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0" r:id="rId1"/>
  </p:sldMasterIdLst>
  <p:notesMasterIdLst>
    <p:notesMasterId r:id="rId159"/>
  </p:notesMasterIdLst>
  <p:sldIdLst>
    <p:sldId id="812" r:id="rId2"/>
    <p:sldId id="614" r:id="rId3"/>
    <p:sldId id="615" r:id="rId4"/>
    <p:sldId id="814" r:id="rId5"/>
    <p:sldId id="813"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331" r:id="rId42"/>
    <p:sldId id="332" r:id="rId43"/>
    <p:sldId id="293" r:id="rId44"/>
    <p:sldId id="294" r:id="rId45"/>
    <p:sldId id="295" r:id="rId46"/>
    <p:sldId id="296" r:id="rId47"/>
    <p:sldId id="297" r:id="rId48"/>
    <p:sldId id="298" r:id="rId49"/>
    <p:sldId id="299" r:id="rId50"/>
    <p:sldId id="301" r:id="rId51"/>
    <p:sldId id="300" r:id="rId52"/>
    <p:sldId id="810" r:id="rId53"/>
    <p:sldId id="691" r:id="rId54"/>
    <p:sldId id="695" r:id="rId55"/>
    <p:sldId id="692" r:id="rId56"/>
    <p:sldId id="694" r:id="rId57"/>
    <p:sldId id="685" r:id="rId58"/>
    <p:sldId id="686" r:id="rId59"/>
    <p:sldId id="687" r:id="rId60"/>
    <p:sldId id="688" r:id="rId61"/>
    <p:sldId id="689" r:id="rId62"/>
    <p:sldId id="697" r:id="rId63"/>
    <p:sldId id="811" r:id="rId64"/>
    <p:sldId id="698" r:id="rId65"/>
    <p:sldId id="699" r:id="rId66"/>
    <p:sldId id="703" r:id="rId67"/>
    <p:sldId id="704" r:id="rId68"/>
    <p:sldId id="337" r:id="rId69"/>
    <p:sldId id="372" r:id="rId70"/>
    <p:sldId id="709" r:id="rId71"/>
    <p:sldId id="710" r:id="rId72"/>
    <p:sldId id="711" r:id="rId73"/>
    <p:sldId id="712" r:id="rId74"/>
    <p:sldId id="690" r:id="rId75"/>
    <p:sldId id="713" r:id="rId76"/>
    <p:sldId id="714" r:id="rId77"/>
    <p:sldId id="715" r:id="rId78"/>
    <p:sldId id="716" r:id="rId79"/>
    <p:sldId id="717" r:id="rId80"/>
    <p:sldId id="696" r:id="rId81"/>
    <p:sldId id="718" r:id="rId82"/>
    <p:sldId id="719" r:id="rId83"/>
    <p:sldId id="700" r:id="rId84"/>
    <p:sldId id="702" r:id="rId85"/>
    <p:sldId id="720" r:id="rId86"/>
    <p:sldId id="721" r:id="rId87"/>
    <p:sldId id="722" r:id="rId88"/>
    <p:sldId id="723" r:id="rId89"/>
    <p:sldId id="724" r:id="rId90"/>
    <p:sldId id="725" r:id="rId91"/>
    <p:sldId id="726" r:id="rId92"/>
    <p:sldId id="340" r:id="rId93"/>
    <p:sldId id="341" r:id="rId94"/>
    <p:sldId id="342" r:id="rId95"/>
    <p:sldId id="343" r:id="rId96"/>
    <p:sldId id="344" r:id="rId97"/>
    <p:sldId id="345" r:id="rId98"/>
    <p:sldId id="346" r:id="rId99"/>
    <p:sldId id="347" r:id="rId100"/>
    <p:sldId id="348" r:id="rId101"/>
    <p:sldId id="349" r:id="rId102"/>
    <p:sldId id="353" r:id="rId103"/>
    <p:sldId id="354" r:id="rId104"/>
    <p:sldId id="409" r:id="rId105"/>
    <p:sldId id="408" r:id="rId106"/>
    <p:sldId id="728" r:id="rId107"/>
    <p:sldId id="729" r:id="rId108"/>
    <p:sldId id="706" r:id="rId109"/>
    <p:sldId id="707" r:id="rId110"/>
    <p:sldId id="708" r:id="rId111"/>
    <p:sldId id="730" r:id="rId112"/>
    <p:sldId id="751" r:id="rId113"/>
    <p:sldId id="756" r:id="rId114"/>
    <p:sldId id="752" r:id="rId115"/>
    <p:sldId id="753" r:id="rId116"/>
    <p:sldId id="754" r:id="rId117"/>
    <p:sldId id="755" r:id="rId118"/>
    <p:sldId id="762" r:id="rId119"/>
    <p:sldId id="763" r:id="rId120"/>
    <p:sldId id="741" r:id="rId121"/>
    <p:sldId id="742" r:id="rId122"/>
    <p:sldId id="743" r:id="rId123"/>
    <p:sldId id="744" r:id="rId124"/>
    <p:sldId id="745" r:id="rId125"/>
    <p:sldId id="746" r:id="rId126"/>
    <p:sldId id="747" r:id="rId127"/>
    <p:sldId id="748" r:id="rId128"/>
    <p:sldId id="749" r:id="rId129"/>
    <p:sldId id="791" r:id="rId130"/>
    <p:sldId id="792" r:id="rId131"/>
    <p:sldId id="793" r:id="rId132"/>
    <p:sldId id="788" r:id="rId133"/>
    <p:sldId id="790" r:id="rId134"/>
    <p:sldId id="794" r:id="rId135"/>
    <p:sldId id="795" r:id="rId136"/>
    <p:sldId id="796" r:id="rId137"/>
    <p:sldId id="797" r:id="rId138"/>
    <p:sldId id="798" r:id="rId139"/>
    <p:sldId id="801" r:id="rId140"/>
    <p:sldId id="772" r:id="rId141"/>
    <p:sldId id="773" r:id="rId142"/>
    <p:sldId id="774" r:id="rId143"/>
    <p:sldId id="775" r:id="rId144"/>
    <p:sldId id="402" r:id="rId145"/>
    <p:sldId id="760" r:id="rId146"/>
    <p:sldId id="761" r:id="rId147"/>
    <p:sldId id="392" r:id="rId148"/>
    <p:sldId id="393" r:id="rId149"/>
    <p:sldId id="403" r:id="rId150"/>
    <p:sldId id="394" r:id="rId151"/>
    <p:sldId id="396" r:id="rId152"/>
    <p:sldId id="397" r:id="rId153"/>
    <p:sldId id="398" r:id="rId154"/>
    <p:sldId id="399" r:id="rId155"/>
    <p:sldId id="400" r:id="rId156"/>
    <p:sldId id="406" r:id="rId157"/>
    <p:sldId id="407" r:id="rId1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00"/>
    <a:srgbClr val="FF00FF"/>
    <a:srgbClr val="261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946" autoAdjust="0"/>
  </p:normalViewPr>
  <p:slideViewPr>
    <p:cSldViewPr>
      <p:cViewPr varScale="1">
        <p:scale>
          <a:sx n="110" d="100"/>
          <a:sy n="110" d="100"/>
        </p:scale>
        <p:origin x="16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FD84E-F601-5342-94D1-1EB07FB3FA03}"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B86D6972-7518-FF4E-87EB-6D7E7990D942}">
      <dgm:prSet phldrT="[Text]" custT="1"/>
      <dgm:spPr/>
      <dgm:t>
        <a:bodyPr/>
        <a:lstStyle/>
        <a:p>
          <a:pPr algn="just"/>
          <a:r>
            <a:rPr lang="en-US" sz="2400" dirty="0">
              <a:latin typeface="Times New Roman" panose="02020603050405020304" pitchFamily="18" charset="0"/>
              <a:cs typeface="Times New Roman" panose="02020603050405020304" pitchFamily="18" charset="0"/>
            </a:rPr>
            <a:t>2 Stem-and-Leaf Displays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宋体" panose="02010600030101010101" pitchFamily="2" charset="-122"/>
              <a:ea typeface="宋体" panose="02010600030101010101" pitchFamily="2" charset="-122"/>
              <a:cs typeface="Times New Roman" charset="0"/>
            </a:rPr>
            <a:t>茎叶图</a:t>
          </a:r>
          <a:r>
            <a:rPr lang="en-US" altLang="zh-CN" sz="2400" dirty="0">
              <a:latin typeface="宋体" panose="02010600030101010101" pitchFamily="2" charset="-122"/>
              <a:ea typeface="宋体" panose="02010600030101010101" pitchFamily="2" charset="-122"/>
              <a:cs typeface="Times New Roman" charset="0"/>
            </a:rPr>
            <a:t>)</a:t>
          </a:r>
          <a:r>
            <a:rPr lang="en-US" altLang="zh-CN" sz="2400" dirty="0">
              <a:latin typeface="Times" charset="0"/>
            </a:rPr>
            <a:t>,</a:t>
          </a:r>
          <a:r>
            <a:rPr lang="zh-CN" altLang="en-US" sz="2400" dirty="0">
              <a:latin typeface="Times" charset="0"/>
            </a:rPr>
            <a:t> </a:t>
          </a:r>
          <a:r>
            <a:rPr lang="en-US" sz="2400" dirty="0">
              <a:latin typeface="Times" charset="0"/>
            </a:rPr>
            <a:t>the histograms</a:t>
          </a:r>
          <a:r>
            <a:rPr lang="zh-CN" altLang="en-US" sz="2400" dirty="0">
              <a:latin typeface="Times" charset="0"/>
            </a:rPr>
            <a:t> </a:t>
          </a:r>
          <a:r>
            <a:rPr lang="en-US" altLang="zh-CN" sz="2400" dirty="0">
              <a:latin typeface="Times" charset="0"/>
            </a:rPr>
            <a:t>(</a:t>
          </a:r>
          <a:r>
            <a:rPr lang="zh-CN" altLang="en-US" sz="2400" dirty="0">
              <a:solidFill>
                <a:srgbClr val="313131"/>
              </a:solidFill>
              <a:latin typeface="宋体" panose="02010600030101010101" pitchFamily="2" charset="-122"/>
              <a:ea typeface="宋体" panose="02010600030101010101" pitchFamily="2" charset="-122"/>
            </a:rPr>
            <a:t>直方图</a:t>
          </a:r>
          <a:r>
            <a:rPr lang="en-US" altLang="zh-CN" sz="2400" dirty="0">
              <a:latin typeface="Times" charset="0"/>
            </a:rPr>
            <a:t>)</a:t>
          </a:r>
          <a:r>
            <a:rPr lang="en-US" sz="2400" dirty="0">
              <a:latin typeface="Times" charset="0"/>
            </a:rPr>
            <a:t>, boxplots</a:t>
          </a:r>
          <a:r>
            <a:rPr lang="zh-CN" altLang="en-US" sz="2400" dirty="0">
              <a:latin typeface="Times" charset="0"/>
            </a:rPr>
            <a:t> </a:t>
          </a:r>
          <a:r>
            <a:rPr lang="en-US" altLang="zh-CN" sz="2400" dirty="0">
              <a:latin typeface="Times" charset="0"/>
            </a:rPr>
            <a:t>(</a:t>
          </a:r>
          <a:r>
            <a:rPr lang="zh-CN" altLang="en-US" sz="2400" dirty="0">
              <a:solidFill>
                <a:srgbClr val="313131"/>
              </a:solidFill>
              <a:latin typeface="宋体" panose="02010600030101010101" pitchFamily="2" charset="-122"/>
              <a:ea typeface="宋体" panose="02010600030101010101" pitchFamily="2" charset="-122"/>
            </a:rPr>
            <a:t>箱形图</a:t>
          </a:r>
          <a:r>
            <a:rPr lang="en-US" altLang="zh-CN" sz="2400" dirty="0">
              <a:latin typeface="Times" charset="0"/>
            </a:rPr>
            <a:t>)</a:t>
          </a:r>
          <a:r>
            <a:rPr lang="en-US" sz="2400" dirty="0">
              <a:latin typeface="Times" charset="0"/>
            </a:rPr>
            <a:t>, and scatter plots </a:t>
          </a:r>
          <a:r>
            <a:rPr lang="en-US" altLang="zh-CN" sz="2400" dirty="0">
              <a:latin typeface="Times" charset="0"/>
            </a:rPr>
            <a:t>(</a:t>
          </a:r>
          <a:r>
            <a:rPr lang="zh-CN" altLang="en-US" sz="2400" dirty="0">
              <a:solidFill>
                <a:srgbClr val="3D3D3D"/>
              </a:solidFill>
              <a:latin typeface="宋体" panose="02010600030101010101" pitchFamily="2" charset="-122"/>
              <a:ea typeface="宋体" panose="02010600030101010101" pitchFamily="2" charset="-122"/>
            </a:rPr>
            <a:t>散点图</a:t>
          </a:r>
          <a:r>
            <a:rPr lang="en-US" altLang="zh-CN" sz="2400" dirty="0">
              <a:latin typeface="Times" charset="0"/>
            </a:rPr>
            <a:t>)</a:t>
          </a:r>
          <a:endParaRPr lang="en-US" sz="2400" dirty="0"/>
        </a:p>
      </dgm:t>
    </dgm:pt>
    <dgm:pt modelId="{E5BF8A8A-138F-C847-B859-8E120D4B1FF3}" type="parTrans" cxnId="{8CC19B06-2C85-4B48-813A-413670EEF835}">
      <dgm:prSet/>
      <dgm:spPr/>
      <dgm:t>
        <a:bodyPr/>
        <a:lstStyle/>
        <a:p>
          <a:endParaRPr lang="en-US" sz="2400"/>
        </a:p>
      </dgm:t>
    </dgm:pt>
    <dgm:pt modelId="{97EB3420-2B23-F049-BC71-1A81A14F8F13}" type="sibTrans" cxnId="{8CC19B06-2C85-4B48-813A-413670EEF835}">
      <dgm:prSet/>
      <dgm:spPr/>
      <dgm:t>
        <a:bodyPr/>
        <a:lstStyle/>
        <a:p>
          <a:endParaRPr lang="en-US" sz="2400"/>
        </a:p>
      </dgm:t>
    </dgm:pt>
    <dgm:pt modelId="{4C049819-0273-9D48-BF5D-5D5F44A3127B}">
      <dgm:prSet phldrT="[Text]" custT="1"/>
      <dgm:spPr/>
      <dgm:t>
        <a:bodyPr/>
        <a:lstStyle/>
        <a:p>
          <a:pPr algn="just"/>
          <a:r>
            <a:rPr lang="en-US" sz="2400" dirty="0">
              <a:latin typeface="Times" charset="0"/>
            </a:rPr>
            <a:t>3 Numerical summary measures : Means, standard deviations, and correlation coefficients. By using </a:t>
          </a:r>
          <a:r>
            <a:rPr lang="en-US" sz="2400" b="1" dirty="0">
              <a:solidFill>
                <a:srgbClr val="FF0000"/>
              </a:solidFill>
              <a:latin typeface="Times" charset="0"/>
            </a:rPr>
            <a:t>python</a:t>
          </a:r>
          <a:r>
            <a:rPr lang="en-US" sz="2400" dirty="0">
              <a:latin typeface="Times" charset="0"/>
            </a:rPr>
            <a:t> to create the pictures of data. </a:t>
          </a:r>
          <a:endParaRPr lang="en-US" sz="2400" dirty="0"/>
        </a:p>
      </dgm:t>
    </dgm:pt>
    <dgm:pt modelId="{BF351377-D14F-384B-9141-66EAAB2CA869}" type="parTrans" cxnId="{A38FD6E3-6991-0841-99B6-62E2421E854F}">
      <dgm:prSet/>
      <dgm:spPr/>
      <dgm:t>
        <a:bodyPr/>
        <a:lstStyle/>
        <a:p>
          <a:endParaRPr lang="en-US" sz="2400"/>
        </a:p>
      </dgm:t>
    </dgm:pt>
    <dgm:pt modelId="{B41ABE6A-63A5-9C48-B94D-421DA6757AC6}" type="sibTrans" cxnId="{A38FD6E3-6991-0841-99B6-62E2421E854F}">
      <dgm:prSet/>
      <dgm:spPr/>
      <dgm:t>
        <a:bodyPr/>
        <a:lstStyle/>
        <a:p>
          <a:endParaRPr lang="en-US" sz="2400"/>
        </a:p>
      </dgm:t>
    </dgm:pt>
    <dgm:pt modelId="{2AC10EBD-5B62-9141-9C62-5A73BBAACE2B}">
      <dgm:prSet custT="1"/>
      <dgm:spPr/>
      <dgm:t>
        <a:bodyPr/>
        <a:lstStyle/>
        <a:p>
          <a:pPr algn="just"/>
          <a:r>
            <a:rPr lang="en-US" sz="2400" dirty="0">
              <a:latin typeface="Times" charset="0"/>
            </a:rPr>
            <a:t>1 Graphical in nature </a:t>
          </a:r>
          <a:endParaRPr lang="en-US" sz="2400" dirty="0"/>
        </a:p>
      </dgm:t>
    </dgm:pt>
    <dgm:pt modelId="{99D5E151-4A51-8B40-938D-A0BA4035C723}" type="sibTrans" cxnId="{692FC1EA-1BB2-1A42-99DF-5A3F4413D2A3}">
      <dgm:prSet/>
      <dgm:spPr/>
      <dgm:t>
        <a:bodyPr/>
        <a:lstStyle/>
        <a:p>
          <a:endParaRPr lang="en-US" sz="2400"/>
        </a:p>
      </dgm:t>
    </dgm:pt>
    <dgm:pt modelId="{1D05A1F6-AC7A-6F43-95D0-5AE5069DC401}" type="parTrans" cxnId="{692FC1EA-1BB2-1A42-99DF-5A3F4413D2A3}">
      <dgm:prSet/>
      <dgm:spPr/>
      <dgm:t>
        <a:bodyPr/>
        <a:lstStyle/>
        <a:p>
          <a:endParaRPr lang="en-US" sz="2400"/>
        </a:p>
      </dgm:t>
    </dgm:pt>
    <dgm:pt modelId="{20037A9F-73F5-EF43-9C8D-F8A8940B813B}" type="pres">
      <dgm:prSet presAssocID="{484FD84E-F601-5342-94D1-1EB07FB3FA03}" presName="vert0" presStyleCnt="0">
        <dgm:presLayoutVars>
          <dgm:dir/>
          <dgm:animOne val="branch"/>
          <dgm:animLvl val="lvl"/>
        </dgm:presLayoutVars>
      </dgm:prSet>
      <dgm:spPr/>
      <dgm:t>
        <a:bodyPr/>
        <a:lstStyle/>
        <a:p>
          <a:endParaRPr lang="zh-CN" altLang="en-US"/>
        </a:p>
      </dgm:t>
    </dgm:pt>
    <dgm:pt modelId="{1F150E37-AD6F-C943-BDD8-9C7CA2425440}" type="pres">
      <dgm:prSet presAssocID="{2AC10EBD-5B62-9141-9C62-5A73BBAACE2B}" presName="thickLine" presStyleLbl="alignNode1" presStyleIdx="0" presStyleCnt="3"/>
      <dgm:spPr/>
    </dgm:pt>
    <dgm:pt modelId="{7BECF080-1BDE-794C-9E40-F380B471C0FD}" type="pres">
      <dgm:prSet presAssocID="{2AC10EBD-5B62-9141-9C62-5A73BBAACE2B}" presName="horz1" presStyleCnt="0"/>
      <dgm:spPr/>
    </dgm:pt>
    <dgm:pt modelId="{7372DF8D-CA68-7C48-88A6-27BAAF52929A}" type="pres">
      <dgm:prSet presAssocID="{2AC10EBD-5B62-9141-9C62-5A73BBAACE2B}" presName="tx1" presStyleLbl="revTx" presStyleIdx="0" presStyleCnt="3" custScaleX="100000"/>
      <dgm:spPr/>
      <dgm:t>
        <a:bodyPr/>
        <a:lstStyle/>
        <a:p>
          <a:endParaRPr lang="zh-CN" altLang="en-US"/>
        </a:p>
      </dgm:t>
    </dgm:pt>
    <dgm:pt modelId="{5D72949E-385B-BC4D-BD73-C711BDACC7BE}" type="pres">
      <dgm:prSet presAssocID="{2AC10EBD-5B62-9141-9C62-5A73BBAACE2B}" presName="vert1" presStyleCnt="0"/>
      <dgm:spPr/>
    </dgm:pt>
    <dgm:pt modelId="{50694BF6-CD0E-4FE7-AC03-82239B9B8B66}" type="pres">
      <dgm:prSet presAssocID="{B86D6972-7518-FF4E-87EB-6D7E7990D942}" presName="thickLine" presStyleLbl="alignNode1" presStyleIdx="1" presStyleCnt="3"/>
      <dgm:spPr/>
    </dgm:pt>
    <dgm:pt modelId="{091EC110-6160-441E-85A7-AF90F972B4CB}" type="pres">
      <dgm:prSet presAssocID="{B86D6972-7518-FF4E-87EB-6D7E7990D942}" presName="horz1" presStyleCnt="0"/>
      <dgm:spPr/>
    </dgm:pt>
    <dgm:pt modelId="{A8C9EAAF-A83D-4AC5-AA2E-97D15E38B16B}" type="pres">
      <dgm:prSet presAssocID="{B86D6972-7518-FF4E-87EB-6D7E7990D942}" presName="tx1" presStyleLbl="revTx" presStyleIdx="1" presStyleCnt="3"/>
      <dgm:spPr/>
      <dgm:t>
        <a:bodyPr/>
        <a:lstStyle/>
        <a:p>
          <a:endParaRPr lang="zh-CN" altLang="en-US"/>
        </a:p>
      </dgm:t>
    </dgm:pt>
    <dgm:pt modelId="{CC537BA6-4046-49EE-BE7F-3334C2D21533}" type="pres">
      <dgm:prSet presAssocID="{B86D6972-7518-FF4E-87EB-6D7E7990D942}" presName="vert1" presStyleCnt="0"/>
      <dgm:spPr/>
    </dgm:pt>
    <dgm:pt modelId="{57F17557-22E2-4827-B0DD-40C18BC76243}" type="pres">
      <dgm:prSet presAssocID="{4C049819-0273-9D48-BF5D-5D5F44A3127B}" presName="thickLine" presStyleLbl="alignNode1" presStyleIdx="2" presStyleCnt="3"/>
      <dgm:spPr/>
    </dgm:pt>
    <dgm:pt modelId="{998C5923-5ACF-4DF9-829B-CCFA0339AF19}" type="pres">
      <dgm:prSet presAssocID="{4C049819-0273-9D48-BF5D-5D5F44A3127B}" presName="horz1" presStyleCnt="0"/>
      <dgm:spPr/>
    </dgm:pt>
    <dgm:pt modelId="{9C0A58B6-8917-4ABE-8AC6-CC342C7ABA5A}" type="pres">
      <dgm:prSet presAssocID="{4C049819-0273-9D48-BF5D-5D5F44A3127B}" presName="tx1" presStyleLbl="revTx" presStyleIdx="2" presStyleCnt="3"/>
      <dgm:spPr/>
      <dgm:t>
        <a:bodyPr/>
        <a:lstStyle/>
        <a:p>
          <a:endParaRPr lang="zh-CN" altLang="en-US"/>
        </a:p>
      </dgm:t>
    </dgm:pt>
    <dgm:pt modelId="{5EF2D93B-0780-4E5A-BC9B-8EEE85F8E276}" type="pres">
      <dgm:prSet presAssocID="{4C049819-0273-9D48-BF5D-5D5F44A3127B}" presName="vert1" presStyleCnt="0"/>
      <dgm:spPr/>
    </dgm:pt>
  </dgm:ptLst>
  <dgm:cxnLst>
    <dgm:cxn modelId="{A38FD6E3-6991-0841-99B6-62E2421E854F}" srcId="{484FD84E-F601-5342-94D1-1EB07FB3FA03}" destId="{4C049819-0273-9D48-BF5D-5D5F44A3127B}" srcOrd="2" destOrd="0" parTransId="{BF351377-D14F-384B-9141-66EAAB2CA869}" sibTransId="{B41ABE6A-63A5-9C48-B94D-421DA6757AC6}"/>
    <dgm:cxn modelId="{692FC1EA-1BB2-1A42-99DF-5A3F4413D2A3}" srcId="{484FD84E-F601-5342-94D1-1EB07FB3FA03}" destId="{2AC10EBD-5B62-9141-9C62-5A73BBAACE2B}" srcOrd="0" destOrd="0" parTransId="{1D05A1F6-AC7A-6F43-95D0-5AE5069DC401}" sibTransId="{99D5E151-4A51-8B40-938D-A0BA4035C723}"/>
    <dgm:cxn modelId="{04094BA1-AAB6-4264-B2FD-1910A50E2424}" type="presOf" srcId="{4C049819-0273-9D48-BF5D-5D5F44A3127B}" destId="{9C0A58B6-8917-4ABE-8AC6-CC342C7ABA5A}" srcOrd="0" destOrd="0" presId="urn:microsoft.com/office/officeart/2008/layout/LinedList"/>
    <dgm:cxn modelId="{40AD90AC-8789-4277-A5CA-75F8D6261268}" type="presOf" srcId="{B86D6972-7518-FF4E-87EB-6D7E7990D942}" destId="{A8C9EAAF-A83D-4AC5-AA2E-97D15E38B16B}" srcOrd="0" destOrd="0" presId="urn:microsoft.com/office/officeart/2008/layout/LinedList"/>
    <dgm:cxn modelId="{BF5EA227-66B4-ED42-B4D3-D3BDF754BBC9}" type="presOf" srcId="{484FD84E-F601-5342-94D1-1EB07FB3FA03}" destId="{20037A9F-73F5-EF43-9C8D-F8A8940B813B}" srcOrd="0" destOrd="0" presId="urn:microsoft.com/office/officeart/2008/layout/LinedList"/>
    <dgm:cxn modelId="{8CC19B06-2C85-4B48-813A-413670EEF835}" srcId="{484FD84E-F601-5342-94D1-1EB07FB3FA03}" destId="{B86D6972-7518-FF4E-87EB-6D7E7990D942}" srcOrd="1" destOrd="0" parTransId="{E5BF8A8A-138F-C847-B859-8E120D4B1FF3}" sibTransId="{97EB3420-2B23-F049-BC71-1A81A14F8F13}"/>
    <dgm:cxn modelId="{CA163EE5-F292-2C44-8BAC-4079CD9C1C9E}" type="presOf" srcId="{2AC10EBD-5B62-9141-9C62-5A73BBAACE2B}" destId="{7372DF8D-CA68-7C48-88A6-27BAAF52929A}" srcOrd="0" destOrd="0" presId="urn:microsoft.com/office/officeart/2008/layout/LinedList"/>
    <dgm:cxn modelId="{AB8671BC-386A-6747-A6DF-973CDA0C08F2}" type="presParOf" srcId="{20037A9F-73F5-EF43-9C8D-F8A8940B813B}" destId="{1F150E37-AD6F-C943-BDD8-9C7CA2425440}" srcOrd="0" destOrd="0" presId="urn:microsoft.com/office/officeart/2008/layout/LinedList"/>
    <dgm:cxn modelId="{1AA8C14E-F979-3C41-B410-7810974016B5}" type="presParOf" srcId="{20037A9F-73F5-EF43-9C8D-F8A8940B813B}" destId="{7BECF080-1BDE-794C-9E40-F380B471C0FD}" srcOrd="1" destOrd="0" presId="urn:microsoft.com/office/officeart/2008/layout/LinedList"/>
    <dgm:cxn modelId="{E514F1DD-E094-5041-875A-42DEA3E74CC8}" type="presParOf" srcId="{7BECF080-1BDE-794C-9E40-F380B471C0FD}" destId="{7372DF8D-CA68-7C48-88A6-27BAAF52929A}" srcOrd="0" destOrd="0" presId="urn:microsoft.com/office/officeart/2008/layout/LinedList"/>
    <dgm:cxn modelId="{99BFBFDA-F89E-E74D-A989-AF1DE0E826DF}" type="presParOf" srcId="{7BECF080-1BDE-794C-9E40-F380B471C0FD}" destId="{5D72949E-385B-BC4D-BD73-C711BDACC7BE}" srcOrd="1" destOrd="0" presId="urn:microsoft.com/office/officeart/2008/layout/LinedList"/>
    <dgm:cxn modelId="{8659D212-3028-43A6-8394-31B3F430971B}" type="presParOf" srcId="{20037A9F-73F5-EF43-9C8D-F8A8940B813B}" destId="{50694BF6-CD0E-4FE7-AC03-82239B9B8B66}" srcOrd="2" destOrd="0" presId="urn:microsoft.com/office/officeart/2008/layout/LinedList"/>
    <dgm:cxn modelId="{3FDCC5F3-5E92-45A5-A7BA-CD89AF5EEA7B}" type="presParOf" srcId="{20037A9F-73F5-EF43-9C8D-F8A8940B813B}" destId="{091EC110-6160-441E-85A7-AF90F972B4CB}" srcOrd="3" destOrd="0" presId="urn:microsoft.com/office/officeart/2008/layout/LinedList"/>
    <dgm:cxn modelId="{9D27DEF6-3667-45D0-B8EF-E7C1BCD6B14B}" type="presParOf" srcId="{091EC110-6160-441E-85A7-AF90F972B4CB}" destId="{A8C9EAAF-A83D-4AC5-AA2E-97D15E38B16B}" srcOrd="0" destOrd="0" presId="urn:microsoft.com/office/officeart/2008/layout/LinedList"/>
    <dgm:cxn modelId="{A98D10B0-4A51-4898-9203-F2BD3F586ADB}" type="presParOf" srcId="{091EC110-6160-441E-85A7-AF90F972B4CB}" destId="{CC537BA6-4046-49EE-BE7F-3334C2D21533}" srcOrd="1" destOrd="0" presId="urn:microsoft.com/office/officeart/2008/layout/LinedList"/>
    <dgm:cxn modelId="{C3452790-49DB-479B-A813-04A0E66AAC47}" type="presParOf" srcId="{20037A9F-73F5-EF43-9C8D-F8A8940B813B}" destId="{57F17557-22E2-4827-B0DD-40C18BC76243}" srcOrd="4" destOrd="0" presId="urn:microsoft.com/office/officeart/2008/layout/LinedList"/>
    <dgm:cxn modelId="{D29BB5F3-66D5-4B23-A423-3D6F81157B05}" type="presParOf" srcId="{20037A9F-73F5-EF43-9C8D-F8A8940B813B}" destId="{998C5923-5ACF-4DF9-829B-CCFA0339AF19}" srcOrd="5" destOrd="0" presId="urn:microsoft.com/office/officeart/2008/layout/LinedList"/>
    <dgm:cxn modelId="{134EBFA1-C908-4FC3-858A-6813189C13B6}" type="presParOf" srcId="{998C5923-5ACF-4DF9-829B-CCFA0339AF19}" destId="{9C0A58B6-8917-4ABE-8AC6-CC342C7ABA5A}" srcOrd="0" destOrd="0" presId="urn:microsoft.com/office/officeart/2008/layout/LinedList"/>
    <dgm:cxn modelId="{14C7082B-63A8-4075-AF7D-E32581D5402B}" type="presParOf" srcId="{998C5923-5ACF-4DF9-829B-CCFA0339AF19}" destId="{5EF2D93B-0780-4E5A-BC9B-8EEE85F8E276}" srcOrd="1" destOrd="0" presId="urn:microsoft.com/office/officeart/2008/layout/LinedList"/>
  </dgm:cxnLst>
  <dgm:bg/>
  <dgm:whole>
    <a:ln>
      <a:solidFill>
        <a:srgbClr val="FF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FB106-1455-8B4C-90D8-F9008CD446F3}"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79E0EEEF-4AD0-224E-AA45-17D46DB7BC0C}">
      <dgm:prSet phldrT="[Text]" custT="1"/>
      <dgm:spPr/>
      <dgm:t>
        <a:bodyPr/>
        <a:lstStyle/>
        <a:p>
          <a:r>
            <a:rPr lang="en-US" sz="3200" dirty="0">
              <a:latin typeface="Times" charset="0"/>
            </a:rPr>
            <a:t>a.  frequency tables,</a:t>
          </a:r>
          <a:endParaRPr lang="en-US" sz="3200" dirty="0"/>
        </a:p>
      </dgm:t>
    </dgm:pt>
    <dgm:pt modelId="{4E65601D-808C-8741-BE32-4466A67E92F4}" type="parTrans" cxnId="{DF136D72-439F-0A43-A14D-EA3DB147918D}">
      <dgm:prSet/>
      <dgm:spPr/>
      <dgm:t>
        <a:bodyPr/>
        <a:lstStyle/>
        <a:p>
          <a:endParaRPr lang="en-US"/>
        </a:p>
      </dgm:t>
    </dgm:pt>
    <dgm:pt modelId="{6BD7A4B9-DEB4-0E41-980D-42ED26C8C794}" type="sibTrans" cxnId="{DF136D72-439F-0A43-A14D-EA3DB147918D}">
      <dgm:prSet/>
      <dgm:spPr/>
      <dgm:t>
        <a:bodyPr/>
        <a:lstStyle/>
        <a:p>
          <a:endParaRPr lang="en-US"/>
        </a:p>
      </dgm:t>
    </dgm:pt>
    <dgm:pt modelId="{40D77BFF-D8EE-B44C-87B1-0E9CA54C0015}">
      <dgm:prSet custT="1"/>
      <dgm:spPr/>
      <dgm:t>
        <a:bodyPr/>
        <a:lstStyle/>
        <a:p>
          <a:r>
            <a:rPr lang="en-US" sz="3200" dirty="0">
              <a:latin typeface="Times" charset="0"/>
            </a:rPr>
            <a:t>b.  tally sheets</a:t>
          </a:r>
          <a:r>
            <a:rPr lang="zh-CN" altLang="en-US" sz="3200" dirty="0">
              <a:latin typeface="Times" charset="0"/>
            </a:rPr>
            <a:t> </a:t>
          </a:r>
          <a:r>
            <a:rPr lang="en-US" altLang="zh-CN" sz="3200" dirty="0">
              <a:latin typeface="Times" charset="0"/>
            </a:rPr>
            <a:t>(</a:t>
          </a:r>
          <a:r>
            <a:rPr lang="zh-CN" altLang="en-US" sz="3200" dirty="0">
              <a:latin typeface="Times New Roman" charset="0"/>
              <a:ea typeface="Times New Roman" charset="0"/>
              <a:cs typeface="Times New Roman" charset="0"/>
            </a:rPr>
            <a:t>计数器</a:t>
          </a:r>
          <a:r>
            <a:rPr lang="en-US" altLang="zh-CN" sz="3200" dirty="0">
              <a:latin typeface="Times" charset="0"/>
            </a:rPr>
            <a:t>)</a:t>
          </a:r>
          <a:r>
            <a:rPr lang="en-US" sz="3200" dirty="0">
              <a:latin typeface="Times" charset="0"/>
            </a:rPr>
            <a:t>, </a:t>
          </a:r>
        </a:p>
      </dgm:t>
    </dgm:pt>
    <dgm:pt modelId="{501FA2D9-AFA6-1D4E-BA33-EC48D4FBE61C}" type="parTrans" cxnId="{5C241DD7-97CE-4B45-B078-801F07CDF145}">
      <dgm:prSet/>
      <dgm:spPr/>
      <dgm:t>
        <a:bodyPr/>
        <a:lstStyle/>
        <a:p>
          <a:endParaRPr lang="en-US"/>
        </a:p>
      </dgm:t>
    </dgm:pt>
    <dgm:pt modelId="{8B564A0E-E398-9D49-8480-CABFFC132D07}" type="sibTrans" cxnId="{5C241DD7-97CE-4B45-B078-801F07CDF145}">
      <dgm:prSet/>
      <dgm:spPr/>
      <dgm:t>
        <a:bodyPr/>
        <a:lstStyle/>
        <a:p>
          <a:endParaRPr lang="en-US"/>
        </a:p>
      </dgm:t>
    </dgm:pt>
    <dgm:pt modelId="{4A680387-5CEE-7B48-8102-F926DC5309E3}">
      <dgm:prSet custT="1"/>
      <dgm:spPr/>
      <dgm:t>
        <a:bodyPr/>
        <a:lstStyle/>
        <a:p>
          <a:r>
            <a:rPr lang="en-US" sz="3200" dirty="0">
              <a:latin typeface="Times" charset="0"/>
            </a:rPr>
            <a:t>c.  </a:t>
          </a:r>
          <a:r>
            <a:rPr lang="en-US" sz="3200" dirty="0">
              <a:solidFill>
                <a:srgbClr val="FF0000"/>
              </a:solidFill>
              <a:latin typeface="Times" charset="0"/>
            </a:rPr>
            <a:t>histograms</a:t>
          </a:r>
          <a:r>
            <a:rPr lang="en-US" sz="3200" dirty="0">
              <a:latin typeface="Times" charset="0"/>
            </a:rPr>
            <a:t>, </a:t>
          </a:r>
        </a:p>
      </dgm:t>
    </dgm:pt>
    <dgm:pt modelId="{84A23213-FE62-DE4A-B2FB-535B19B494B8}" type="parTrans" cxnId="{5E41E26D-0C25-B647-A4F4-A0D9EDE4D8E3}">
      <dgm:prSet/>
      <dgm:spPr/>
      <dgm:t>
        <a:bodyPr/>
        <a:lstStyle/>
        <a:p>
          <a:endParaRPr lang="en-US"/>
        </a:p>
      </dgm:t>
    </dgm:pt>
    <dgm:pt modelId="{C30F69B1-693A-6B42-A9E6-55C82D023D04}" type="sibTrans" cxnId="{5E41E26D-0C25-B647-A4F4-A0D9EDE4D8E3}">
      <dgm:prSet/>
      <dgm:spPr/>
      <dgm:t>
        <a:bodyPr/>
        <a:lstStyle/>
        <a:p>
          <a:endParaRPr lang="en-US"/>
        </a:p>
      </dgm:t>
    </dgm:pt>
    <dgm:pt modelId="{A3B79623-39C3-8044-9C7C-26E4FC9A65FE}">
      <dgm:prSet custT="1"/>
      <dgm:spPr/>
      <dgm:t>
        <a:bodyPr/>
        <a:lstStyle/>
        <a:p>
          <a:r>
            <a:rPr lang="en-US" sz="3200" dirty="0">
              <a:latin typeface="Times" charset="0"/>
            </a:rPr>
            <a:t>d.  pie charts, </a:t>
          </a:r>
        </a:p>
      </dgm:t>
    </dgm:pt>
    <dgm:pt modelId="{45D9D42D-0C53-F04D-AD72-D4A9B1DE2093}" type="parTrans" cxnId="{E14CF463-364D-654A-B60C-886CF4D573B6}">
      <dgm:prSet/>
      <dgm:spPr/>
      <dgm:t>
        <a:bodyPr/>
        <a:lstStyle/>
        <a:p>
          <a:endParaRPr lang="en-US"/>
        </a:p>
      </dgm:t>
    </dgm:pt>
    <dgm:pt modelId="{FC8640B8-42E1-3144-9AE5-B33F3B5DBE85}" type="sibTrans" cxnId="{E14CF463-364D-654A-B60C-886CF4D573B6}">
      <dgm:prSet/>
      <dgm:spPr/>
      <dgm:t>
        <a:bodyPr/>
        <a:lstStyle/>
        <a:p>
          <a:endParaRPr lang="en-US"/>
        </a:p>
      </dgm:t>
    </dgm:pt>
    <dgm:pt modelId="{0820B45F-5247-F849-AC8D-AB7D914EB599}">
      <dgm:prSet custT="1"/>
      <dgm:spPr/>
      <dgm:t>
        <a:bodyPr/>
        <a:lstStyle/>
        <a:p>
          <a:r>
            <a:rPr lang="en-US" sz="3200" dirty="0">
              <a:latin typeface="Times" charset="0"/>
            </a:rPr>
            <a:t>e.  bar graphs, </a:t>
          </a:r>
        </a:p>
      </dgm:t>
    </dgm:pt>
    <dgm:pt modelId="{D8EC8DC6-6A2F-D846-8D7F-3D0897728A2F}" type="parTrans" cxnId="{315C78A1-B3D0-3649-8537-C2FDA61BE1F1}">
      <dgm:prSet/>
      <dgm:spPr/>
      <dgm:t>
        <a:bodyPr/>
        <a:lstStyle/>
        <a:p>
          <a:endParaRPr lang="en-US"/>
        </a:p>
      </dgm:t>
    </dgm:pt>
    <dgm:pt modelId="{77A6F688-6156-7C48-81FE-1E58292DF920}" type="sibTrans" cxnId="{315C78A1-B3D0-3649-8537-C2FDA61BE1F1}">
      <dgm:prSet/>
      <dgm:spPr/>
      <dgm:t>
        <a:bodyPr/>
        <a:lstStyle/>
        <a:p>
          <a:endParaRPr lang="en-US"/>
        </a:p>
      </dgm:t>
    </dgm:pt>
    <dgm:pt modelId="{5795E825-CED5-434D-A7EE-373EA88C8133}">
      <dgm:prSet custT="1"/>
      <dgm:spPr/>
      <dgm:t>
        <a:bodyPr/>
        <a:lstStyle/>
        <a:p>
          <a:r>
            <a:rPr lang="en-US" sz="3200" dirty="0">
              <a:latin typeface="Times" charset="0"/>
            </a:rPr>
            <a:t>f.  </a:t>
          </a:r>
          <a:r>
            <a:rPr lang="en-US" sz="3200" dirty="0">
              <a:solidFill>
                <a:srgbClr val="FF0000"/>
              </a:solidFill>
              <a:latin typeface="Times" charset="0"/>
            </a:rPr>
            <a:t>scatter diagrams </a:t>
          </a:r>
          <a:endParaRPr lang="en-US" sz="3200" b="1" dirty="0">
            <a:solidFill>
              <a:srgbClr val="FF0000"/>
            </a:solidFill>
            <a:latin typeface="Calibri Light" panose="020F0302020204030204"/>
          </a:endParaRPr>
        </a:p>
      </dgm:t>
    </dgm:pt>
    <dgm:pt modelId="{4A5F8CBE-97F6-F444-A6C5-2BCCDA12C83C}" type="parTrans" cxnId="{3F4D4DAB-85FF-1E4B-B57D-21313B67146F}">
      <dgm:prSet/>
      <dgm:spPr/>
      <dgm:t>
        <a:bodyPr/>
        <a:lstStyle/>
        <a:p>
          <a:endParaRPr lang="en-US"/>
        </a:p>
      </dgm:t>
    </dgm:pt>
    <dgm:pt modelId="{8BF2BBFC-94FC-EF47-96C5-1612496E34E1}" type="sibTrans" cxnId="{3F4D4DAB-85FF-1E4B-B57D-21313B67146F}">
      <dgm:prSet/>
      <dgm:spPr/>
      <dgm:t>
        <a:bodyPr/>
        <a:lstStyle/>
        <a:p>
          <a:endParaRPr lang="en-US"/>
        </a:p>
      </dgm:t>
    </dgm:pt>
    <dgm:pt modelId="{53EA68FC-A9D7-944B-B0CA-DA953D58E76F}" type="pres">
      <dgm:prSet presAssocID="{A46FB106-1455-8B4C-90D8-F9008CD446F3}" presName="linear" presStyleCnt="0">
        <dgm:presLayoutVars>
          <dgm:dir/>
          <dgm:animLvl val="lvl"/>
          <dgm:resizeHandles val="exact"/>
        </dgm:presLayoutVars>
      </dgm:prSet>
      <dgm:spPr/>
      <dgm:t>
        <a:bodyPr/>
        <a:lstStyle/>
        <a:p>
          <a:endParaRPr lang="zh-CN" altLang="en-US"/>
        </a:p>
      </dgm:t>
    </dgm:pt>
    <dgm:pt modelId="{9F678B33-98B7-454A-AC80-5640E6AD372A}" type="pres">
      <dgm:prSet presAssocID="{79E0EEEF-4AD0-224E-AA45-17D46DB7BC0C}" presName="parentLin" presStyleCnt="0"/>
      <dgm:spPr/>
    </dgm:pt>
    <dgm:pt modelId="{543780C8-8447-A24F-A80B-41ED8E440B96}" type="pres">
      <dgm:prSet presAssocID="{79E0EEEF-4AD0-224E-AA45-17D46DB7BC0C}" presName="parentLeftMargin" presStyleLbl="node1" presStyleIdx="0" presStyleCnt="6"/>
      <dgm:spPr/>
      <dgm:t>
        <a:bodyPr/>
        <a:lstStyle/>
        <a:p>
          <a:endParaRPr lang="zh-CN" altLang="en-US"/>
        </a:p>
      </dgm:t>
    </dgm:pt>
    <dgm:pt modelId="{A5750CB8-29CC-1B42-A9E4-AC5DE8936A77}" type="pres">
      <dgm:prSet presAssocID="{79E0EEEF-4AD0-224E-AA45-17D46DB7BC0C}" presName="parentText" presStyleLbl="node1" presStyleIdx="0" presStyleCnt="6">
        <dgm:presLayoutVars>
          <dgm:chMax val="0"/>
          <dgm:bulletEnabled val="1"/>
        </dgm:presLayoutVars>
      </dgm:prSet>
      <dgm:spPr/>
      <dgm:t>
        <a:bodyPr/>
        <a:lstStyle/>
        <a:p>
          <a:endParaRPr lang="zh-CN" altLang="en-US"/>
        </a:p>
      </dgm:t>
    </dgm:pt>
    <dgm:pt modelId="{5FEFEADA-4F3B-C042-8398-8FDC62DD4E24}" type="pres">
      <dgm:prSet presAssocID="{79E0EEEF-4AD0-224E-AA45-17D46DB7BC0C}" presName="negativeSpace" presStyleCnt="0"/>
      <dgm:spPr/>
    </dgm:pt>
    <dgm:pt modelId="{C80B1884-0F1E-5042-8322-B4AC6CDE18B7}" type="pres">
      <dgm:prSet presAssocID="{79E0EEEF-4AD0-224E-AA45-17D46DB7BC0C}" presName="childText" presStyleLbl="conFgAcc1" presStyleIdx="0" presStyleCnt="6">
        <dgm:presLayoutVars>
          <dgm:bulletEnabled val="1"/>
        </dgm:presLayoutVars>
      </dgm:prSet>
      <dgm:spPr/>
    </dgm:pt>
    <dgm:pt modelId="{C74A7523-BFA5-1245-80B8-A5553826124B}" type="pres">
      <dgm:prSet presAssocID="{6BD7A4B9-DEB4-0E41-980D-42ED26C8C794}" presName="spaceBetweenRectangles" presStyleCnt="0"/>
      <dgm:spPr/>
    </dgm:pt>
    <dgm:pt modelId="{3984B6FC-15C1-F647-84CB-CFD4C184F195}" type="pres">
      <dgm:prSet presAssocID="{40D77BFF-D8EE-B44C-87B1-0E9CA54C0015}" presName="parentLin" presStyleCnt="0"/>
      <dgm:spPr/>
    </dgm:pt>
    <dgm:pt modelId="{B73FC013-5B78-F746-9442-AAAB6E76A0F9}" type="pres">
      <dgm:prSet presAssocID="{40D77BFF-D8EE-B44C-87B1-0E9CA54C0015}" presName="parentLeftMargin" presStyleLbl="node1" presStyleIdx="0" presStyleCnt="6"/>
      <dgm:spPr/>
      <dgm:t>
        <a:bodyPr/>
        <a:lstStyle/>
        <a:p>
          <a:endParaRPr lang="zh-CN" altLang="en-US"/>
        </a:p>
      </dgm:t>
    </dgm:pt>
    <dgm:pt modelId="{2CA7E026-7847-4449-98F4-3AE3D179BF2E}" type="pres">
      <dgm:prSet presAssocID="{40D77BFF-D8EE-B44C-87B1-0E9CA54C0015}" presName="parentText" presStyleLbl="node1" presStyleIdx="1" presStyleCnt="6">
        <dgm:presLayoutVars>
          <dgm:chMax val="0"/>
          <dgm:bulletEnabled val="1"/>
        </dgm:presLayoutVars>
      </dgm:prSet>
      <dgm:spPr/>
      <dgm:t>
        <a:bodyPr/>
        <a:lstStyle/>
        <a:p>
          <a:endParaRPr lang="zh-CN" altLang="en-US"/>
        </a:p>
      </dgm:t>
    </dgm:pt>
    <dgm:pt modelId="{F6A78CC2-7A53-874C-B685-C3D577E81BCF}" type="pres">
      <dgm:prSet presAssocID="{40D77BFF-D8EE-B44C-87B1-0E9CA54C0015}" presName="negativeSpace" presStyleCnt="0"/>
      <dgm:spPr/>
    </dgm:pt>
    <dgm:pt modelId="{F31F6C09-C20F-6348-B058-0DCF82E41D86}" type="pres">
      <dgm:prSet presAssocID="{40D77BFF-D8EE-B44C-87B1-0E9CA54C0015}" presName="childText" presStyleLbl="conFgAcc1" presStyleIdx="1" presStyleCnt="6">
        <dgm:presLayoutVars>
          <dgm:bulletEnabled val="1"/>
        </dgm:presLayoutVars>
      </dgm:prSet>
      <dgm:spPr/>
    </dgm:pt>
    <dgm:pt modelId="{AD04C1B8-397C-B949-A6FD-2DC3C5B87CFA}" type="pres">
      <dgm:prSet presAssocID="{8B564A0E-E398-9D49-8480-CABFFC132D07}" presName="spaceBetweenRectangles" presStyleCnt="0"/>
      <dgm:spPr/>
    </dgm:pt>
    <dgm:pt modelId="{BF325C36-567A-C045-B16F-BE7FC69ADC48}" type="pres">
      <dgm:prSet presAssocID="{4A680387-5CEE-7B48-8102-F926DC5309E3}" presName="parentLin" presStyleCnt="0"/>
      <dgm:spPr/>
    </dgm:pt>
    <dgm:pt modelId="{832810F9-5E2B-F84A-9848-DFE0D5F89217}" type="pres">
      <dgm:prSet presAssocID="{4A680387-5CEE-7B48-8102-F926DC5309E3}" presName="parentLeftMargin" presStyleLbl="node1" presStyleIdx="1" presStyleCnt="6"/>
      <dgm:spPr/>
      <dgm:t>
        <a:bodyPr/>
        <a:lstStyle/>
        <a:p>
          <a:endParaRPr lang="zh-CN" altLang="en-US"/>
        </a:p>
      </dgm:t>
    </dgm:pt>
    <dgm:pt modelId="{3999ACC4-D734-8949-8E2A-CC3E46776DD3}" type="pres">
      <dgm:prSet presAssocID="{4A680387-5CEE-7B48-8102-F926DC5309E3}" presName="parentText" presStyleLbl="node1" presStyleIdx="2" presStyleCnt="6">
        <dgm:presLayoutVars>
          <dgm:chMax val="0"/>
          <dgm:bulletEnabled val="1"/>
        </dgm:presLayoutVars>
      </dgm:prSet>
      <dgm:spPr/>
      <dgm:t>
        <a:bodyPr/>
        <a:lstStyle/>
        <a:p>
          <a:endParaRPr lang="zh-CN" altLang="en-US"/>
        </a:p>
      </dgm:t>
    </dgm:pt>
    <dgm:pt modelId="{5622BC57-EE83-0740-A779-0FC8A240978B}" type="pres">
      <dgm:prSet presAssocID="{4A680387-5CEE-7B48-8102-F926DC5309E3}" presName="negativeSpace" presStyleCnt="0"/>
      <dgm:spPr/>
    </dgm:pt>
    <dgm:pt modelId="{8B8D8AE3-CE6B-0C4B-8D37-4776E2C3E69D}" type="pres">
      <dgm:prSet presAssocID="{4A680387-5CEE-7B48-8102-F926DC5309E3}" presName="childText" presStyleLbl="conFgAcc1" presStyleIdx="2" presStyleCnt="6">
        <dgm:presLayoutVars>
          <dgm:bulletEnabled val="1"/>
        </dgm:presLayoutVars>
      </dgm:prSet>
      <dgm:spPr/>
    </dgm:pt>
    <dgm:pt modelId="{CA491EA6-CA16-404C-8D6C-52F739311214}" type="pres">
      <dgm:prSet presAssocID="{C30F69B1-693A-6B42-A9E6-55C82D023D04}" presName="spaceBetweenRectangles" presStyleCnt="0"/>
      <dgm:spPr/>
    </dgm:pt>
    <dgm:pt modelId="{2D63CA0A-70FD-9440-9BB5-AD7A7BA25ABC}" type="pres">
      <dgm:prSet presAssocID="{A3B79623-39C3-8044-9C7C-26E4FC9A65FE}" presName="parentLin" presStyleCnt="0"/>
      <dgm:spPr/>
    </dgm:pt>
    <dgm:pt modelId="{69F680F6-85BC-5549-A4A5-AAFBE445DA1E}" type="pres">
      <dgm:prSet presAssocID="{A3B79623-39C3-8044-9C7C-26E4FC9A65FE}" presName="parentLeftMargin" presStyleLbl="node1" presStyleIdx="2" presStyleCnt="6"/>
      <dgm:spPr/>
      <dgm:t>
        <a:bodyPr/>
        <a:lstStyle/>
        <a:p>
          <a:endParaRPr lang="zh-CN" altLang="en-US"/>
        </a:p>
      </dgm:t>
    </dgm:pt>
    <dgm:pt modelId="{66C60016-0A59-C748-94C0-D30B5A387AC4}" type="pres">
      <dgm:prSet presAssocID="{A3B79623-39C3-8044-9C7C-26E4FC9A65FE}" presName="parentText" presStyleLbl="node1" presStyleIdx="3" presStyleCnt="6">
        <dgm:presLayoutVars>
          <dgm:chMax val="0"/>
          <dgm:bulletEnabled val="1"/>
        </dgm:presLayoutVars>
      </dgm:prSet>
      <dgm:spPr/>
      <dgm:t>
        <a:bodyPr/>
        <a:lstStyle/>
        <a:p>
          <a:endParaRPr lang="zh-CN" altLang="en-US"/>
        </a:p>
      </dgm:t>
    </dgm:pt>
    <dgm:pt modelId="{2A388009-CDE7-1449-9DF6-3CC7B346CC9D}" type="pres">
      <dgm:prSet presAssocID="{A3B79623-39C3-8044-9C7C-26E4FC9A65FE}" presName="negativeSpace" presStyleCnt="0"/>
      <dgm:spPr/>
    </dgm:pt>
    <dgm:pt modelId="{0C40828D-D24F-974A-8EF8-CC970DFB8026}" type="pres">
      <dgm:prSet presAssocID="{A3B79623-39C3-8044-9C7C-26E4FC9A65FE}" presName="childText" presStyleLbl="conFgAcc1" presStyleIdx="3" presStyleCnt="6">
        <dgm:presLayoutVars>
          <dgm:bulletEnabled val="1"/>
        </dgm:presLayoutVars>
      </dgm:prSet>
      <dgm:spPr/>
    </dgm:pt>
    <dgm:pt modelId="{B21C4890-ED86-FB4F-B616-6E8D3E7001C0}" type="pres">
      <dgm:prSet presAssocID="{FC8640B8-42E1-3144-9AE5-B33F3B5DBE85}" presName="spaceBetweenRectangles" presStyleCnt="0"/>
      <dgm:spPr/>
    </dgm:pt>
    <dgm:pt modelId="{A156B3E6-8312-C04D-8E58-99AF1C6DDF53}" type="pres">
      <dgm:prSet presAssocID="{0820B45F-5247-F849-AC8D-AB7D914EB599}" presName="parentLin" presStyleCnt="0"/>
      <dgm:spPr/>
    </dgm:pt>
    <dgm:pt modelId="{BD8D277F-2788-B848-A572-1B7A62E6F326}" type="pres">
      <dgm:prSet presAssocID="{0820B45F-5247-F849-AC8D-AB7D914EB599}" presName="parentLeftMargin" presStyleLbl="node1" presStyleIdx="3" presStyleCnt="6"/>
      <dgm:spPr/>
      <dgm:t>
        <a:bodyPr/>
        <a:lstStyle/>
        <a:p>
          <a:endParaRPr lang="zh-CN" altLang="en-US"/>
        </a:p>
      </dgm:t>
    </dgm:pt>
    <dgm:pt modelId="{22048182-2071-7C44-84CB-64EE2120B35A}" type="pres">
      <dgm:prSet presAssocID="{0820B45F-5247-F849-AC8D-AB7D914EB599}" presName="parentText" presStyleLbl="node1" presStyleIdx="4" presStyleCnt="6">
        <dgm:presLayoutVars>
          <dgm:chMax val="0"/>
          <dgm:bulletEnabled val="1"/>
        </dgm:presLayoutVars>
      </dgm:prSet>
      <dgm:spPr/>
      <dgm:t>
        <a:bodyPr/>
        <a:lstStyle/>
        <a:p>
          <a:endParaRPr lang="zh-CN" altLang="en-US"/>
        </a:p>
      </dgm:t>
    </dgm:pt>
    <dgm:pt modelId="{454716F1-B745-F646-8759-F433E4C241FD}" type="pres">
      <dgm:prSet presAssocID="{0820B45F-5247-F849-AC8D-AB7D914EB599}" presName="negativeSpace" presStyleCnt="0"/>
      <dgm:spPr/>
    </dgm:pt>
    <dgm:pt modelId="{79D3174E-E936-D349-B9A7-16FBCD6BD1C5}" type="pres">
      <dgm:prSet presAssocID="{0820B45F-5247-F849-AC8D-AB7D914EB599}" presName="childText" presStyleLbl="conFgAcc1" presStyleIdx="4" presStyleCnt="6">
        <dgm:presLayoutVars>
          <dgm:bulletEnabled val="1"/>
        </dgm:presLayoutVars>
      </dgm:prSet>
      <dgm:spPr/>
    </dgm:pt>
    <dgm:pt modelId="{B97B879D-7C25-F946-B4F3-3F1F73F2550C}" type="pres">
      <dgm:prSet presAssocID="{77A6F688-6156-7C48-81FE-1E58292DF920}" presName="spaceBetweenRectangles" presStyleCnt="0"/>
      <dgm:spPr/>
    </dgm:pt>
    <dgm:pt modelId="{29D9E5FC-B426-BB40-AAE3-A72A246323E9}" type="pres">
      <dgm:prSet presAssocID="{5795E825-CED5-434D-A7EE-373EA88C8133}" presName="parentLin" presStyleCnt="0"/>
      <dgm:spPr/>
    </dgm:pt>
    <dgm:pt modelId="{DE2DD2B6-8309-7740-A3D4-67C55A4CB198}" type="pres">
      <dgm:prSet presAssocID="{5795E825-CED5-434D-A7EE-373EA88C8133}" presName="parentLeftMargin" presStyleLbl="node1" presStyleIdx="4" presStyleCnt="6"/>
      <dgm:spPr/>
      <dgm:t>
        <a:bodyPr/>
        <a:lstStyle/>
        <a:p>
          <a:endParaRPr lang="zh-CN" altLang="en-US"/>
        </a:p>
      </dgm:t>
    </dgm:pt>
    <dgm:pt modelId="{2030E251-0DBC-C441-BE08-64E08FD18D74}" type="pres">
      <dgm:prSet presAssocID="{5795E825-CED5-434D-A7EE-373EA88C8133}" presName="parentText" presStyleLbl="node1" presStyleIdx="5" presStyleCnt="6">
        <dgm:presLayoutVars>
          <dgm:chMax val="0"/>
          <dgm:bulletEnabled val="1"/>
        </dgm:presLayoutVars>
      </dgm:prSet>
      <dgm:spPr/>
      <dgm:t>
        <a:bodyPr/>
        <a:lstStyle/>
        <a:p>
          <a:endParaRPr lang="zh-CN" altLang="en-US"/>
        </a:p>
      </dgm:t>
    </dgm:pt>
    <dgm:pt modelId="{5D16FE0E-9158-AD44-943C-EB875932DBC9}" type="pres">
      <dgm:prSet presAssocID="{5795E825-CED5-434D-A7EE-373EA88C8133}" presName="negativeSpace" presStyleCnt="0"/>
      <dgm:spPr/>
    </dgm:pt>
    <dgm:pt modelId="{F38F52C7-871D-2B4F-BDE2-618678341454}" type="pres">
      <dgm:prSet presAssocID="{5795E825-CED5-434D-A7EE-373EA88C8133}" presName="childText" presStyleLbl="conFgAcc1" presStyleIdx="5" presStyleCnt="6">
        <dgm:presLayoutVars>
          <dgm:bulletEnabled val="1"/>
        </dgm:presLayoutVars>
      </dgm:prSet>
      <dgm:spPr/>
    </dgm:pt>
  </dgm:ptLst>
  <dgm:cxnLst>
    <dgm:cxn modelId="{289765C7-3FFB-D64D-8FD9-B60F00EE72B6}" type="presOf" srcId="{4A680387-5CEE-7B48-8102-F926DC5309E3}" destId="{832810F9-5E2B-F84A-9848-DFE0D5F89217}" srcOrd="0" destOrd="0" presId="urn:microsoft.com/office/officeart/2005/8/layout/list1"/>
    <dgm:cxn modelId="{66E06C87-6565-7043-9E35-3AEA499D1082}" type="presOf" srcId="{A3B79623-39C3-8044-9C7C-26E4FC9A65FE}" destId="{69F680F6-85BC-5549-A4A5-AAFBE445DA1E}" srcOrd="0" destOrd="0" presId="urn:microsoft.com/office/officeart/2005/8/layout/list1"/>
    <dgm:cxn modelId="{E14CF463-364D-654A-B60C-886CF4D573B6}" srcId="{A46FB106-1455-8B4C-90D8-F9008CD446F3}" destId="{A3B79623-39C3-8044-9C7C-26E4FC9A65FE}" srcOrd="3" destOrd="0" parTransId="{45D9D42D-0C53-F04D-AD72-D4A9B1DE2093}" sibTransId="{FC8640B8-42E1-3144-9AE5-B33F3B5DBE85}"/>
    <dgm:cxn modelId="{AC6D6AD0-F7FD-1B49-B3CB-8D6BCFE2825C}" type="presOf" srcId="{0820B45F-5247-F849-AC8D-AB7D914EB599}" destId="{22048182-2071-7C44-84CB-64EE2120B35A}" srcOrd="1" destOrd="0" presId="urn:microsoft.com/office/officeart/2005/8/layout/list1"/>
    <dgm:cxn modelId="{9190CCE0-D6C5-9C45-AA9D-CAABE7A3739A}" type="presOf" srcId="{79E0EEEF-4AD0-224E-AA45-17D46DB7BC0C}" destId="{A5750CB8-29CC-1B42-A9E4-AC5DE8936A77}" srcOrd="1" destOrd="0" presId="urn:microsoft.com/office/officeart/2005/8/layout/list1"/>
    <dgm:cxn modelId="{70610EE2-3F89-474E-945C-78BD8EEDA3DB}" type="presOf" srcId="{4A680387-5CEE-7B48-8102-F926DC5309E3}" destId="{3999ACC4-D734-8949-8E2A-CC3E46776DD3}" srcOrd="1" destOrd="0" presId="urn:microsoft.com/office/officeart/2005/8/layout/list1"/>
    <dgm:cxn modelId="{5C241DD7-97CE-4B45-B078-801F07CDF145}" srcId="{A46FB106-1455-8B4C-90D8-F9008CD446F3}" destId="{40D77BFF-D8EE-B44C-87B1-0E9CA54C0015}" srcOrd="1" destOrd="0" parTransId="{501FA2D9-AFA6-1D4E-BA33-EC48D4FBE61C}" sibTransId="{8B564A0E-E398-9D49-8480-CABFFC132D07}"/>
    <dgm:cxn modelId="{4621EE6E-847E-7843-9FB6-0777DEC17448}" type="presOf" srcId="{A46FB106-1455-8B4C-90D8-F9008CD446F3}" destId="{53EA68FC-A9D7-944B-B0CA-DA953D58E76F}" srcOrd="0" destOrd="0" presId="urn:microsoft.com/office/officeart/2005/8/layout/list1"/>
    <dgm:cxn modelId="{432B1EB6-5862-694C-9D2C-1D11E0049875}" type="presOf" srcId="{0820B45F-5247-F849-AC8D-AB7D914EB599}" destId="{BD8D277F-2788-B848-A572-1B7A62E6F326}" srcOrd="0" destOrd="0" presId="urn:microsoft.com/office/officeart/2005/8/layout/list1"/>
    <dgm:cxn modelId="{A47D413B-1424-A644-96C7-2AF9535BF7F5}" type="presOf" srcId="{40D77BFF-D8EE-B44C-87B1-0E9CA54C0015}" destId="{B73FC013-5B78-F746-9442-AAAB6E76A0F9}" srcOrd="0" destOrd="0" presId="urn:microsoft.com/office/officeart/2005/8/layout/list1"/>
    <dgm:cxn modelId="{13938D60-3B5B-6245-8450-8909C04CE707}" type="presOf" srcId="{40D77BFF-D8EE-B44C-87B1-0E9CA54C0015}" destId="{2CA7E026-7847-4449-98F4-3AE3D179BF2E}" srcOrd="1" destOrd="0" presId="urn:microsoft.com/office/officeart/2005/8/layout/list1"/>
    <dgm:cxn modelId="{3B36E825-66CF-1143-9856-A3CF4C169869}" type="presOf" srcId="{79E0EEEF-4AD0-224E-AA45-17D46DB7BC0C}" destId="{543780C8-8447-A24F-A80B-41ED8E440B96}" srcOrd="0" destOrd="0" presId="urn:microsoft.com/office/officeart/2005/8/layout/list1"/>
    <dgm:cxn modelId="{DF136D72-439F-0A43-A14D-EA3DB147918D}" srcId="{A46FB106-1455-8B4C-90D8-F9008CD446F3}" destId="{79E0EEEF-4AD0-224E-AA45-17D46DB7BC0C}" srcOrd="0" destOrd="0" parTransId="{4E65601D-808C-8741-BE32-4466A67E92F4}" sibTransId="{6BD7A4B9-DEB4-0E41-980D-42ED26C8C794}"/>
    <dgm:cxn modelId="{A8C07689-5536-EA44-BCD7-E5D7022D2973}" type="presOf" srcId="{5795E825-CED5-434D-A7EE-373EA88C8133}" destId="{2030E251-0DBC-C441-BE08-64E08FD18D74}" srcOrd="1" destOrd="0" presId="urn:microsoft.com/office/officeart/2005/8/layout/list1"/>
    <dgm:cxn modelId="{3C6F0D54-0C89-D24D-A131-F41F2EDA4EE8}" type="presOf" srcId="{A3B79623-39C3-8044-9C7C-26E4FC9A65FE}" destId="{66C60016-0A59-C748-94C0-D30B5A387AC4}" srcOrd="1" destOrd="0" presId="urn:microsoft.com/office/officeart/2005/8/layout/list1"/>
    <dgm:cxn modelId="{3F4D4DAB-85FF-1E4B-B57D-21313B67146F}" srcId="{A46FB106-1455-8B4C-90D8-F9008CD446F3}" destId="{5795E825-CED5-434D-A7EE-373EA88C8133}" srcOrd="5" destOrd="0" parTransId="{4A5F8CBE-97F6-F444-A6C5-2BCCDA12C83C}" sibTransId="{8BF2BBFC-94FC-EF47-96C5-1612496E34E1}"/>
    <dgm:cxn modelId="{20EF1EF0-15EC-9E4D-8BB8-0E7E8C800774}" type="presOf" srcId="{5795E825-CED5-434D-A7EE-373EA88C8133}" destId="{DE2DD2B6-8309-7740-A3D4-67C55A4CB198}" srcOrd="0" destOrd="0" presId="urn:microsoft.com/office/officeart/2005/8/layout/list1"/>
    <dgm:cxn modelId="{315C78A1-B3D0-3649-8537-C2FDA61BE1F1}" srcId="{A46FB106-1455-8B4C-90D8-F9008CD446F3}" destId="{0820B45F-5247-F849-AC8D-AB7D914EB599}" srcOrd="4" destOrd="0" parTransId="{D8EC8DC6-6A2F-D846-8D7F-3D0897728A2F}" sibTransId="{77A6F688-6156-7C48-81FE-1E58292DF920}"/>
    <dgm:cxn modelId="{5E41E26D-0C25-B647-A4F4-A0D9EDE4D8E3}" srcId="{A46FB106-1455-8B4C-90D8-F9008CD446F3}" destId="{4A680387-5CEE-7B48-8102-F926DC5309E3}" srcOrd="2" destOrd="0" parTransId="{84A23213-FE62-DE4A-B2FB-535B19B494B8}" sibTransId="{C30F69B1-693A-6B42-A9E6-55C82D023D04}"/>
    <dgm:cxn modelId="{A319E036-17F8-2A4F-ACC8-5662659CA351}" type="presParOf" srcId="{53EA68FC-A9D7-944B-B0CA-DA953D58E76F}" destId="{9F678B33-98B7-454A-AC80-5640E6AD372A}" srcOrd="0" destOrd="0" presId="urn:microsoft.com/office/officeart/2005/8/layout/list1"/>
    <dgm:cxn modelId="{AB1945C1-BADB-2A48-870A-F8E02E867149}" type="presParOf" srcId="{9F678B33-98B7-454A-AC80-5640E6AD372A}" destId="{543780C8-8447-A24F-A80B-41ED8E440B96}" srcOrd="0" destOrd="0" presId="urn:microsoft.com/office/officeart/2005/8/layout/list1"/>
    <dgm:cxn modelId="{2C8DF8BA-9C5D-BF4C-B878-5FE6A98E0908}" type="presParOf" srcId="{9F678B33-98B7-454A-AC80-5640E6AD372A}" destId="{A5750CB8-29CC-1B42-A9E4-AC5DE8936A77}" srcOrd="1" destOrd="0" presId="urn:microsoft.com/office/officeart/2005/8/layout/list1"/>
    <dgm:cxn modelId="{DFD0B5C4-52FE-F14D-8971-F94642EFDDF4}" type="presParOf" srcId="{53EA68FC-A9D7-944B-B0CA-DA953D58E76F}" destId="{5FEFEADA-4F3B-C042-8398-8FDC62DD4E24}" srcOrd="1" destOrd="0" presId="urn:microsoft.com/office/officeart/2005/8/layout/list1"/>
    <dgm:cxn modelId="{0FA26A31-6F3F-8A40-8F34-ED56C3B2D042}" type="presParOf" srcId="{53EA68FC-A9D7-944B-B0CA-DA953D58E76F}" destId="{C80B1884-0F1E-5042-8322-B4AC6CDE18B7}" srcOrd="2" destOrd="0" presId="urn:microsoft.com/office/officeart/2005/8/layout/list1"/>
    <dgm:cxn modelId="{F8416D19-1F19-294A-9EE2-BC6EFF30F6F5}" type="presParOf" srcId="{53EA68FC-A9D7-944B-B0CA-DA953D58E76F}" destId="{C74A7523-BFA5-1245-80B8-A5553826124B}" srcOrd="3" destOrd="0" presId="urn:microsoft.com/office/officeart/2005/8/layout/list1"/>
    <dgm:cxn modelId="{BB5ECA30-1AAD-A34F-8302-5B30A262EAAA}" type="presParOf" srcId="{53EA68FC-A9D7-944B-B0CA-DA953D58E76F}" destId="{3984B6FC-15C1-F647-84CB-CFD4C184F195}" srcOrd="4" destOrd="0" presId="urn:microsoft.com/office/officeart/2005/8/layout/list1"/>
    <dgm:cxn modelId="{61C641F2-FADB-FE4B-A619-C77B40729365}" type="presParOf" srcId="{3984B6FC-15C1-F647-84CB-CFD4C184F195}" destId="{B73FC013-5B78-F746-9442-AAAB6E76A0F9}" srcOrd="0" destOrd="0" presId="urn:microsoft.com/office/officeart/2005/8/layout/list1"/>
    <dgm:cxn modelId="{0CC242A5-F12F-9546-85C2-5816C4188E2A}" type="presParOf" srcId="{3984B6FC-15C1-F647-84CB-CFD4C184F195}" destId="{2CA7E026-7847-4449-98F4-3AE3D179BF2E}" srcOrd="1" destOrd="0" presId="urn:microsoft.com/office/officeart/2005/8/layout/list1"/>
    <dgm:cxn modelId="{B2744F68-F876-7B40-BBEA-B90853D17537}" type="presParOf" srcId="{53EA68FC-A9D7-944B-B0CA-DA953D58E76F}" destId="{F6A78CC2-7A53-874C-B685-C3D577E81BCF}" srcOrd="5" destOrd="0" presId="urn:microsoft.com/office/officeart/2005/8/layout/list1"/>
    <dgm:cxn modelId="{0643965E-C9A4-9E48-AC54-00235D9B7AEF}" type="presParOf" srcId="{53EA68FC-A9D7-944B-B0CA-DA953D58E76F}" destId="{F31F6C09-C20F-6348-B058-0DCF82E41D86}" srcOrd="6" destOrd="0" presId="urn:microsoft.com/office/officeart/2005/8/layout/list1"/>
    <dgm:cxn modelId="{C572858A-C5BE-E746-9DD3-D6E30869AF45}" type="presParOf" srcId="{53EA68FC-A9D7-944B-B0CA-DA953D58E76F}" destId="{AD04C1B8-397C-B949-A6FD-2DC3C5B87CFA}" srcOrd="7" destOrd="0" presId="urn:microsoft.com/office/officeart/2005/8/layout/list1"/>
    <dgm:cxn modelId="{28DF0150-6E9C-A84E-9516-D9F0B0DD3354}" type="presParOf" srcId="{53EA68FC-A9D7-944B-B0CA-DA953D58E76F}" destId="{BF325C36-567A-C045-B16F-BE7FC69ADC48}" srcOrd="8" destOrd="0" presId="urn:microsoft.com/office/officeart/2005/8/layout/list1"/>
    <dgm:cxn modelId="{D57E0D7F-BB31-174E-9E40-E7842B217A5F}" type="presParOf" srcId="{BF325C36-567A-C045-B16F-BE7FC69ADC48}" destId="{832810F9-5E2B-F84A-9848-DFE0D5F89217}" srcOrd="0" destOrd="0" presId="urn:microsoft.com/office/officeart/2005/8/layout/list1"/>
    <dgm:cxn modelId="{87AF0BF8-A7CF-7B4B-8289-511F160AE956}" type="presParOf" srcId="{BF325C36-567A-C045-B16F-BE7FC69ADC48}" destId="{3999ACC4-D734-8949-8E2A-CC3E46776DD3}" srcOrd="1" destOrd="0" presId="urn:microsoft.com/office/officeart/2005/8/layout/list1"/>
    <dgm:cxn modelId="{A4125A90-B26C-8E4F-8EA0-B132ABAEC1EC}" type="presParOf" srcId="{53EA68FC-A9D7-944B-B0CA-DA953D58E76F}" destId="{5622BC57-EE83-0740-A779-0FC8A240978B}" srcOrd="9" destOrd="0" presId="urn:microsoft.com/office/officeart/2005/8/layout/list1"/>
    <dgm:cxn modelId="{FFB8EAF1-FA47-814E-9317-DB69E5518780}" type="presParOf" srcId="{53EA68FC-A9D7-944B-B0CA-DA953D58E76F}" destId="{8B8D8AE3-CE6B-0C4B-8D37-4776E2C3E69D}" srcOrd="10" destOrd="0" presId="urn:microsoft.com/office/officeart/2005/8/layout/list1"/>
    <dgm:cxn modelId="{3A9F7641-D8F8-4E4A-B6DD-0E4610142FF3}" type="presParOf" srcId="{53EA68FC-A9D7-944B-B0CA-DA953D58E76F}" destId="{CA491EA6-CA16-404C-8D6C-52F739311214}" srcOrd="11" destOrd="0" presId="urn:microsoft.com/office/officeart/2005/8/layout/list1"/>
    <dgm:cxn modelId="{5DBC2BC8-622B-F741-BB2B-CF43E2B9738A}" type="presParOf" srcId="{53EA68FC-A9D7-944B-B0CA-DA953D58E76F}" destId="{2D63CA0A-70FD-9440-9BB5-AD7A7BA25ABC}" srcOrd="12" destOrd="0" presId="urn:microsoft.com/office/officeart/2005/8/layout/list1"/>
    <dgm:cxn modelId="{4721D4C5-8B2B-DF46-8062-D6C76B8EC192}" type="presParOf" srcId="{2D63CA0A-70FD-9440-9BB5-AD7A7BA25ABC}" destId="{69F680F6-85BC-5549-A4A5-AAFBE445DA1E}" srcOrd="0" destOrd="0" presId="urn:microsoft.com/office/officeart/2005/8/layout/list1"/>
    <dgm:cxn modelId="{02BED263-DFE3-8041-9359-85FCB26B010D}" type="presParOf" srcId="{2D63CA0A-70FD-9440-9BB5-AD7A7BA25ABC}" destId="{66C60016-0A59-C748-94C0-D30B5A387AC4}" srcOrd="1" destOrd="0" presId="urn:microsoft.com/office/officeart/2005/8/layout/list1"/>
    <dgm:cxn modelId="{1917ED1A-CB79-084E-8D2C-6D5398FDBFBD}" type="presParOf" srcId="{53EA68FC-A9D7-944B-B0CA-DA953D58E76F}" destId="{2A388009-CDE7-1449-9DF6-3CC7B346CC9D}" srcOrd="13" destOrd="0" presId="urn:microsoft.com/office/officeart/2005/8/layout/list1"/>
    <dgm:cxn modelId="{10171677-0D73-A740-91AC-021835D7BFE7}" type="presParOf" srcId="{53EA68FC-A9D7-944B-B0CA-DA953D58E76F}" destId="{0C40828D-D24F-974A-8EF8-CC970DFB8026}" srcOrd="14" destOrd="0" presId="urn:microsoft.com/office/officeart/2005/8/layout/list1"/>
    <dgm:cxn modelId="{E2BC0E52-EC05-F547-BDD2-4F8194713E2F}" type="presParOf" srcId="{53EA68FC-A9D7-944B-B0CA-DA953D58E76F}" destId="{B21C4890-ED86-FB4F-B616-6E8D3E7001C0}" srcOrd="15" destOrd="0" presId="urn:microsoft.com/office/officeart/2005/8/layout/list1"/>
    <dgm:cxn modelId="{AEFF9658-E544-B44E-8980-C8F362F60918}" type="presParOf" srcId="{53EA68FC-A9D7-944B-B0CA-DA953D58E76F}" destId="{A156B3E6-8312-C04D-8E58-99AF1C6DDF53}" srcOrd="16" destOrd="0" presId="urn:microsoft.com/office/officeart/2005/8/layout/list1"/>
    <dgm:cxn modelId="{D34D3A18-929D-E04C-AF59-644EE1BF087C}" type="presParOf" srcId="{A156B3E6-8312-C04D-8E58-99AF1C6DDF53}" destId="{BD8D277F-2788-B848-A572-1B7A62E6F326}" srcOrd="0" destOrd="0" presId="urn:microsoft.com/office/officeart/2005/8/layout/list1"/>
    <dgm:cxn modelId="{147D177F-21D8-9742-967E-2491DD88FE94}" type="presParOf" srcId="{A156B3E6-8312-C04D-8E58-99AF1C6DDF53}" destId="{22048182-2071-7C44-84CB-64EE2120B35A}" srcOrd="1" destOrd="0" presId="urn:microsoft.com/office/officeart/2005/8/layout/list1"/>
    <dgm:cxn modelId="{20FBAD78-E91A-C44B-B459-D3EC8D51DCD4}" type="presParOf" srcId="{53EA68FC-A9D7-944B-B0CA-DA953D58E76F}" destId="{454716F1-B745-F646-8759-F433E4C241FD}" srcOrd="17" destOrd="0" presId="urn:microsoft.com/office/officeart/2005/8/layout/list1"/>
    <dgm:cxn modelId="{8AD4987D-1AE8-9749-9658-8110C916BE31}" type="presParOf" srcId="{53EA68FC-A9D7-944B-B0CA-DA953D58E76F}" destId="{79D3174E-E936-D349-B9A7-16FBCD6BD1C5}" srcOrd="18" destOrd="0" presId="urn:microsoft.com/office/officeart/2005/8/layout/list1"/>
    <dgm:cxn modelId="{86DA712E-A6F8-004A-93F3-2922EE4960E4}" type="presParOf" srcId="{53EA68FC-A9D7-944B-B0CA-DA953D58E76F}" destId="{B97B879D-7C25-F946-B4F3-3F1F73F2550C}" srcOrd="19" destOrd="0" presId="urn:microsoft.com/office/officeart/2005/8/layout/list1"/>
    <dgm:cxn modelId="{00581414-A65D-634B-99A4-22BA0F227C5D}" type="presParOf" srcId="{53EA68FC-A9D7-944B-B0CA-DA953D58E76F}" destId="{29D9E5FC-B426-BB40-AAE3-A72A246323E9}" srcOrd="20" destOrd="0" presId="urn:microsoft.com/office/officeart/2005/8/layout/list1"/>
    <dgm:cxn modelId="{7EDCA360-FD88-6A43-9209-4A17829AD29C}" type="presParOf" srcId="{29D9E5FC-B426-BB40-AAE3-A72A246323E9}" destId="{DE2DD2B6-8309-7740-A3D4-67C55A4CB198}" srcOrd="0" destOrd="0" presId="urn:microsoft.com/office/officeart/2005/8/layout/list1"/>
    <dgm:cxn modelId="{EC583FB2-5FBB-624B-943F-BAF804FF1FCA}" type="presParOf" srcId="{29D9E5FC-B426-BB40-AAE3-A72A246323E9}" destId="{2030E251-0DBC-C441-BE08-64E08FD18D74}" srcOrd="1" destOrd="0" presId="urn:microsoft.com/office/officeart/2005/8/layout/list1"/>
    <dgm:cxn modelId="{F0C4D281-3F28-6A47-99C4-402B3D7A19D4}" type="presParOf" srcId="{53EA68FC-A9D7-944B-B0CA-DA953D58E76F}" destId="{5D16FE0E-9158-AD44-943C-EB875932DBC9}" srcOrd="21" destOrd="0" presId="urn:microsoft.com/office/officeart/2005/8/layout/list1"/>
    <dgm:cxn modelId="{93C9F31C-9075-B047-92BF-8A953A0E6DBA}" type="presParOf" srcId="{53EA68FC-A9D7-944B-B0CA-DA953D58E76F}" destId="{F38F52C7-871D-2B4F-BDE2-618678341454}"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8EB27B-DF52-C641-BE14-C02CB1163E9C}"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B42600BB-F8F9-4F47-AD11-340504083CB1}">
      <dgm:prSet phldrT="[Text]"/>
      <dgm:spPr/>
      <dgm:t>
        <a:bodyPr/>
        <a:lstStyle/>
        <a:p>
          <a:r>
            <a:rPr lang="en-US" altLang="zh-CN" dirty="0">
              <a:latin typeface="Times New Roman" panose="02020603050405020304" pitchFamily="18" charset="0"/>
              <a:cs typeface="Times New Roman" panose="02020603050405020304" pitchFamily="18" charset="0"/>
            </a:rPr>
            <a:t>Population</a:t>
          </a:r>
          <a:endParaRPr lang="en-US" dirty="0">
            <a:latin typeface="Times New Roman" panose="02020603050405020304" pitchFamily="18" charset="0"/>
            <a:cs typeface="Times New Roman" panose="02020603050405020304" pitchFamily="18" charset="0"/>
          </a:endParaRPr>
        </a:p>
      </dgm:t>
    </dgm:pt>
    <dgm:pt modelId="{282B57B0-4E98-5B4D-9629-6C31F310C411}" type="parTrans" cxnId="{13563A9C-478B-C748-88F0-266B9D54DA5F}">
      <dgm:prSet/>
      <dgm:spPr/>
      <dgm:t>
        <a:bodyPr/>
        <a:lstStyle/>
        <a:p>
          <a:endParaRPr lang="en-US"/>
        </a:p>
      </dgm:t>
    </dgm:pt>
    <dgm:pt modelId="{E676AD83-7629-3742-AEE3-92F6D42825A8}" type="sibTrans" cxnId="{13563A9C-478B-C748-88F0-266B9D54DA5F}">
      <dgm:prSet/>
      <dgm:spPr/>
      <dgm:t>
        <a:bodyPr/>
        <a:lstStyle/>
        <a:p>
          <a:endParaRPr lang="en-US"/>
        </a:p>
      </dgm:t>
    </dgm:pt>
    <dgm:pt modelId="{173916EA-ED2E-284F-891E-02CDA1376258}">
      <dgm:prSet phldrT="[Text]"/>
      <dgm:spPr/>
      <dgm:t>
        <a:bodyPr/>
        <a:lstStyle/>
        <a:p>
          <a:r>
            <a:rPr lang="en-US" altLang="zh-CN" dirty="0">
              <a:latin typeface="Times New Roman" panose="02020603050405020304" pitchFamily="18" charset="0"/>
              <a:cs typeface="Times New Roman" panose="02020603050405020304" pitchFamily="18" charset="0"/>
            </a:rPr>
            <a:t>Sample</a:t>
          </a:r>
          <a:endParaRPr lang="en-US" dirty="0">
            <a:latin typeface="Times New Roman" panose="02020603050405020304" pitchFamily="18" charset="0"/>
            <a:cs typeface="Times New Roman" panose="02020603050405020304" pitchFamily="18" charset="0"/>
          </a:endParaRPr>
        </a:p>
      </dgm:t>
    </dgm:pt>
    <dgm:pt modelId="{C552C16A-79E3-6142-94E5-A133638C9B10}" type="parTrans" cxnId="{10B871EF-10F6-5241-BA8F-A6A76410D853}">
      <dgm:prSet/>
      <dgm:spPr/>
      <dgm:t>
        <a:bodyPr/>
        <a:lstStyle/>
        <a:p>
          <a:endParaRPr lang="en-US"/>
        </a:p>
      </dgm:t>
    </dgm:pt>
    <dgm:pt modelId="{058D8892-E6F0-4543-B1B2-10876D7B6C1F}" type="sibTrans" cxnId="{10B871EF-10F6-5241-BA8F-A6A76410D853}">
      <dgm:prSet/>
      <dgm:spPr/>
      <dgm:t>
        <a:bodyPr/>
        <a:lstStyle/>
        <a:p>
          <a:endParaRPr lang="en-US"/>
        </a:p>
      </dgm:t>
    </dgm:pt>
    <dgm:pt modelId="{CC3A04BC-4FBA-4F4C-8CEE-CA1507EFD329}" type="pres">
      <dgm:prSet presAssocID="{668EB27B-DF52-C641-BE14-C02CB1163E9C}" presName="cycle" presStyleCnt="0">
        <dgm:presLayoutVars>
          <dgm:dir/>
          <dgm:resizeHandles val="exact"/>
        </dgm:presLayoutVars>
      </dgm:prSet>
      <dgm:spPr/>
      <dgm:t>
        <a:bodyPr/>
        <a:lstStyle/>
        <a:p>
          <a:endParaRPr lang="zh-CN" altLang="en-US"/>
        </a:p>
      </dgm:t>
    </dgm:pt>
    <dgm:pt modelId="{3EBFDDF1-CFD4-BA41-8FC3-3B4AA744B5C8}" type="pres">
      <dgm:prSet presAssocID="{B42600BB-F8F9-4F47-AD11-340504083CB1}" presName="node" presStyleLbl="node1" presStyleIdx="0" presStyleCnt="2" custScaleY="40531">
        <dgm:presLayoutVars>
          <dgm:bulletEnabled val="1"/>
        </dgm:presLayoutVars>
      </dgm:prSet>
      <dgm:spPr/>
      <dgm:t>
        <a:bodyPr/>
        <a:lstStyle/>
        <a:p>
          <a:endParaRPr lang="zh-CN" altLang="en-US"/>
        </a:p>
      </dgm:t>
    </dgm:pt>
    <dgm:pt modelId="{58495499-1EC7-4742-8867-3BCB47AD2524}" type="pres">
      <dgm:prSet presAssocID="{E676AD83-7629-3742-AEE3-92F6D42825A8}" presName="sibTrans" presStyleLbl="sibTrans2D1" presStyleIdx="0" presStyleCnt="2" custAng="0" custFlipVert="0" custScaleX="107150" custScaleY="51346" custLinFactNeighborX="6651" custLinFactNeighborY="94492"/>
      <dgm:spPr/>
      <dgm:t>
        <a:bodyPr/>
        <a:lstStyle/>
        <a:p>
          <a:endParaRPr lang="zh-CN" altLang="en-US"/>
        </a:p>
      </dgm:t>
    </dgm:pt>
    <dgm:pt modelId="{8E431657-BD9D-7744-80DB-D15BB4F2DD96}" type="pres">
      <dgm:prSet presAssocID="{E676AD83-7629-3742-AEE3-92F6D42825A8}" presName="connectorText" presStyleLbl="sibTrans2D1" presStyleIdx="0" presStyleCnt="2"/>
      <dgm:spPr/>
      <dgm:t>
        <a:bodyPr/>
        <a:lstStyle/>
        <a:p>
          <a:endParaRPr lang="zh-CN" altLang="en-US"/>
        </a:p>
      </dgm:t>
    </dgm:pt>
    <dgm:pt modelId="{02F34724-B144-BB41-B56A-B2FCD56B9253}" type="pres">
      <dgm:prSet presAssocID="{173916EA-ED2E-284F-891E-02CDA1376258}" presName="node" presStyleLbl="node1" presStyleIdx="1" presStyleCnt="2" custScaleY="37452">
        <dgm:presLayoutVars>
          <dgm:bulletEnabled val="1"/>
        </dgm:presLayoutVars>
      </dgm:prSet>
      <dgm:spPr/>
      <dgm:t>
        <a:bodyPr/>
        <a:lstStyle/>
        <a:p>
          <a:endParaRPr lang="zh-CN" altLang="en-US"/>
        </a:p>
      </dgm:t>
    </dgm:pt>
    <dgm:pt modelId="{0E6B2AFB-4346-2341-A4DE-FBD40C3C9516}" type="pres">
      <dgm:prSet presAssocID="{058D8892-E6F0-4543-B1B2-10876D7B6C1F}" presName="sibTrans" presStyleLbl="sibTrans2D1" presStyleIdx="1" presStyleCnt="2" custScaleX="117907" custScaleY="50356" custLinFactNeighborX="2820" custLinFactNeighborY="-92565"/>
      <dgm:spPr/>
      <dgm:t>
        <a:bodyPr/>
        <a:lstStyle/>
        <a:p>
          <a:endParaRPr lang="zh-CN" altLang="en-US"/>
        </a:p>
      </dgm:t>
    </dgm:pt>
    <dgm:pt modelId="{9AB5D4DD-B947-A24B-9AB4-D6359EA6E9D5}" type="pres">
      <dgm:prSet presAssocID="{058D8892-E6F0-4543-B1B2-10876D7B6C1F}" presName="connectorText" presStyleLbl="sibTrans2D1" presStyleIdx="1" presStyleCnt="2"/>
      <dgm:spPr/>
      <dgm:t>
        <a:bodyPr/>
        <a:lstStyle/>
        <a:p>
          <a:endParaRPr lang="zh-CN" altLang="en-US"/>
        </a:p>
      </dgm:t>
    </dgm:pt>
  </dgm:ptLst>
  <dgm:cxnLst>
    <dgm:cxn modelId="{20305CDD-5A17-B645-951C-91501102ECA5}" type="presOf" srcId="{B42600BB-F8F9-4F47-AD11-340504083CB1}" destId="{3EBFDDF1-CFD4-BA41-8FC3-3B4AA744B5C8}" srcOrd="0" destOrd="0" presId="urn:microsoft.com/office/officeart/2005/8/layout/cycle2"/>
    <dgm:cxn modelId="{18626ED3-BF0A-BD41-9E16-C94AD337D4B6}" type="presOf" srcId="{058D8892-E6F0-4543-B1B2-10876D7B6C1F}" destId="{0E6B2AFB-4346-2341-A4DE-FBD40C3C9516}" srcOrd="0" destOrd="0" presId="urn:microsoft.com/office/officeart/2005/8/layout/cycle2"/>
    <dgm:cxn modelId="{10B871EF-10F6-5241-BA8F-A6A76410D853}" srcId="{668EB27B-DF52-C641-BE14-C02CB1163E9C}" destId="{173916EA-ED2E-284F-891E-02CDA1376258}" srcOrd="1" destOrd="0" parTransId="{C552C16A-79E3-6142-94E5-A133638C9B10}" sibTransId="{058D8892-E6F0-4543-B1B2-10876D7B6C1F}"/>
    <dgm:cxn modelId="{BF73D527-E1C5-4142-A197-7AD49C00CB99}" type="presOf" srcId="{173916EA-ED2E-284F-891E-02CDA1376258}" destId="{02F34724-B144-BB41-B56A-B2FCD56B9253}" srcOrd="0" destOrd="0" presId="urn:microsoft.com/office/officeart/2005/8/layout/cycle2"/>
    <dgm:cxn modelId="{4918C904-9959-E04B-A3A4-7A4405F5CD48}" type="presOf" srcId="{668EB27B-DF52-C641-BE14-C02CB1163E9C}" destId="{CC3A04BC-4FBA-4F4C-8CEE-CA1507EFD329}" srcOrd="0" destOrd="0" presId="urn:microsoft.com/office/officeart/2005/8/layout/cycle2"/>
    <dgm:cxn modelId="{13563A9C-478B-C748-88F0-266B9D54DA5F}" srcId="{668EB27B-DF52-C641-BE14-C02CB1163E9C}" destId="{B42600BB-F8F9-4F47-AD11-340504083CB1}" srcOrd="0" destOrd="0" parTransId="{282B57B0-4E98-5B4D-9629-6C31F310C411}" sibTransId="{E676AD83-7629-3742-AEE3-92F6D42825A8}"/>
    <dgm:cxn modelId="{51AF00AC-D672-5C44-A46A-CC96CF46CD9C}" type="presOf" srcId="{E676AD83-7629-3742-AEE3-92F6D42825A8}" destId="{58495499-1EC7-4742-8867-3BCB47AD2524}" srcOrd="0" destOrd="0" presId="urn:microsoft.com/office/officeart/2005/8/layout/cycle2"/>
    <dgm:cxn modelId="{4E3733F6-C82D-1B4E-805E-0B594B79CE65}" type="presOf" srcId="{E676AD83-7629-3742-AEE3-92F6D42825A8}" destId="{8E431657-BD9D-7744-80DB-D15BB4F2DD96}" srcOrd="1" destOrd="0" presId="urn:microsoft.com/office/officeart/2005/8/layout/cycle2"/>
    <dgm:cxn modelId="{641B9B62-0EC9-B945-903E-42A8EE739768}" type="presOf" srcId="{058D8892-E6F0-4543-B1B2-10876D7B6C1F}" destId="{9AB5D4DD-B947-A24B-9AB4-D6359EA6E9D5}" srcOrd="1" destOrd="0" presId="urn:microsoft.com/office/officeart/2005/8/layout/cycle2"/>
    <dgm:cxn modelId="{7A260337-2F82-1043-98D1-383E805399BF}" type="presParOf" srcId="{CC3A04BC-4FBA-4F4C-8CEE-CA1507EFD329}" destId="{3EBFDDF1-CFD4-BA41-8FC3-3B4AA744B5C8}" srcOrd="0" destOrd="0" presId="urn:microsoft.com/office/officeart/2005/8/layout/cycle2"/>
    <dgm:cxn modelId="{222740DD-1100-AC4A-B6AF-70C21E0D30B6}" type="presParOf" srcId="{CC3A04BC-4FBA-4F4C-8CEE-CA1507EFD329}" destId="{58495499-1EC7-4742-8867-3BCB47AD2524}" srcOrd="1" destOrd="0" presId="urn:microsoft.com/office/officeart/2005/8/layout/cycle2"/>
    <dgm:cxn modelId="{6662C1C1-9BBD-7D4E-A1D2-CCA51E0CAFA2}" type="presParOf" srcId="{58495499-1EC7-4742-8867-3BCB47AD2524}" destId="{8E431657-BD9D-7744-80DB-D15BB4F2DD96}" srcOrd="0" destOrd="0" presId="urn:microsoft.com/office/officeart/2005/8/layout/cycle2"/>
    <dgm:cxn modelId="{A46430CA-7C89-014B-8CBB-9E7E9BFDA8A9}" type="presParOf" srcId="{CC3A04BC-4FBA-4F4C-8CEE-CA1507EFD329}" destId="{02F34724-B144-BB41-B56A-B2FCD56B9253}" srcOrd="2" destOrd="0" presId="urn:microsoft.com/office/officeart/2005/8/layout/cycle2"/>
    <dgm:cxn modelId="{4E771F1D-2B61-ED43-800E-1431F7143990}" type="presParOf" srcId="{CC3A04BC-4FBA-4F4C-8CEE-CA1507EFD329}" destId="{0E6B2AFB-4346-2341-A4DE-FBD40C3C9516}" srcOrd="3" destOrd="0" presId="urn:microsoft.com/office/officeart/2005/8/layout/cycle2"/>
    <dgm:cxn modelId="{2688F5F3-9786-3E41-AFAF-7E4D3030DA81}" type="presParOf" srcId="{0E6B2AFB-4346-2341-A4DE-FBD40C3C9516}" destId="{9AB5D4DD-B947-A24B-9AB4-D6359EA6E9D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444E89-5188-5A49-95D8-10CCA616F4FC}"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6080E501-A935-2044-A9A0-6459F976A818}">
      <dgm:prSet phldrT="[Text]" custT="1"/>
      <dgm:spPr/>
      <dgm:t>
        <a:bodyPr/>
        <a:lstStyle/>
        <a:p>
          <a:pPr algn="just"/>
          <a:r>
            <a:rPr lang="en-US" sz="2400" dirty="0">
              <a:latin typeface="Times" charset="0"/>
            </a:rPr>
            <a:t>molecular biology (analysis of microarray data) </a:t>
          </a:r>
          <a:endParaRPr lang="en-US" sz="2400" dirty="0"/>
        </a:p>
      </dgm:t>
    </dgm:pt>
    <dgm:pt modelId="{308361F7-00E6-9348-884B-CF1F90590EC8}" type="parTrans" cxnId="{0043B59E-332E-9F47-978C-ACDA5C2C3E29}">
      <dgm:prSet/>
      <dgm:spPr/>
      <dgm:t>
        <a:bodyPr/>
        <a:lstStyle/>
        <a:p>
          <a:pPr algn="just"/>
          <a:endParaRPr lang="en-US" sz="2400"/>
        </a:p>
      </dgm:t>
    </dgm:pt>
    <dgm:pt modelId="{EBB30B01-49EB-4840-95D1-FE493D0DE0EB}" type="sibTrans" cxnId="{0043B59E-332E-9F47-978C-ACDA5C2C3E29}">
      <dgm:prSet/>
      <dgm:spPr/>
      <dgm:t>
        <a:bodyPr/>
        <a:lstStyle/>
        <a:p>
          <a:pPr algn="just"/>
          <a:endParaRPr lang="en-US" sz="2400"/>
        </a:p>
      </dgm:t>
    </dgm:pt>
    <dgm:pt modelId="{409E6D7F-DB91-D84D-B49E-0C0CFA9A4C84}">
      <dgm:prSet custT="1"/>
      <dgm:spPr/>
      <dgm:t>
        <a:bodyPr/>
        <a:lstStyle/>
        <a:p>
          <a:pPr algn="just"/>
          <a:r>
            <a:rPr lang="en-US" sz="2400" dirty="0">
              <a:latin typeface="Times" charset="0"/>
            </a:rPr>
            <a:t>ecology (describing quantitatively how individuals in various animal and plant populations are spatially distributed) </a:t>
          </a:r>
        </a:p>
      </dgm:t>
    </dgm:pt>
    <dgm:pt modelId="{3E210620-1B40-324C-BC67-2BEB63D90CB1}" type="parTrans" cxnId="{91577339-0FC2-C742-9E8E-1F240D7818A9}">
      <dgm:prSet/>
      <dgm:spPr/>
      <dgm:t>
        <a:bodyPr/>
        <a:lstStyle/>
        <a:p>
          <a:pPr algn="just"/>
          <a:endParaRPr lang="en-US" sz="2400"/>
        </a:p>
      </dgm:t>
    </dgm:pt>
    <dgm:pt modelId="{9CAB51C5-B48B-A24A-AEAD-41DE8EE0BA96}" type="sibTrans" cxnId="{91577339-0FC2-C742-9E8E-1F240D7818A9}">
      <dgm:prSet/>
      <dgm:spPr/>
      <dgm:t>
        <a:bodyPr/>
        <a:lstStyle/>
        <a:p>
          <a:pPr algn="just"/>
          <a:endParaRPr lang="en-US" sz="2400"/>
        </a:p>
      </dgm:t>
    </dgm:pt>
    <dgm:pt modelId="{93C3F71D-795B-F845-920D-FA65ED5DDDF0}">
      <dgm:prSet custT="1"/>
      <dgm:spPr/>
      <dgm:t>
        <a:bodyPr/>
        <a:lstStyle/>
        <a:p>
          <a:pPr algn="just"/>
          <a:r>
            <a:rPr lang="en-US" sz="2400">
              <a:latin typeface="Times New Roman" charset="0"/>
              <a:ea typeface="Times New Roman" charset="0"/>
              <a:cs typeface="Times New Roman" charset="0"/>
            </a:rPr>
            <a:t>materials engineering (studying properties of various treatments to retard corrosion) </a:t>
          </a:r>
          <a:endParaRPr lang="en-US" sz="2400" dirty="0">
            <a:latin typeface="Times New Roman" charset="0"/>
            <a:ea typeface="Times New Roman" charset="0"/>
            <a:cs typeface="Times New Roman" charset="0"/>
          </a:endParaRPr>
        </a:p>
      </dgm:t>
    </dgm:pt>
    <dgm:pt modelId="{19213327-8DCB-AA4A-AA6E-1926A883E9D9}" type="parTrans" cxnId="{060C0726-1F30-F744-B744-BC1F1440F25D}">
      <dgm:prSet/>
      <dgm:spPr/>
      <dgm:t>
        <a:bodyPr/>
        <a:lstStyle/>
        <a:p>
          <a:pPr algn="just"/>
          <a:endParaRPr lang="en-US" sz="2400"/>
        </a:p>
      </dgm:t>
    </dgm:pt>
    <dgm:pt modelId="{7DD16ECD-384E-F64D-8462-A267898E540D}" type="sibTrans" cxnId="{060C0726-1F30-F744-B744-BC1F1440F25D}">
      <dgm:prSet/>
      <dgm:spPr/>
      <dgm:t>
        <a:bodyPr/>
        <a:lstStyle/>
        <a:p>
          <a:pPr algn="just"/>
          <a:endParaRPr lang="en-US" sz="2400"/>
        </a:p>
      </dgm:t>
    </dgm:pt>
    <dgm:pt modelId="{9C3E624F-C0E2-C844-8E7B-6DE0F88DCC52}">
      <dgm:prSet custT="1"/>
      <dgm:spPr/>
      <dgm:t>
        <a:bodyPr/>
        <a:lstStyle/>
        <a:p>
          <a:pPr algn="just"/>
          <a:r>
            <a:rPr lang="en-US" sz="2400" dirty="0">
              <a:latin typeface="Times New Roman" charset="0"/>
              <a:ea typeface="Times New Roman" charset="0"/>
              <a:cs typeface="Times New Roman" charset="0"/>
            </a:rPr>
            <a:t>marketing (developing market surveys and strategies for marketing new products) </a:t>
          </a:r>
        </a:p>
      </dgm:t>
    </dgm:pt>
    <dgm:pt modelId="{5575A3E8-328C-C443-96DF-4FD987ADF1EF}" type="parTrans" cxnId="{29D9E1C4-8F6A-684D-9331-DCE2F6D08288}">
      <dgm:prSet/>
      <dgm:spPr/>
      <dgm:t>
        <a:bodyPr/>
        <a:lstStyle/>
        <a:p>
          <a:pPr algn="just"/>
          <a:endParaRPr lang="en-US" sz="2400"/>
        </a:p>
      </dgm:t>
    </dgm:pt>
    <dgm:pt modelId="{C57BEA9A-FD47-764F-9AD7-D5EC3148B4E9}" type="sibTrans" cxnId="{29D9E1C4-8F6A-684D-9331-DCE2F6D08288}">
      <dgm:prSet/>
      <dgm:spPr/>
      <dgm:t>
        <a:bodyPr/>
        <a:lstStyle/>
        <a:p>
          <a:pPr algn="just"/>
          <a:endParaRPr lang="en-US" sz="2400"/>
        </a:p>
      </dgm:t>
    </dgm:pt>
    <dgm:pt modelId="{3D16FBBD-1F76-E542-9B2C-ED8C13EA25FC}">
      <dgm:prSet custT="1"/>
      <dgm:spPr/>
      <dgm:t>
        <a:bodyPr/>
        <a:lstStyle/>
        <a:p>
          <a:pPr algn="just"/>
          <a:r>
            <a:rPr lang="en-US" sz="2400" dirty="0">
              <a:latin typeface="Times New Roman" charset="0"/>
              <a:ea typeface="Times New Roman" charset="0"/>
              <a:cs typeface="Times New Roman" charset="0"/>
            </a:rPr>
            <a:t>public health (identifying sources of diseases and ways to treat them) </a:t>
          </a:r>
        </a:p>
      </dgm:t>
    </dgm:pt>
    <dgm:pt modelId="{986E9017-961D-2042-80B8-A9F27EEC1CEC}" type="parTrans" cxnId="{9DC3291F-6440-284C-AFC3-114711109547}">
      <dgm:prSet/>
      <dgm:spPr/>
      <dgm:t>
        <a:bodyPr/>
        <a:lstStyle/>
        <a:p>
          <a:pPr algn="just"/>
          <a:endParaRPr lang="en-US" sz="2400"/>
        </a:p>
      </dgm:t>
    </dgm:pt>
    <dgm:pt modelId="{2F1D3772-E6A8-CF4A-9FB7-DF612AE5DEFC}" type="sibTrans" cxnId="{9DC3291F-6440-284C-AFC3-114711109547}">
      <dgm:prSet/>
      <dgm:spPr/>
      <dgm:t>
        <a:bodyPr/>
        <a:lstStyle/>
        <a:p>
          <a:pPr algn="just"/>
          <a:endParaRPr lang="en-US" sz="2400"/>
        </a:p>
      </dgm:t>
    </dgm:pt>
    <dgm:pt modelId="{8AF92F57-8238-BA40-B184-125B94BA48C9}">
      <dgm:prSet custT="1"/>
      <dgm:spPr/>
      <dgm:t>
        <a:bodyPr/>
        <a:lstStyle/>
        <a:p>
          <a:pPr algn="just"/>
          <a:r>
            <a:rPr lang="en-US" sz="2400" dirty="0">
              <a:latin typeface="Times New Roman" charset="0"/>
              <a:ea typeface="Times New Roman" charset="0"/>
              <a:cs typeface="Times New Roman" charset="0"/>
            </a:rPr>
            <a:t>civil engineering (assessing the effects of stress on structural elements and the impacts of traffic flows on communities) </a:t>
          </a:r>
        </a:p>
      </dgm:t>
    </dgm:pt>
    <dgm:pt modelId="{9B051CA6-61EE-4745-84E1-40A61B760268}" type="parTrans" cxnId="{3525B715-A274-F542-9BDE-8522292C46BF}">
      <dgm:prSet/>
      <dgm:spPr/>
      <dgm:t>
        <a:bodyPr/>
        <a:lstStyle/>
        <a:p>
          <a:pPr algn="just"/>
          <a:endParaRPr lang="en-US" sz="2400"/>
        </a:p>
      </dgm:t>
    </dgm:pt>
    <dgm:pt modelId="{B1E755D4-B11E-1D4F-9386-901234C6183D}" type="sibTrans" cxnId="{3525B715-A274-F542-9BDE-8522292C46BF}">
      <dgm:prSet/>
      <dgm:spPr/>
      <dgm:t>
        <a:bodyPr/>
        <a:lstStyle/>
        <a:p>
          <a:pPr algn="just"/>
          <a:endParaRPr lang="en-US" sz="2400"/>
        </a:p>
      </dgm:t>
    </dgm:pt>
    <dgm:pt modelId="{B30F50CC-7EFD-8447-9944-10AF209C043B}" type="pres">
      <dgm:prSet presAssocID="{D4444E89-5188-5A49-95D8-10CCA616F4FC}" presName="vert0" presStyleCnt="0">
        <dgm:presLayoutVars>
          <dgm:dir/>
          <dgm:animOne val="branch"/>
          <dgm:animLvl val="lvl"/>
        </dgm:presLayoutVars>
      </dgm:prSet>
      <dgm:spPr/>
      <dgm:t>
        <a:bodyPr/>
        <a:lstStyle/>
        <a:p>
          <a:endParaRPr lang="zh-CN" altLang="en-US"/>
        </a:p>
      </dgm:t>
    </dgm:pt>
    <dgm:pt modelId="{BA7D011D-80D0-6443-BA00-07B8694C7AB2}" type="pres">
      <dgm:prSet presAssocID="{6080E501-A935-2044-A9A0-6459F976A818}" presName="thickLine" presStyleLbl="alignNode1" presStyleIdx="0" presStyleCnt="6"/>
      <dgm:spPr>
        <a:ln>
          <a:solidFill>
            <a:srgbClr val="FF0000"/>
          </a:solidFill>
        </a:ln>
      </dgm:spPr>
    </dgm:pt>
    <dgm:pt modelId="{2AF75EB7-91C0-FF4B-B54A-5AA65AF1DC43}" type="pres">
      <dgm:prSet presAssocID="{6080E501-A935-2044-A9A0-6459F976A818}" presName="horz1" presStyleCnt="0"/>
      <dgm:spPr/>
    </dgm:pt>
    <dgm:pt modelId="{D9DC305D-AD05-9D47-A2A1-1464F6E9903F}" type="pres">
      <dgm:prSet presAssocID="{6080E501-A935-2044-A9A0-6459F976A818}" presName="tx1" presStyleLbl="revTx" presStyleIdx="0" presStyleCnt="6"/>
      <dgm:spPr/>
      <dgm:t>
        <a:bodyPr/>
        <a:lstStyle/>
        <a:p>
          <a:endParaRPr lang="zh-CN" altLang="en-US"/>
        </a:p>
      </dgm:t>
    </dgm:pt>
    <dgm:pt modelId="{41DBBC47-87C8-794E-A752-F01242FC4A05}" type="pres">
      <dgm:prSet presAssocID="{6080E501-A935-2044-A9A0-6459F976A818}" presName="vert1" presStyleCnt="0"/>
      <dgm:spPr/>
    </dgm:pt>
    <dgm:pt modelId="{B63C008F-5200-004D-98FB-2D8014207999}" type="pres">
      <dgm:prSet presAssocID="{409E6D7F-DB91-D84D-B49E-0C0CFA9A4C84}" presName="thickLine" presStyleLbl="alignNode1" presStyleIdx="1" presStyleCnt="6"/>
      <dgm:spPr/>
    </dgm:pt>
    <dgm:pt modelId="{9A7E5F09-3BAC-DB48-83BA-0246CCC1F9E1}" type="pres">
      <dgm:prSet presAssocID="{409E6D7F-DB91-D84D-B49E-0C0CFA9A4C84}" presName="horz1" presStyleCnt="0"/>
      <dgm:spPr/>
    </dgm:pt>
    <dgm:pt modelId="{39EE3388-B1B1-9B44-8A01-8444E86C35C7}" type="pres">
      <dgm:prSet presAssocID="{409E6D7F-DB91-D84D-B49E-0C0CFA9A4C84}" presName="tx1" presStyleLbl="revTx" presStyleIdx="1" presStyleCnt="6"/>
      <dgm:spPr/>
      <dgm:t>
        <a:bodyPr/>
        <a:lstStyle/>
        <a:p>
          <a:endParaRPr lang="zh-CN" altLang="en-US"/>
        </a:p>
      </dgm:t>
    </dgm:pt>
    <dgm:pt modelId="{9D7A2213-79FC-5340-BD3A-7088836DE407}" type="pres">
      <dgm:prSet presAssocID="{409E6D7F-DB91-D84D-B49E-0C0CFA9A4C84}" presName="vert1" presStyleCnt="0"/>
      <dgm:spPr/>
    </dgm:pt>
    <dgm:pt modelId="{858E4D5C-35FE-E143-9AF7-55766B8039D6}" type="pres">
      <dgm:prSet presAssocID="{93C3F71D-795B-F845-920D-FA65ED5DDDF0}" presName="thickLine" presStyleLbl="alignNode1" presStyleIdx="2" presStyleCnt="6"/>
      <dgm:spPr/>
    </dgm:pt>
    <dgm:pt modelId="{E8C4685C-49EB-F545-A6F0-C1A22F30D981}" type="pres">
      <dgm:prSet presAssocID="{93C3F71D-795B-F845-920D-FA65ED5DDDF0}" presName="horz1" presStyleCnt="0"/>
      <dgm:spPr/>
    </dgm:pt>
    <dgm:pt modelId="{B3058972-6CDB-734B-A40C-63B15665BA79}" type="pres">
      <dgm:prSet presAssocID="{93C3F71D-795B-F845-920D-FA65ED5DDDF0}" presName="tx1" presStyleLbl="revTx" presStyleIdx="2" presStyleCnt="6"/>
      <dgm:spPr/>
      <dgm:t>
        <a:bodyPr/>
        <a:lstStyle/>
        <a:p>
          <a:endParaRPr lang="zh-CN" altLang="en-US"/>
        </a:p>
      </dgm:t>
    </dgm:pt>
    <dgm:pt modelId="{3E4C1F60-9703-1747-9211-F9AD236E095B}" type="pres">
      <dgm:prSet presAssocID="{93C3F71D-795B-F845-920D-FA65ED5DDDF0}" presName="vert1" presStyleCnt="0"/>
      <dgm:spPr/>
    </dgm:pt>
    <dgm:pt modelId="{69ED6EF7-4FF3-D143-ADB7-E7E4993C4CF6}" type="pres">
      <dgm:prSet presAssocID="{9C3E624F-C0E2-C844-8E7B-6DE0F88DCC52}" presName="thickLine" presStyleLbl="alignNode1" presStyleIdx="3" presStyleCnt="6"/>
      <dgm:spPr/>
    </dgm:pt>
    <dgm:pt modelId="{EF88D839-787E-6B4B-BC25-C3849AAC5F4A}" type="pres">
      <dgm:prSet presAssocID="{9C3E624F-C0E2-C844-8E7B-6DE0F88DCC52}" presName="horz1" presStyleCnt="0"/>
      <dgm:spPr/>
    </dgm:pt>
    <dgm:pt modelId="{856F7994-24AD-6D42-9F72-08ED02815CEC}" type="pres">
      <dgm:prSet presAssocID="{9C3E624F-C0E2-C844-8E7B-6DE0F88DCC52}" presName="tx1" presStyleLbl="revTx" presStyleIdx="3" presStyleCnt="6"/>
      <dgm:spPr/>
      <dgm:t>
        <a:bodyPr/>
        <a:lstStyle/>
        <a:p>
          <a:endParaRPr lang="zh-CN" altLang="en-US"/>
        </a:p>
      </dgm:t>
    </dgm:pt>
    <dgm:pt modelId="{9980CB3A-DFA3-824C-88D5-7B961E4DA5F5}" type="pres">
      <dgm:prSet presAssocID="{9C3E624F-C0E2-C844-8E7B-6DE0F88DCC52}" presName="vert1" presStyleCnt="0"/>
      <dgm:spPr/>
    </dgm:pt>
    <dgm:pt modelId="{7B0AAD07-6459-DD4C-9068-35BB23D7F47F}" type="pres">
      <dgm:prSet presAssocID="{3D16FBBD-1F76-E542-9B2C-ED8C13EA25FC}" presName="thickLine" presStyleLbl="alignNode1" presStyleIdx="4" presStyleCnt="6"/>
      <dgm:spPr/>
    </dgm:pt>
    <dgm:pt modelId="{56018074-EE57-764F-BB66-707DFBBFEC3D}" type="pres">
      <dgm:prSet presAssocID="{3D16FBBD-1F76-E542-9B2C-ED8C13EA25FC}" presName="horz1" presStyleCnt="0"/>
      <dgm:spPr/>
    </dgm:pt>
    <dgm:pt modelId="{94117C80-A4E5-654F-83B3-96B1C1FADE7D}" type="pres">
      <dgm:prSet presAssocID="{3D16FBBD-1F76-E542-9B2C-ED8C13EA25FC}" presName="tx1" presStyleLbl="revTx" presStyleIdx="4" presStyleCnt="6"/>
      <dgm:spPr/>
      <dgm:t>
        <a:bodyPr/>
        <a:lstStyle/>
        <a:p>
          <a:endParaRPr lang="zh-CN" altLang="en-US"/>
        </a:p>
      </dgm:t>
    </dgm:pt>
    <dgm:pt modelId="{26BD5659-2CC6-E44A-8D06-AF9CDC93B2BC}" type="pres">
      <dgm:prSet presAssocID="{3D16FBBD-1F76-E542-9B2C-ED8C13EA25FC}" presName="vert1" presStyleCnt="0"/>
      <dgm:spPr/>
    </dgm:pt>
    <dgm:pt modelId="{FE18D6AD-32EE-524B-878B-60EABAC93367}" type="pres">
      <dgm:prSet presAssocID="{8AF92F57-8238-BA40-B184-125B94BA48C9}" presName="thickLine" presStyleLbl="alignNode1" presStyleIdx="5" presStyleCnt="6"/>
      <dgm:spPr/>
    </dgm:pt>
    <dgm:pt modelId="{6738BA84-D315-EC4F-BB6C-CADB70CBF31B}" type="pres">
      <dgm:prSet presAssocID="{8AF92F57-8238-BA40-B184-125B94BA48C9}" presName="horz1" presStyleCnt="0"/>
      <dgm:spPr/>
    </dgm:pt>
    <dgm:pt modelId="{9ADF06CD-4F76-CF42-ADAF-B5B90B14C8E1}" type="pres">
      <dgm:prSet presAssocID="{8AF92F57-8238-BA40-B184-125B94BA48C9}" presName="tx1" presStyleLbl="revTx" presStyleIdx="5" presStyleCnt="6"/>
      <dgm:spPr/>
      <dgm:t>
        <a:bodyPr/>
        <a:lstStyle/>
        <a:p>
          <a:endParaRPr lang="zh-CN" altLang="en-US"/>
        </a:p>
      </dgm:t>
    </dgm:pt>
    <dgm:pt modelId="{00237364-F8E9-AC48-89CA-E13D6D6F1955}" type="pres">
      <dgm:prSet presAssocID="{8AF92F57-8238-BA40-B184-125B94BA48C9}" presName="vert1" presStyleCnt="0"/>
      <dgm:spPr/>
    </dgm:pt>
  </dgm:ptLst>
  <dgm:cxnLst>
    <dgm:cxn modelId="{0F164FA5-0B9E-1743-AF80-C400E125E246}" type="presOf" srcId="{93C3F71D-795B-F845-920D-FA65ED5DDDF0}" destId="{B3058972-6CDB-734B-A40C-63B15665BA79}" srcOrd="0" destOrd="0" presId="urn:microsoft.com/office/officeart/2008/layout/LinedList"/>
    <dgm:cxn modelId="{91577339-0FC2-C742-9E8E-1F240D7818A9}" srcId="{D4444E89-5188-5A49-95D8-10CCA616F4FC}" destId="{409E6D7F-DB91-D84D-B49E-0C0CFA9A4C84}" srcOrd="1" destOrd="0" parTransId="{3E210620-1B40-324C-BC67-2BEB63D90CB1}" sibTransId="{9CAB51C5-B48B-A24A-AEAD-41DE8EE0BA96}"/>
    <dgm:cxn modelId="{C3BD6EA5-C83C-D64D-91CA-2562A70AB13F}" type="presOf" srcId="{6080E501-A935-2044-A9A0-6459F976A818}" destId="{D9DC305D-AD05-9D47-A2A1-1464F6E9903F}" srcOrd="0" destOrd="0" presId="urn:microsoft.com/office/officeart/2008/layout/LinedList"/>
    <dgm:cxn modelId="{9DC3291F-6440-284C-AFC3-114711109547}" srcId="{D4444E89-5188-5A49-95D8-10CCA616F4FC}" destId="{3D16FBBD-1F76-E542-9B2C-ED8C13EA25FC}" srcOrd="4" destOrd="0" parTransId="{986E9017-961D-2042-80B8-A9F27EEC1CEC}" sibTransId="{2F1D3772-E6A8-CF4A-9FB7-DF612AE5DEFC}"/>
    <dgm:cxn modelId="{29D9E1C4-8F6A-684D-9331-DCE2F6D08288}" srcId="{D4444E89-5188-5A49-95D8-10CCA616F4FC}" destId="{9C3E624F-C0E2-C844-8E7B-6DE0F88DCC52}" srcOrd="3" destOrd="0" parTransId="{5575A3E8-328C-C443-96DF-4FD987ADF1EF}" sibTransId="{C57BEA9A-FD47-764F-9AD7-D5EC3148B4E9}"/>
    <dgm:cxn modelId="{060C0726-1F30-F744-B744-BC1F1440F25D}" srcId="{D4444E89-5188-5A49-95D8-10CCA616F4FC}" destId="{93C3F71D-795B-F845-920D-FA65ED5DDDF0}" srcOrd="2" destOrd="0" parTransId="{19213327-8DCB-AA4A-AA6E-1926A883E9D9}" sibTransId="{7DD16ECD-384E-F64D-8462-A267898E540D}"/>
    <dgm:cxn modelId="{71C530C9-789B-4648-BEF2-A5E09F1FF842}" type="presOf" srcId="{D4444E89-5188-5A49-95D8-10CCA616F4FC}" destId="{B30F50CC-7EFD-8447-9944-10AF209C043B}" srcOrd="0" destOrd="0" presId="urn:microsoft.com/office/officeart/2008/layout/LinedList"/>
    <dgm:cxn modelId="{FE077D2B-0028-7D42-8D26-639D7BF7649C}" type="presOf" srcId="{3D16FBBD-1F76-E542-9B2C-ED8C13EA25FC}" destId="{94117C80-A4E5-654F-83B3-96B1C1FADE7D}" srcOrd="0" destOrd="0" presId="urn:microsoft.com/office/officeart/2008/layout/LinedList"/>
    <dgm:cxn modelId="{0043B59E-332E-9F47-978C-ACDA5C2C3E29}" srcId="{D4444E89-5188-5A49-95D8-10CCA616F4FC}" destId="{6080E501-A935-2044-A9A0-6459F976A818}" srcOrd="0" destOrd="0" parTransId="{308361F7-00E6-9348-884B-CF1F90590EC8}" sibTransId="{EBB30B01-49EB-4840-95D1-FE493D0DE0EB}"/>
    <dgm:cxn modelId="{7A78E82B-ED3A-6C43-B62C-61FF30B587FB}" type="presOf" srcId="{8AF92F57-8238-BA40-B184-125B94BA48C9}" destId="{9ADF06CD-4F76-CF42-ADAF-B5B90B14C8E1}" srcOrd="0" destOrd="0" presId="urn:microsoft.com/office/officeart/2008/layout/LinedList"/>
    <dgm:cxn modelId="{3525B715-A274-F542-9BDE-8522292C46BF}" srcId="{D4444E89-5188-5A49-95D8-10CCA616F4FC}" destId="{8AF92F57-8238-BA40-B184-125B94BA48C9}" srcOrd="5" destOrd="0" parTransId="{9B051CA6-61EE-4745-84E1-40A61B760268}" sibTransId="{B1E755D4-B11E-1D4F-9386-901234C6183D}"/>
    <dgm:cxn modelId="{487DD7F8-19C5-D24B-ACC2-8E4C95AC2ADE}" type="presOf" srcId="{409E6D7F-DB91-D84D-B49E-0C0CFA9A4C84}" destId="{39EE3388-B1B1-9B44-8A01-8444E86C35C7}" srcOrd="0" destOrd="0" presId="urn:microsoft.com/office/officeart/2008/layout/LinedList"/>
    <dgm:cxn modelId="{4640A143-74FA-6845-8203-99968F7CC05E}" type="presOf" srcId="{9C3E624F-C0E2-C844-8E7B-6DE0F88DCC52}" destId="{856F7994-24AD-6D42-9F72-08ED02815CEC}" srcOrd="0" destOrd="0" presId="urn:microsoft.com/office/officeart/2008/layout/LinedList"/>
    <dgm:cxn modelId="{A3D8E350-2B6E-F745-891C-D319AF214538}" type="presParOf" srcId="{B30F50CC-7EFD-8447-9944-10AF209C043B}" destId="{BA7D011D-80D0-6443-BA00-07B8694C7AB2}" srcOrd="0" destOrd="0" presId="urn:microsoft.com/office/officeart/2008/layout/LinedList"/>
    <dgm:cxn modelId="{B833BCF2-7B97-194D-925C-FF7245F9F16E}" type="presParOf" srcId="{B30F50CC-7EFD-8447-9944-10AF209C043B}" destId="{2AF75EB7-91C0-FF4B-B54A-5AA65AF1DC43}" srcOrd="1" destOrd="0" presId="urn:microsoft.com/office/officeart/2008/layout/LinedList"/>
    <dgm:cxn modelId="{1F3932DC-A8B1-524C-8636-DC412BB65781}" type="presParOf" srcId="{2AF75EB7-91C0-FF4B-B54A-5AA65AF1DC43}" destId="{D9DC305D-AD05-9D47-A2A1-1464F6E9903F}" srcOrd="0" destOrd="0" presId="urn:microsoft.com/office/officeart/2008/layout/LinedList"/>
    <dgm:cxn modelId="{DDAB459B-31BF-DD44-A824-45638B5798FD}" type="presParOf" srcId="{2AF75EB7-91C0-FF4B-B54A-5AA65AF1DC43}" destId="{41DBBC47-87C8-794E-A752-F01242FC4A05}" srcOrd="1" destOrd="0" presId="urn:microsoft.com/office/officeart/2008/layout/LinedList"/>
    <dgm:cxn modelId="{EB0C240E-89E5-2345-BE35-BF3C8686D1BA}" type="presParOf" srcId="{B30F50CC-7EFD-8447-9944-10AF209C043B}" destId="{B63C008F-5200-004D-98FB-2D8014207999}" srcOrd="2" destOrd="0" presId="urn:microsoft.com/office/officeart/2008/layout/LinedList"/>
    <dgm:cxn modelId="{76177211-F802-084F-A3A7-4D527393B147}" type="presParOf" srcId="{B30F50CC-7EFD-8447-9944-10AF209C043B}" destId="{9A7E5F09-3BAC-DB48-83BA-0246CCC1F9E1}" srcOrd="3" destOrd="0" presId="urn:microsoft.com/office/officeart/2008/layout/LinedList"/>
    <dgm:cxn modelId="{9F8EFD16-7219-3842-87CA-D20EB4B150C1}" type="presParOf" srcId="{9A7E5F09-3BAC-DB48-83BA-0246CCC1F9E1}" destId="{39EE3388-B1B1-9B44-8A01-8444E86C35C7}" srcOrd="0" destOrd="0" presId="urn:microsoft.com/office/officeart/2008/layout/LinedList"/>
    <dgm:cxn modelId="{CE61A641-3C9D-AE4B-B78F-EEF1EB39A858}" type="presParOf" srcId="{9A7E5F09-3BAC-DB48-83BA-0246CCC1F9E1}" destId="{9D7A2213-79FC-5340-BD3A-7088836DE407}" srcOrd="1" destOrd="0" presId="urn:microsoft.com/office/officeart/2008/layout/LinedList"/>
    <dgm:cxn modelId="{62FE5011-000C-A546-A68E-77ED6D523BA0}" type="presParOf" srcId="{B30F50CC-7EFD-8447-9944-10AF209C043B}" destId="{858E4D5C-35FE-E143-9AF7-55766B8039D6}" srcOrd="4" destOrd="0" presId="urn:microsoft.com/office/officeart/2008/layout/LinedList"/>
    <dgm:cxn modelId="{108652E4-DD18-374B-9FAF-7E30A690228F}" type="presParOf" srcId="{B30F50CC-7EFD-8447-9944-10AF209C043B}" destId="{E8C4685C-49EB-F545-A6F0-C1A22F30D981}" srcOrd="5" destOrd="0" presId="urn:microsoft.com/office/officeart/2008/layout/LinedList"/>
    <dgm:cxn modelId="{4968D168-CAD2-E84E-A65F-D7AE082779B3}" type="presParOf" srcId="{E8C4685C-49EB-F545-A6F0-C1A22F30D981}" destId="{B3058972-6CDB-734B-A40C-63B15665BA79}" srcOrd="0" destOrd="0" presId="urn:microsoft.com/office/officeart/2008/layout/LinedList"/>
    <dgm:cxn modelId="{BCC7165F-665A-7344-BADE-CB17180E08FB}" type="presParOf" srcId="{E8C4685C-49EB-F545-A6F0-C1A22F30D981}" destId="{3E4C1F60-9703-1747-9211-F9AD236E095B}" srcOrd="1" destOrd="0" presId="urn:microsoft.com/office/officeart/2008/layout/LinedList"/>
    <dgm:cxn modelId="{A75658AB-6731-8A49-A5E6-9A1764CF9591}" type="presParOf" srcId="{B30F50CC-7EFD-8447-9944-10AF209C043B}" destId="{69ED6EF7-4FF3-D143-ADB7-E7E4993C4CF6}" srcOrd="6" destOrd="0" presId="urn:microsoft.com/office/officeart/2008/layout/LinedList"/>
    <dgm:cxn modelId="{98531A6A-2F00-2A49-B73B-21A818503C30}" type="presParOf" srcId="{B30F50CC-7EFD-8447-9944-10AF209C043B}" destId="{EF88D839-787E-6B4B-BC25-C3849AAC5F4A}" srcOrd="7" destOrd="0" presId="urn:microsoft.com/office/officeart/2008/layout/LinedList"/>
    <dgm:cxn modelId="{3EF776D3-B817-2E44-8F6C-F3CE2BEB67A3}" type="presParOf" srcId="{EF88D839-787E-6B4B-BC25-C3849AAC5F4A}" destId="{856F7994-24AD-6D42-9F72-08ED02815CEC}" srcOrd="0" destOrd="0" presId="urn:microsoft.com/office/officeart/2008/layout/LinedList"/>
    <dgm:cxn modelId="{99A9B09F-A893-2A46-9FD7-2D14D908CA7C}" type="presParOf" srcId="{EF88D839-787E-6B4B-BC25-C3849AAC5F4A}" destId="{9980CB3A-DFA3-824C-88D5-7B961E4DA5F5}" srcOrd="1" destOrd="0" presId="urn:microsoft.com/office/officeart/2008/layout/LinedList"/>
    <dgm:cxn modelId="{DCA7EE57-5F3B-574A-85A4-EDA6D2354F55}" type="presParOf" srcId="{B30F50CC-7EFD-8447-9944-10AF209C043B}" destId="{7B0AAD07-6459-DD4C-9068-35BB23D7F47F}" srcOrd="8" destOrd="0" presId="urn:microsoft.com/office/officeart/2008/layout/LinedList"/>
    <dgm:cxn modelId="{BA5EB43E-7A14-3A48-8C52-15259A0E00B9}" type="presParOf" srcId="{B30F50CC-7EFD-8447-9944-10AF209C043B}" destId="{56018074-EE57-764F-BB66-707DFBBFEC3D}" srcOrd="9" destOrd="0" presId="urn:microsoft.com/office/officeart/2008/layout/LinedList"/>
    <dgm:cxn modelId="{0EC4238E-7227-7C42-B60B-A26D33D65907}" type="presParOf" srcId="{56018074-EE57-764F-BB66-707DFBBFEC3D}" destId="{94117C80-A4E5-654F-83B3-96B1C1FADE7D}" srcOrd="0" destOrd="0" presId="urn:microsoft.com/office/officeart/2008/layout/LinedList"/>
    <dgm:cxn modelId="{72FA4CA5-855B-A540-B685-BFC8693CC097}" type="presParOf" srcId="{56018074-EE57-764F-BB66-707DFBBFEC3D}" destId="{26BD5659-2CC6-E44A-8D06-AF9CDC93B2BC}" srcOrd="1" destOrd="0" presId="urn:microsoft.com/office/officeart/2008/layout/LinedList"/>
    <dgm:cxn modelId="{1233B4A8-E95E-A945-B273-D1E42EF7E8A6}" type="presParOf" srcId="{B30F50CC-7EFD-8447-9944-10AF209C043B}" destId="{FE18D6AD-32EE-524B-878B-60EABAC93367}" srcOrd="10" destOrd="0" presId="urn:microsoft.com/office/officeart/2008/layout/LinedList"/>
    <dgm:cxn modelId="{68B9982D-2FCF-8943-BE2D-3442AE70642A}" type="presParOf" srcId="{B30F50CC-7EFD-8447-9944-10AF209C043B}" destId="{6738BA84-D315-EC4F-BB6C-CADB70CBF31B}" srcOrd="11" destOrd="0" presId="urn:microsoft.com/office/officeart/2008/layout/LinedList"/>
    <dgm:cxn modelId="{8D250048-A64D-B844-BCC2-E6F835D5D240}" type="presParOf" srcId="{6738BA84-D315-EC4F-BB6C-CADB70CBF31B}" destId="{9ADF06CD-4F76-CF42-ADAF-B5B90B14C8E1}" srcOrd="0" destOrd="0" presId="urn:microsoft.com/office/officeart/2008/layout/LinedList"/>
    <dgm:cxn modelId="{26211219-D4C3-2D49-87F8-3E4CD55D1D9C}" type="presParOf" srcId="{6738BA84-D315-EC4F-BB6C-CADB70CBF31B}" destId="{00237364-F8E9-AC48-89CA-E13D6D6F1955}" srcOrd="1" destOrd="0" presId="urn:microsoft.com/office/officeart/2008/layout/LinedList"/>
  </dgm:cxnLst>
  <dgm:bg/>
  <dgm:whole>
    <a:ln>
      <a:solidFill>
        <a:srgbClr val="FF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50E37-AD6F-C943-BDD8-9C7CA2425440}">
      <dsp:nvSpPr>
        <dsp:cNvPr id="0" name=""/>
        <dsp:cNvSpPr/>
      </dsp:nvSpPr>
      <dsp:spPr>
        <a:xfrm>
          <a:off x="0" y="1629"/>
          <a:ext cx="8831179"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372DF8D-CA68-7C48-88A6-27BAAF52929A}">
      <dsp:nvSpPr>
        <dsp:cNvPr id="0" name=""/>
        <dsp:cNvSpPr/>
      </dsp:nvSpPr>
      <dsp:spPr>
        <a:xfrm>
          <a:off x="0" y="1629"/>
          <a:ext cx="8831179" cy="1111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charset="0"/>
            </a:rPr>
            <a:t>1 Graphical in nature </a:t>
          </a:r>
          <a:endParaRPr lang="en-US" sz="2400" kern="1200" dirty="0"/>
        </a:p>
      </dsp:txBody>
      <dsp:txXfrm>
        <a:off x="0" y="1629"/>
        <a:ext cx="8831179" cy="1111116"/>
      </dsp:txXfrm>
    </dsp:sp>
    <dsp:sp modelId="{50694BF6-CD0E-4FE7-AC03-82239B9B8B66}">
      <dsp:nvSpPr>
        <dsp:cNvPr id="0" name=""/>
        <dsp:cNvSpPr/>
      </dsp:nvSpPr>
      <dsp:spPr>
        <a:xfrm>
          <a:off x="0" y="1112746"/>
          <a:ext cx="8831179"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8C9EAAF-A83D-4AC5-AA2E-97D15E38B16B}">
      <dsp:nvSpPr>
        <dsp:cNvPr id="0" name=""/>
        <dsp:cNvSpPr/>
      </dsp:nvSpPr>
      <dsp:spPr>
        <a:xfrm>
          <a:off x="0" y="1112746"/>
          <a:ext cx="8831179" cy="1111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New Roman" panose="02020603050405020304" pitchFamily="18" charset="0"/>
              <a:cs typeface="Times New Roman" panose="02020603050405020304" pitchFamily="18" charset="0"/>
            </a:rPr>
            <a:t>2 Stem-and-Leaf Displays</a:t>
          </a:r>
          <a:r>
            <a:rPr lang="zh-CN" altLang="en-US" sz="2400" kern="1200" dirty="0">
              <a:latin typeface="Times New Roman" panose="02020603050405020304" pitchFamily="18" charset="0"/>
              <a:cs typeface="Times New Roman" panose="02020603050405020304" pitchFamily="18" charset="0"/>
            </a:rPr>
            <a:t> </a:t>
          </a:r>
          <a:r>
            <a:rPr lang="en-US" altLang="zh-CN" sz="2400" kern="1200" dirty="0">
              <a:latin typeface="Times New Roman" panose="02020603050405020304" pitchFamily="18" charset="0"/>
              <a:cs typeface="Times New Roman" panose="02020603050405020304" pitchFamily="18" charset="0"/>
            </a:rPr>
            <a:t>(</a:t>
          </a:r>
          <a:r>
            <a:rPr lang="zh-CN" altLang="en-US" sz="2400" kern="1200" dirty="0">
              <a:latin typeface="宋体" panose="02010600030101010101" pitchFamily="2" charset="-122"/>
              <a:ea typeface="宋体" panose="02010600030101010101" pitchFamily="2" charset="-122"/>
              <a:cs typeface="Times New Roman" charset="0"/>
            </a:rPr>
            <a:t>茎叶图</a:t>
          </a:r>
          <a:r>
            <a:rPr lang="en-US" altLang="zh-CN" sz="2400" kern="1200" dirty="0">
              <a:latin typeface="宋体" panose="02010600030101010101" pitchFamily="2" charset="-122"/>
              <a:ea typeface="宋体" panose="02010600030101010101" pitchFamily="2" charset="-122"/>
              <a:cs typeface="Times New Roman" charset="0"/>
            </a:rPr>
            <a:t>)</a:t>
          </a:r>
          <a:r>
            <a:rPr lang="en-US" altLang="zh-CN" sz="2400" kern="1200" dirty="0">
              <a:latin typeface="Times" charset="0"/>
            </a:rPr>
            <a:t>,</a:t>
          </a:r>
          <a:r>
            <a:rPr lang="zh-CN" altLang="en-US" sz="2400" kern="1200" dirty="0">
              <a:latin typeface="Times" charset="0"/>
            </a:rPr>
            <a:t> </a:t>
          </a:r>
          <a:r>
            <a:rPr lang="en-US" sz="2400" kern="1200" dirty="0">
              <a:latin typeface="Times" charset="0"/>
            </a:rPr>
            <a:t>the histograms</a:t>
          </a:r>
          <a:r>
            <a:rPr lang="zh-CN" altLang="en-US" sz="2400" kern="1200" dirty="0">
              <a:latin typeface="Times" charset="0"/>
            </a:rPr>
            <a:t> </a:t>
          </a:r>
          <a:r>
            <a:rPr lang="en-US" altLang="zh-CN" sz="2400" kern="1200" dirty="0">
              <a:latin typeface="Times" charset="0"/>
            </a:rPr>
            <a:t>(</a:t>
          </a:r>
          <a:r>
            <a:rPr lang="zh-CN" altLang="en-US" sz="2400" kern="1200" dirty="0">
              <a:solidFill>
                <a:srgbClr val="313131"/>
              </a:solidFill>
              <a:latin typeface="宋体" panose="02010600030101010101" pitchFamily="2" charset="-122"/>
              <a:ea typeface="宋体" panose="02010600030101010101" pitchFamily="2" charset="-122"/>
            </a:rPr>
            <a:t>直方图</a:t>
          </a:r>
          <a:r>
            <a:rPr lang="en-US" altLang="zh-CN" sz="2400" kern="1200" dirty="0">
              <a:latin typeface="Times" charset="0"/>
            </a:rPr>
            <a:t>)</a:t>
          </a:r>
          <a:r>
            <a:rPr lang="en-US" sz="2400" kern="1200" dirty="0">
              <a:latin typeface="Times" charset="0"/>
            </a:rPr>
            <a:t>, boxplots</a:t>
          </a:r>
          <a:r>
            <a:rPr lang="zh-CN" altLang="en-US" sz="2400" kern="1200" dirty="0">
              <a:latin typeface="Times" charset="0"/>
            </a:rPr>
            <a:t> </a:t>
          </a:r>
          <a:r>
            <a:rPr lang="en-US" altLang="zh-CN" sz="2400" kern="1200" dirty="0">
              <a:latin typeface="Times" charset="0"/>
            </a:rPr>
            <a:t>(</a:t>
          </a:r>
          <a:r>
            <a:rPr lang="zh-CN" altLang="en-US" sz="2400" kern="1200" dirty="0">
              <a:solidFill>
                <a:srgbClr val="313131"/>
              </a:solidFill>
              <a:latin typeface="宋体" panose="02010600030101010101" pitchFamily="2" charset="-122"/>
              <a:ea typeface="宋体" panose="02010600030101010101" pitchFamily="2" charset="-122"/>
            </a:rPr>
            <a:t>箱形图</a:t>
          </a:r>
          <a:r>
            <a:rPr lang="en-US" altLang="zh-CN" sz="2400" kern="1200" dirty="0">
              <a:latin typeface="Times" charset="0"/>
            </a:rPr>
            <a:t>)</a:t>
          </a:r>
          <a:r>
            <a:rPr lang="en-US" sz="2400" kern="1200" dirty="0">
              <a:latin typeface="Times" charset="0"/>
            </a:rPr>
            <a:t>, and scatter plots </a:t>
          </a:r>
          <a:r>
            <a:rPr lang="en-US" altLang="zh-CN" sz="2400" kern="1200" dirty="0">
              <a:latin typeface="Times" charset="0"/>
            </a:rPr>
            <a:t>(</a:t>
          </a:r>
          <a:r>
            <a:rPr lang="zh-CN" altLang="en-US" sz="2400" kern="1200" dirty="0">
              <a:solidFill>
                <a:srgbClr val="3D3D3D"/>
              </a:solidFill>
              <a:latin typeface="宋体" panose="02010600030101010101" pitchFamily="2" charset="-122"/>
              <a:ea typeface="宋体" panose="02010600030101010101" pitchFamily="2" charset="-122"/>
            </a:rPr>
            <a:t>散点图</a:t>
          </a:r>
          <a:r>
            <a:rPr lang="en-US" altLang="zh-CN" sz="2400" kern="1200" dirty="0">
              <a:latin typeface="Times" charset="0"/>
            </a:rPr>
            <a:t>)</a:t>
          </a:r>
          <a:endParaRPr lang="en-US" sz="2400" kern="1200" dirty="0"/>
        </a:p>
      </dsp:txBody>
      <dsp:txXfrm>
        <a:off x="0" y="1112746"/>
        <a:ext cx="8831179" cy="1111116"/>
      </dsp:txXfrm>
    </dsp:sp>
    <dsp:sp modelId="{57F17557-22E2-4827-B0DD-40C18BC76243}">
      <dsp:nvSpPr>
        <dsp:cNvPr id="0" name=""/>
        <dsp:cNvSpPr/>
      </dsp:nvSpPr>
      <dsp:spPr>
        <a:xfrm>
          <a:off x="0" y="2223862"/>
          <a:ext cx="8831179"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C0A58B6-8917-4ABE-8AC6-CC342C7ABA5A}">
      <dsp:nvSpPr>
        <dsp:cNvPr id="0" name=""/>
        <dsp:cNvSpPr/>
      </dsp:nvSpPr>
      <dsp:spPr>
        <a:xfrm>
          <a:off x="0" y="2223862"/>
          <a:ext cx="8831179" cy="1111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charset="0"/>
            </a:rPr>
            <a:t>3 Numerical summary measures : Means, standard deviations, and correlation coefficients. By using </a:t>
          </a:r>
          <a:r>
            <a:rPr lang="en-US" sz="2400" b="1" kern="1200" dirty="0">
              <a:solidFill>
                <a:srgbClr val="FF0000"/>
              </a:solidFill>
              <a:latin typeface="Times" charset="0"/>
            </a:rPr>
            <a:t>python</a:t>
          </a:r>
          <a:r>
            <a:rPr lang="en-US" sz="2400" kern="1200" dirty="0">
              <a:latin typeface="Times" charset="0"/>
            </a:rPr>
            <a:t> to create the pictures of data. </a:t>
          </a:r>
          <a:endParaRPr lang="en-US" sz="2400" kern="1200" dirty="0"/>
        </a:p>
      </dsp:txBody>
      <dsp:txXfrm>
        <a:off x="0" y="2223862"/>
        <a:ext cx="8831179" cy="1111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B1884-0F1E-5042-8322-B4AC6CDE18B7}">
      <dsp:nvSpPr>
        <dsp:cNvPr id="0" name=""/>
        <dsp:cNvSpPr/>
      </dsp:nvSpPr>
      <dsp:spPr>
        <a:xfrm>
          <a:off x="0" y="25790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750CB8-29CC-1B42-A9E4-AC5DE8936A77}">
      <dsp:nvSpPr>
        <dsp:cNvPr id="0" name=""/>
        <dsp:cNvSpPr/>
      </dsp:nvSpPr>
      <dsp:spPr>
        <a:xfrm>
          <a:off x="342148" y="5126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a.  frequency tables,</a:t>
          </a:r>
          <a:endParaRPr lang="en-US" sz="3200" kern="1200" dirty="0"/>
        </a:p>
      </dsp:txBody>
      <dsp:txXfrm>
        <a:off x="362323" y="71437"/>
        <a:ext cx="4749722" cy="372930"/>
      </dsp:txXfrm>
    </dsp:sp>
    <dsp:sp modelId="{F31F6C09-C20F-6348-B058-0DCF82E41D86}">
      <dsp:nvSpPr>
        <dsp:cNvPr id="0" name=""/>
        <dsp:cNvSpPr/>
      </dsp:nvSpPr>
      <dsp:spPr>
        <a:xfrm>
          <a:off x="0" y="89294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CA7E026-7847-4449-98F4-3AE3D179BF2E}">
      <dsp:nvSpPr>
        <dsp:cNvPr id="0" name=""/>
        <dsp:cNvSpPr/>
      </dsp:nvSpPr>
      <dsp:spPr>
        <a:xfrm>
          <a:off x="342148" y="68630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b.  tally sheets</a:t>
          </a:r>
          <a:r>
            <a:rPr lang="zh-CN" altLang="en-US" sz="3200" kern="1200" dirty="0">
              <a:latin typeface="Times" charset="0"/>
            </a:rPr>
            <a:t> </a:t>
          </a:r>
          <a:r>
            <a:rPr lang="en-US" altLang="zh-CN" sz="3200" kern="1200" dirty="0">
              <a:latin typeface="Times" charset="0"/>
            </a:rPr>
            <a:t>(</a:t>
          </a:r>
          <a:r>
            <a:rPr lang="zh-CN" altLang="en-US" sz="3200" kern="1200" dirty="0">
              <a:latin typeface="Times New Roman" charset="0"/>
              <a:ea typeface="Times New Roman" charset="0"/>
              <a:cs typeface="Times New Roman" charset="0"/>
            </a:rPr>
            <a:t>计数器</a:t>
          </a:r>
          <a:r>
            <a:rPr lang="en-US" altLang="zh-CN" sz="3200" kern="1200" dirty="0">
              <a:latin typeface="Times" charset="0"/>
            </a:rPr>
            <a:t>)</a:t>
          </a:r>
          <a:r>
            <a:rPr lang="en-US" sz="3200" kern="1200" dirty="0">
              <a:latin typeface="Times" charset="0"/>
            </a:rPr>
            <a:t>, </a:t>
          </a:r>
        </a:p>
      </dsp:txBody>
      <dsp:txXfrm>
        <a:off x="362323" y="706477"/>
        <a:ext cx="4749722" cy="372930"/>
      </dsp:txXfrm>
    </dsp:sp>
    <dsp:sp modelId="{8B8D8AE3-CE6B-0C4B-8D37-4776E2C3E69D}">
      <dsp:nvSpPr>
        <dsp:cNvPr id="0" name=""/>
        <dsp:cNvSpPr/>
      </dsp:nvSpPr>
      <dsp:spPr>
        <a:xfrm>
          <a:off x="0" y="152798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999ACC4-D734-8949-8E2A-CC3E46776DD3}">
      <dsp:nvSpPr>
        <dsp:cNvPr id="0" name=""/>
        <dsp:cNvSpPr/>
      </dsp:nvSpPr>
      <dsp:spPr>
        <a:xfrm>
          <a:off x="342148" y="132134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c.  </a:t>
          </a:r>
          <a:r>
            <a:rPr lang="en-US" sz="3200" kern="1200" dirty="0">
              <a:solidFill>
                <a:srgbClr val="FF0000"/>
              </a:solidFill>
              <a:latin typeface="Times" charset="0"/>
            </a:rPr>
            <a:t>histograms</a:t>
          </a:r>
          <a:r>
            <a:rPr lang="en-US" sz="3200" kern="1200" dirty="0">
              <a:latin typeface="Times" charset="0"/>
            </a:rPr>
            <a:t>, </a:t>
          </a:r>
        </a:p>
      </dsp:txBody>
      <dsp:txXfrm>
        <a:off x="362323" y="1341517"/>
        <a:ext cx="4749722" cy="372930"/>
      </dsp:txXfrm>
    </dsp:sp>
    <dsp:sp modelId="{0C40828D-D24F-974A-8EF8-CC970DFB8026}">
      <dsp:nvSpPr>
        <dsp:cNvPr id="0" name=""/>
        <dsp:cNvSpPr/>
      </dsp:nvSpPr>
      <dsp:spPr>
        <a:xfrm>
          <a:off x="0" y="216302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6C60016-0A59-C748-94C0-D30B5A387AC4}">
      <dsp:nvSpPr>
        <dsp:cNvPr id="0" name=""/>
        <dsp:cNvSpPr/>
      </dsp:nvSpPr>
      <dsp:spPr>
        <a:xfrm>
          <a:off x="342148" y="195638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d.  pie charts, </a:t>
          </a:r>
        </a:p>
      </dsp:txBody>
      <dsp:txXfrm>
        <a:off x="362323" y="1976557"/>
        <a:ext cx="4749722" cy="372930"/>
      </dsp:txXfrm>
    </dsp:sp>
    <dsp:sp modelId="{79D3174E-E936-D349-B9A7-16FBCD6BD1C5}">
      <dsp:nvSpPr>
        <dsp:cNvPr id="0" name=""/>
        <dsp:cNvSpPr/>
      </dsp:nvSpPr>
      <dsp:spPr>
        <a:xfrm>
          <a:off x="0" y="279806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2048182-2071-7C44-84CB-64EE2120B35A}">
      <dsp:nvSpPr>
        <dsp:cNvPr id="0" name=""/>
        <dsp:cNvSpPr/>
      </dsp:nvSpPr>
      <dsp:spPr>
        <a:xfrm>
          <a:off x="342148" y="259142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e.  bar graphs, </a:t>
          </a:r>
        </a:p>
      </dsp:txBody>
      <dsp:txXfrm>
        <a:off x="362323" y="2611597"/>
        <a:ext cx="4749722" cy="372930"/>
      </dsp:txXfrm>
    </dsp:sp>
    <dsp:sp modelId="{F38F52C7-871D-2B4F-BDE2-618678341454}">
      <dsp:nvSpPr>
        <dsp:cNvPr id="0" name=""/>
        <dsp:cNvSpPr/>
      </dsp:nvSpPr>
      <dsp:spPr>
        <a:xfrm>
          <a:off x="0" y="3433102"/>
          <a:ext cx="6842961" cy="35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030E251-0DBC-C441-BE08-64E08FD18D74}">
      <dsp:nvSpPr>
        <dsp:cNvPr id="0" name=""/>
        <dsp:cNvSpPr/>
      </dsp:nvSpPr>
      <dsp:spPr>
        <a:xfrm>
          <a:off x="342148" y="3226462"/>
          <a:ext cx="4790072"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1053" tIns="0" rIns="181053" bIns="0" numCol="1" spcCol="1270" anchor="ctr" anchorCtr="0">
          <a:noAutofit/>
        </a:bodyPr>
        <a:lstStyle/>
        <a:p>
          <a:pPr lvl="0" algn="l" defTabSz="1422400">
            <a:lnSpc>
              <a:spcPct val="90000"/>
            </a:lnSpc>
            <a:spcBef>
              <a:spcPct val="0"/>
            </a:spcBef>
            <a:spcAft>
              <a:spcPct val="35000"/>
            </a:spcAft>
          </a:pPr>
          <a:r>
            <a:rPr lang="en-US" sz="3200" kern="1200" dirty="0">
              <a:latin typeface="Times" charset="0"/>
            </a:rPr>
            <a:t>f.  </a:t>
          </a:r>
          <a:r>
            <a:rPr lang="en-US" sz="3200" kern="1200" dirty="0">
              <a:solidFill>
                <a:srgbClr val="FF0000"/>
              </a:solidFill>
              <a:latin typeface="Times" charset="0"/>
            </a:rPr>
            <a:t>scatter diagrams </a:t>
          </a:r>
          <a:endParaRPr lang="en-US" sz="3200" b="1" kern="1200" dirty="0">
            <a:solidFill>
              <a:srgbClr val="FF0000"/>
            </a:solidFill>
            <a:latin typeface="Calibri Light" panose="020F0302020204030204"/>
          </a:endParaRPr>
        </a:p>
      </dsp:txBody>
      <dsp:txXfrm>
        <a:off x="362323" y="3246637"/>
        <a:ext cx="4749722"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FDDF1-CFD4-BA41-8FC3-3B4AA744B5C8}">
      <dsp:nvSpPr>
        <dsp:cNvPr id="0" name=""/>
        <dsp:cNvSpPr/>
      </dsp:nvSpPr>
      <dsp:spPr>
        <a:xfrm>
          <a:off x="1575" y="1422513"/>
          <a:ext cx="2734376" cy="110827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altLang="zh-CN" sz="3300" kern="1200" dirty="0">
              <a:latin typeface="Times New Roman" panose="02020603050405020304" pitchFamily="18" charset="0"/>
              <a:cs typeface="Times New Roman" panose="02020603050405020304" pitchFamily="18" charset="0"/>
            </a:rPr>
            <a:t>Population</a:t>
          </a:r>
          <a:endParaRPr lang="en-US" sz="3300" kern="1200" dirty="0">
            <a:latin typeface="Times New Roman" panose="02020603050405020304" pitchFamily="18" charset="0"/>
            <a:cs typeface="Times New Roman" panose="02020603050405020304" pitchFamily="18" charset="0"/>
          </a:endParaRPr>
        </a:p>
      </dsp:txBody>
      <dsp:txXfrm>
        <a:off x="402015" y="1584815"/>
        <a:ext cx="1933496" cy="783666"/>
      </dsp:txXfrm>
    </dsp:sp>
    <dsp:sp modelId="{58495499-1EC7-4742-8867-3BCB47AD2524}">
      <dsp:nvSpPr>
        <dsp:cNvPr id="0" name=""/>
        <dsp:cNvSpPr/>
      </dsp:nvSpPr>
      <dsp:spPr>
        <a:xfrm>
          <a:off x="2575142" y="1319562"/>
          <a:ext cx="1825902" cy="47384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575142" y="1414331"/>
        <a:ext cx="1683748" cy="284309"/>
      </dsp:txXfrm>
    </dsp:sp>
    <dsp:sp modelId="{02F34724-B144-BB41-B56A-B2FCD56B9253}">
      <dsp:nvSpPr>
        <dsp:cNvPr id="0" name=""/>
        <dsp:cNvSpPr/>
      </dsp:nvSpPr>
      <dsp:spPr>
        <a:xfrm>
          <a:off x="4110017" y="1464608"/>
          <a:ext cx="2734376" cy="102407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altLang="zh-CN" sz="3300" kern="1200" dirty="0">
              <a:latin typeface="Times New Roman" panose="02020603050405020304" pitchFamily="18" charset="0"/>
              <a:cs typeface="Times New Roman" panose="02020603050405020304" pitchFamily="18" charset="0"/>
            </a:rPr>
            <a:t>Sample</a:t>
          </a:r>
          <a:endParaRPr lang="en-US" sz="3300" kern="1200" dirty="0">
            <a:latin typeface="Times New Roman" panose="02020603050405020304" pitchFamily="18" charset="0"/>
            <a:cs typeface="Times New Roman" panose="02020603050405020304" pitchFamily="18" charset="0"/>
          </a:endParaRPr>
        </a:p>
      </dsp:txBody>
      <dsp:txXfrm>
        <a:off x="4510457" y="1614581"/>
        <a:ext cx="1933496" cy="724132"/>
      </dsp:txXfrm>
    </dsp:sp>
    <dsp:sp modelId="{0E6B2AFB-4346-2341-A4DE-FBD40C3C9516}">
      <dsp:nvSpPr>
        <dsp:cNvPr id="0" name=""/>
        <dsp:cNvSpPr/>
      </dsp:nvSpPr>
      <dsp:spPr>
        <a:xfrm rot="10800000">
          <a:off x="2514663" y="2182237"/>
          <a:ext cx="2009208" cy="464711"/>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2654076" y="2275179"/>
        <a:ext cx="1869795" cy="2788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D011D-80D0-6443-BA00-07B8694C7AB2}">
      <dsp:nvSpPr>
        <dsp:cNvPr id="0" name=""/>
        <dsp:cNvSpPr/>
      </dsp:nvSpPr>
      <dsp:spPr>
        <a:xfrm>
          <a:off x="0" y="2056"/>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rgbClr val="FF0000"/>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9DC305D-AD05-9D47-A2A1-1464F6E9903F}">
      <dsp:nvSpPr>
        <dsp:cNvPr id="0" name=""/>
        <dsp:cNvSpPr/>
      </dsp:nvSpPr>
      <dsp:spPr>
        <a:xfrm>
          <a:off x="0" y="2056"/>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charset="0"/>
            </a:rPr>
            <a:t>molecular biology (analysis of microarray data) </a:t>
          </a:r>
          <a:endParaRPr lang="en-US" sz="2400" kern="1200" dirty="0"/>
        </a:p>
      </dsp:txBody>
      <dsp:txXfrm>
        <a:off x="0" y="2056"/>
        <a:ext cx="7921733" cy="701435"/>
      </dsp:txXfrm>
    </dsp:sp>
    <dsp:sp modelId="{B63C008F-5200-004D-98FB-2D8014207999}">
      <dsp:nvSpPr>
        <dsp:cNvPr id="0" name=""/>
        <dsp:cNvSpPr/>
      </dsp:nvSpPr>
      <dsp:spPr>
        <a:xfrm>
          <a:off x="0" y="703491"/>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9EE3388-B1B1-9B44-8A01-8444E86C35C7}">
      <dsp:nvSpPr>
        <dsp:cNvPr id="0" name=""/>
        <dsp:cNvSpPr/>
      </dsp:nvSpPr>
      <dsp:spPr>
        <a:xfrm>
          <a:off x="0" y="703491"/>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charset="0"/>
            </a:rPr>
            <a:t>ecology (describing quantitatively how individuals in various animal and plant populations are spatially distributed) </a:t>
          </a:r>
        </a:p>
      </dsp:txBody>
      <dsp:txXfrm>
        <a:off x="0" y="703491"/>
        <a:ext cx="7921733" cy="701435"/>
      </dsp:txXfrm>
    </dsp:sp>
    <dsp:sp modelId="{858E4D5C-35FE-E143-9AF7-55766B8039D6}">
      <dsp:nvSpPr>
        <dsp:cNvPr id="0" name=""/>
        <dsp:cNvSpPr/>
      </dsp:nvSpPr>
      <dsp:spPr>
        <a:xfrm>
          <a:off x="0" y="1404926"/>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3058972-6CDB-734B-A40C-63B15665BA79}">
      <dsp:nvSpPr>
        <dsp:cNvPr id="0" name=""/>
        <dsp:cNvSpPr/>
      </dsp:nvSpPr>
      <dsp:spPr>
        <a:xfrm>
          <a:off x="0" y="1404926"/>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a:latin typeface="Times New Roman" charset="0"/>
              <a:ea typeface="Times New Roman" charset="0"/>
              <a:cs typeface="Times New Roman" charset="0"/>
            </a:rPr>
            <a:t>materials engineering (studying properties of various treatments to retard corrosion) </a:t>
          </a:r>
          <a:endParaRPr lang="en-US" sz="2400" kern="1200" dirty="0">
            <a:latin typeface="Times New Roman" charset="0"/>
            <a:ea typeface="Times New Roman" charset="0"/>
            <a:cs typeface="Times New Roman" charset="0"/>
          </a:endParaRPr>
        </a:p>
      </dsp:txBody>
      <dsp:txXfrm>
        <a:off x="0" y="1404926"/>
        <a:ext cx="7921733" cy="701435"/>
      </dsp:txXfrm>
    </dsp:sp>
    <dsp:sp modelId="{69ED6EF7-4FF3-D143-ADB7-E7E4993C4CF6}">
      <dsp:nvSpPr>
        <dsp:cNvPr id="0" name=""/>
        <dsp:cNvSpPr/>
      </dsp:nvSpPr>
      <dsp:spPr>
        <a:xfrm>
          <a:off x="0" y="2106361"/>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56F7994-24AD-6D42-9F72-08ED02815CEC}">
      <dsp:nvSpPr>
        <dsp:cNvPr id="0" name=""/>
        <dsp:cNvSpPr/>
      </dsp:nvSpPr>
      <dsp:spPr>
        <a:xfrm>
          <a:off x="0" y="2106361"/>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New Roman" charset="0"/>
              <a:ea typeface="Times New Roman" charset="0"/>
              <a:cs typeface="Times New Roman" charset="0"/>
            </a:rPr>
            <a:t>marketing (developing market surveys and strategies for marketing new products) </a:t>
          </a:r>
        </a:p>
      </dsp:txBody>
      <dsp:txXfrm>
        <a:off x="0" y="2106361"/>
        <a:ext cx="7921733" cy="701435"/>
      </dsp:txXfrm>
    </dsp:sp>
    <dsp:sp modelId="{7B0AAD07-6459-DD4C-9068-35BB23D7F47F}">
      <dsp:nvSpPr>
        <dsp:cNvPr id="0" name=""/>
        <dsp:cNvSpPr/>
      </dsp:nvSpPr>
      <dsp:spPr>
        <a:xfrm>
          <a:off x="0" y="2807797"/>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4117C80-A4E5-654F-83B3-96B1C1FADE7D}">
      <dsp:nvSpPr>
        <dsp:cNvPr id="0" name=""/>
        <dsp:cNvSpPr/>
      </dsp:nvSpPr>
      <dsp:spPr>
        <a:xfrm>
          <a:off x="0" y="2807797"/>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New Roman" charset="0"/>
              <a:ea typeface="Times New Roman" charset="0"/>
              <a:cs typeface="Times New Roman" charset="0"/>
            </a:rPr>
            <a:t>public health (identifying sources of diseases and ways to treat them) </a:t>
          </a:r>
        </a:p>
      </dsp:txBody>
      <dsp:txXfrm>
        <a:off x="0" y="2807797"/>
        <a:ext cx="7921733" cy="701435"/>
      </dsp:txXfrm>
    </dsp:sp>
    <dsp:sp modelId="{FE18D6AD-32EE-524B-878B-60EABAC93367}">
      <dsp:nvSpPr>
        <dsp:cNvPr id="0" name=""/>
        <dsp:cNvSpPr/>
      </dsp:nvSpPr>
      <dsp:spPr>
        <a:xfrm>
          <a:off x="0" y="3509232"/>
          <a:ext cx="792173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ADF06CD-4F76-CF42-ADAF-B5B90B14C8E1}">
      <dsp:nvSpPr>
        <dsp:cNvPr id="0" name=""/>
        <dsp:cNvSpPr/>
      </dsp:nvSpPr>
      <dsp:spPr>
        <a:xfrm>
          <a:off x="0" y="3509232"/>
          <a:ext cx="7921733" cy="70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latin typeface="Times New Roman" charset="0"/>
              <a:ea typeface="Times New Roman" charset="0"/>
              <a:cs typeface="Times New Roman" charset="0"/>
            </a:rPr>
            <a:t>civil engineering (assessing the effects of stress on structural elements and the impacts of traffic flows on communities) </a:t>
          </a:r>
        </a:p>
      </dsp:txBody>
      <dsp:txXfrm>
        <a:off x="0" y="3509232"/>
        <a:ext cx="7921733" cy="7014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D3016393-A70A-4475-9CD7-8B231A96BA57}" type="slidenum">
              <a:rPr lang="en-US" altLang="zh-CN"/>
              <a:pPr>
                <a:defRPr/>
              </a:pPr>
              <a:t>‹#›</a:t>
            </a:fld>
            <a:endParaRPr lang="en-US" altLang="zh-CN" dirty="0"/>
          </a:p>
        </p:txBody>
      </p:sp>
    </p:spTree>
    <p:extLst>
      <p:ext uri="{BB962C8B-B14F-4D97-AF65-F5344CB8AC3E}">
        <p14:creationId xmlns:p14="http://schemas.microsoft.com/office/powerpoint/2010/main" val="27017001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53</a:t>
            </a:fld>
            <a:endParaRPr lang="en-US" altLang="zh-CN" dirty="0"/>
          </a:p>
        </p:txBody>
      </p:sp>
    </p:spTree>
    <p:extLst>
      <p:ext uri="{BB962C8B-B14F-4D97-AF65-F5344CB8AC3E}">
        <p14:creationId xmlns:p14="http://schemas.microsoft.com/office/powerpoint/2010/main" val="11330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56</a:t>
            </a:fld>
            <a:endParaRPr lang="en-US" altLang="zh-CN" dirty="0"/>
          </a:p>
        </p:txBody>
      </p:sp>
    </p:spTree>
    <p:extLst>
      <p:ext uri="{BB962C8B-B14F-4D97-AF65-F5344CB8AC3E}">
        <p14:creationId xmlns:p14="http://schemas.microsoft.com/office/powerpoint/2010/main" val="103993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111</a:t>
            </a:fld>
            <a:endParaRPr lang="en-US" altLang="zh-CN" dirty="0"/>
          </a:p>
        </p:txBody>
      </p:sp>
    </p:spTree>
    <p:extLst>
      <p:ext uri="{BB962C8B-B14F-4D97-AF65-F5344CB8AC3E}">
        <p14:creationId xmlns:p14="http://schemas.microsoft.com/office/powerpoint/2010/main" val="384504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exercise</a:t>
            </a:r>
            <a:endParaRPr lang="en-US" dirty="0"/>
          </a:p>
        </p:txBody>
      </p:sp>
      <p:sp>
        <p:nvSpPr>
          <p:cNvPr id="4" name="Slide Number Placeholder 3"/>
          <p:cNvSpPr>
            <a:spLocks noGrp="1"/>
          </p:cNvSpPr>
          <p:nvPr>
            <p:ph type="sldNum" sz="quarter" idx="10"/>
          </p:nvPr>
        </p:nvSpPr>
        <p:spPr/>
        <p:txBody>
          <a:bodyPr/>
          <a:lstStyle/>
          <a:p>
            <a:fld id="{838F61F5-4721-F248-9F3F-92FE7D25D60C}" type="slidenum">
              <a:rPr lang="en-US" smtClean="0"/>
              <a:t>144</a:t>
            </a:fld>
            <a:endParaRPr lang="en-US"/>
          </a:p>
        </p:txBody>
      </p:sp>
    </p:spTree>
    <p:extLst>
      <p:ext uri="{BB962C8B-B14F-4D97-AF65-F5344CB8AC3E}">
        <p14:creationId xmlns:p14="http://schemas.microsoft.com/office/powerpoint/2010/main" val="1491122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grpSp>
      </p:grpSp>
      <p:sp>
        <p:nvSpPr>
          <p:cNvPr id="9729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9730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2C9564A8-A3A2-45FE-A247-3311650988E2}" type="datetime1">
              <a:rPr lang="zh-CN" altLang="en-US" smtClean="0"/>
              <a:t>2024/2/28</a:t>
            </a:fld>
            <a:endParaRPr lang="en-US" altLang="zh-CN" dirty="0"/>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dirty="0"/>
          </a:p>
        </p:txBody>
      </p:sp>
      <p:sp>
        <p:nvSpPr>
          <p:cNvPr id="20" name="Rectangle 18"/>
          <p:cNvSpPr>
            <a:spLocks noGrp="1" noChangeArrowheads="1"/>
          </p:cNvSpPr>
          <p:nvPr>
            <p:ph type="sldNum" sz="quarter" idx="12"/>
          </p:nvPr>
        </p:nvSpPr>
        <p:spPr/>
        <p:txBody>
          <a:bodyPr/>
          <a:lstStyle>
            <a:lvl1pPr>
              <a:defRPr/>
            </a:lvl1pPr>
          </a:lstStyle>
          <a:p>
            <a:pPr>
              <a:defRPr/>
            </a:pPr>
            <a:fld id="{9ACBF67C-D392-4266-B257-89EF141B4C96}" type="slidenum">
              <a:rPr lang="zh-CN" altLang="en-US"/>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60731AD2-347B-4556-8C76-0B9F5A076723}"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74E311F0-7A17-40C5-9F61-BDC4BAD50493}" type="datetime1">
              <a:rPr lang="zh-CN" altLang="en-US" smtClean="0"/>
              <a:t>2024/2/28</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C202FF9A-5947-45F3-ABFC-436EA032393B}"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14FB43F7-187E-44FB-89E0-43432A97564A}" type="datetime1">
              <a:rPr lang="zh-CN" altLang="en-US" smtClean="0"/>
              <a:t>2024/2/28</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8618F8B8-3FB5-463C-A387-6BC2D35C345E}"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A8FEF69B-2FC2-4222-82AE-41D81C80B980}" type="datetime1">
              <a:rPr lang="zh-CN" altLang="en-US" smtClean="0"/>
              <a:t>2024/2/28</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0F7A1AD1-6775-4F19-AFB3-AF6BA98F5527}"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2D655814-3ED0-4FD5-9256-A3F2BF17CEED}" type="datetime1">
              <a:rPr lang="zh-CN" altLang="en-US" smtClean="0"/>
              <a:t>2024/2/28</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FC1003CE-5D26-4498-8D64-AA72FDE883B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4611562E-005E-49D1-82B0-0438ECE09436}" type="datetime1">
              <a:rPr lang="zh-CN" altLang="en-US" smtClean="0"/>
              <a:t>2024/2/28</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8" name="Rectangle 3"/>
          <p:cNvSpPr>
            <a:spLocks noGrp="1" noChangeArrowheads="1"/>
          </p:cNvSpPr>
          <p:nvPr>
            <p:ph type="sldNum" sz="quarter" idx="11"/>
          </p:nvPr>
        </p:nvSpPr>
        <p:spPr>
          <a:ln/>
        </p:spPr>
        <p:txBody>
          <a:bodyPr/>
          <a:lstStyle>
            <a:lvl1pPr>
              <a:defRPr/>
            </a:lvl1pPr>
          </a:lstStyle>
          <a:p>
            <a:pPr>
              <a:defRPr/>
            </a:pPr>
            <a:fld id="{F9FE9860-A828-41B0-9186-87D182A4A18C}" type="slidenum">
              <a:rPr lang="zh-CN" altLang="en-US"/>
              <a:pPr>
                <a:defRPr/>
              </a:pPr>
              <a:t>‹#›</a:t>
            </a:fld>
            <a:endParaRPr lang="en-US" altLang="zh-CN" dirty="0"/>
          </a:p>
        </p:txBody>
      </p:sp>
      <p:sp>
        <p:nvSpPr>
          <p:cNvPr id="9" name="Rectangle 16"/>
          <p:cNvSpPr>
            <a:spLocks noGrp="1" noChangeArrowheads="1"/>
          </p:cNvSpPr>
          <p:nvPr>
            <p:ph type="dt" sz="half" idx="12"/>
          </p:nvPr>
        </p:nvSpPr>
        <p:spPr>
          <a:ln/>
        </p:spPr>
        <p:txBody>
          <a:bodyPr/>
          <a:lstStyle>
            <a:lvl1pPr>
              <a:defRPr/>
            </a:lvl1pPr>
          </a:lstStyle>
          <a:p>
            <a:pPr>
              <a:defRPr/>
            </a:pPr>
            <a:fld id="{591E1E01-620C-4D1A-A224-BEBB9097CE6F}" type="datetime1">
              <a:rPr lang="zh-CN" altLang="en-US" smtClean="0"/>
              <a:t>2024/2/28</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4" name="Rectangle 3"/>
          <p:cNvSpPr>
            <a:spLocks noGrp="1" noChangeArrowheads="1"/>
          </p:cNvSpPr>
          <p:nvPr>
            <p:ph type="sldNum" sz="quarter" idx="11"/>
          </p:nvPr>
        </p:nvSpPr>
        <p:spPr>
          <a:ln/>
        </p:spPr>
        <p:txBody>
          <a:bodyPr/>
          <a:lstStyle>
            <a:lvl1pPr>
              <a:defRPr/>
            </a:lvl1pPr>
          </a:lstStyle>
          <a:p>
            <a:pPr>
              <a:defRPr/>
            </a:pPr>
            <a:fld id="{9E439B0B-B20F-4942-B44E-357D3D8660AF}" type="slidenum">
              <a:rPr lang="zh-CN" altLang="en-US"/>
              <a:pPr>
                <a:defRPr/>
              </a:pPr>
              <a:t>‹#›</a:t>
            </a:fld>
            <a:endParaRPr lang="en-US" altLang="zh-CN" dirty="0"/>
          </a:p>
        </p:txBody>
      </p:sp>
      <p:sp>
        <p:nvSpPr>
          <p:cNvPr id="5" name="Rectangle 16"/>
          <p:cNvSpPr>
            <a:spLocks noGrp="1" noChangeArrowheads="1"/>
          </p:cNvSpPr>
          <p:nvPr>
            <p:ph type="dt" sz="half" idx="12"/>
          </p:nvPr>
        </p:nvSpPr>
        <p:spPr>
          <a:ln/>
        </p:spPr>
        <p:txBody>
          <a:bodyPr/>
          <a:lstStyle>
            <a:lvl1pPr>
              <a:defRPr/>
            </a:lvl1pPr>
          </a:lstStyle>
          <a:p>
            <a:pPr>
              <a:defRPr/>
            </a:pPr>
            <a:fld id="{ACA284B8-DBE4-402D-A972-4AFCABEB2CC4}" type="datetime1">
              <a:rPr lang="zh-CN" altLang="en-US" smtClean="0"/>
              <a:t>2024/2/28</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3" name="Rectangle 3"/>
          <p:cNvSpPr>
            <a:spLocks noGrp="1" noChangeArrowheads="1"/>
          </p:cNvSpPr>
          <p:nvPr>
            <p:ph type="sldNum" sz="quarter" idx="11"/>
          </p:nvPr>
        </p:nvSpPr>
        <p:spPr>
          <a:ln/>
        </p:spPr>
        <p:txBody>
          <a:bodyPr/>
          <a:lstStyle>
            <a:lvl1pPr>
              <a:defRPr sz="1000">
                <a:latin typeface="Arial" panose="020B0604020202020204" pitchFamily="34" charset="0"/>
                <a:cs typeface="Arial" panose="020B0604020202020204" pitchFamily="34" charset="0"/>
              </a:defRPr>
            </a:lvl1pPr>
          </a:lstStyle>
          <a:p>
            <a:pPr>
              <a:defRPr/>
            </a:pPr>
            <a:fld id="{DF2308B0-52A9-437D-9700-D7B37876F5B1}" type="slidenum">
              <a:rPr lang="zh-CN" altLang="en-US" smtClean="0"/>
              <a:pPr>
                <a:defRPr/>
              </a:pPr>
              <a:t>‹#›</a:t>
            </a:fld>
            <a:endParaRPr lang="en-US" altLang="zh-CN" dirty="0"/>
          </a:p>
        </p:txBody>
      </p:sp>
      <p:sp>
        <p:nvSpPr>
          <p:cNvPr id="4" name="Rectangle 16"/>
          <p:cNvSpPr>
            <a:spLocks noGrp="1" noChangeArrowheads="1"/>
          </p:cNvSpPr>
          <p:nvPr>
            <p:ph type="dt" sz="half" idx="12"/>
          </p:nvPr>
        </p:nvSpPr>
        <p:spPr>
          <a:ln/>
        </p:spPr>
        <p:txBody>
          <a:bodyPr/>
          <a:lstStyle>
            <a:lvl1pPr>
              <a:defRPr/>
            </a:lvl1pPr>
          </a:lstStyle>
          <a:p>
            <a:pPr>
              <a:defRPr/>
            </a:pPr>
            <a:fld id="{4926FFAA-A3B8-40A7-8C43-0592D443D413}" type="datetime1">
              <a:rPr lang="zh-CN" altLang="en-US" smtClean="0"/>
              <a:t>2024/2/28</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637A787D-D16F-476E-A606-15D8F2548A4F}"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8D20CF12-D32C-4587-A605-F679BCC59091}" type="datetime1">
              <a:rPr lang="zh-CN" altLang="en-US" smtClean="0"/>
              <a:t>2024/2/28</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9ACAB107-A67B-4AFA-AB3F-D044887F35E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AE427A2B-78D2-4706-938A-F54D1F36B505}" type="datetime1">
              <a:rPr lang="zh-CN" altLang="en-US" smtClean="0"/>
              <a:t>2024/2/28</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ltLang="zh-CN" dirty="0"/>
          </a:p>
        </p:txBody>
      </p:sp>
      <p:sp>
        <p:nvSpPr>
          <p:cNvPr id="9625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34342225-89FC-4846-9E75-635859F1B946}" type="slidenum">
              <a:rPr lang="zh-CN" altLang="en-US"/>
              <a:pPr>
                <a:defRPr/>
              </a:pPr>
              <a:t>‹#›</a:t>
            </a:fld>
            <a:endParaRPr lang="en-US" altLang="zh-CN" dirty="0"/>
          </a:p>
        </p:txBody>
      </p:sp>
      <p:grpSp>
        <p:nvGrpSpPr>
          <p:cNvPr id="1028" name="Group 4"/>
          <p:cNvGrpSpPr>
            <a:grpSpLocks/>
          </p:cNvGrpSpPr>
          <p:nvPr/>
        </p:nvGrpSpPr>
        <p:grpSpPr bwMode="auto">
          <a:xfrm>
            <a:off x="0" y="0"/>
            <a:ext cx="9144000" cy="546100"/>
            <a:chOff x="0" y="0"/>
            <a:chExt cx="5760" cy="344"/>
          </a:xfrm>
        </p:grpSpPr>
        <p:sp>
          <p:nvSpPr>
            <p:cNvPr id="9626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9626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en-US" sz="2400">
                <a:latin typeface="Times New Roman" pitchFamily="18" charset="0"/>
              </a:endParaRPr>
            </a:p>
          </p:txBody>
        </p:sp>
        <p:sp>
          <p:nvSpPr>
            <p:cNvPr id="96263"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4"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5"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6"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7"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96268"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9"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27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884B3D36-3404-4522-882B-FBD61A89193B}" type="datetime1">
              <a:rPr lang="zh-CN" altLang="en-US" smtClean="0"/>
              <a:t>2024/2/28</a:t>
            </a:fld>
            <a:endParaRPr lang="en-US" altLang="zh-CN" dirty="0"/>
          </a:p>
        </p:txBody>
      </p:sp>
    </p:spTree>
  </p:cSld>
  <p:clrMap bg1="lt1" tx1="dk1" bg2="lt2" tx2="dk2" accent1="accent1" accent2="accent2" accent3="accent3" accent4="accent4" accent5="accent5" accent6="accent6" hlink="hlink" folHlink="folHlink"/>
  <p:sldLayoutIdLst>
    <p:sldLayoutId id="2147483682" r:id="rId1"/>
    <p:sldLayoutId id="2147483681" r:id="rId2"/>
    <p:sldLayoutId id="2147483680" r:id="rId3"/>
    <p:sldLayoutId id="2147483679" r:id="rId4"/>
    <p:sldLayoutId id="2147483678" r:id="rId5"/>
    <p:sldLayoutId id="2147483677" r:id="rId6"/>
    <p:sldLayoutId id="2147483676" r:id="rId7"/>
    <p:sldLayoutId id="2147483675" r:id="rId8"/>
    <p:sldLayoutId id="2147483674" r:id="rId9"/>
    <p:sldLayoutId id="2147483673" r:id="rId10"/>
    <p:sldLayoutId id="2147483672"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4" Type="http://schemas.openxmlformats.org/officeDocument/2006/relationships/image" Target="../media/image193.png"/><Relationship Id="rId1" Type="http://schemas.openxmlformats.org/officeDocument/2006/relationships/slideLayout" Target="../slideLayouts/slideLayout7.xml"/><Relationship Id="rId2" Type="http://schemas.openxmlformats.org/officeDocument/2006/relationships/image" Target="../media/image191.png"/></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199.png"/><Relationship Id="rId1" Type="http://schemas.openxmlformats.org/officeDocument/2006/relationships/slideLayout" Target="../slideLayouts/slideLayout7.xml"/><Relationship Id="rId2" Type="http://schemas.openxmlformats.org/officeDocument/2006/relationships/image" Target="../media/image1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71.png"/><Relationship Id="rId4" Type="http://schemas.openxmlformats.org/officeDocument/2006/relationships/image" Target="../media/image702.png"/><Relationship Id="rId1" Type="http://schemas.openxmlformats.org/officeDocument/2006/relationships/slideLayout" Target="../slideLayouts/slideLayout7.xml"/><Relationship Id="rId2" Type="http://schemas.openxmlformats.org/officeDocument/2006/relationships/image" Target="../media/image9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0.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3.png"/><Relationship Id="rId5" Type="http://schemas.openxmlformats.org/officeDocument/2006/relationships/image" Target="../media/image313.png"/><Relationship Id="rId6" Type="http://schemas.openxmlformats.org/officeDocument/2006/relationships/image" Target="../media/image413.png"/><Relationship Id="rId7" Type="http://schemas.openxmlformats.org/officeDocument/2006/relationships/image" Target="../media/image512.png"/><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1.png"/><Relationship Id="rId4" Type="http://schemas.openxmlformats.org/officeDocument/2006/relationships/image" Target="../media/image811.png"/><Relationship Id="rId5" Type="http://schemas.openxmlformats.org/officeDocument/2006/relationships/image" Target="../media/image910.png"/><Relationship Id="rId1" Type="http://schemas.openxmlformats.org/officeDocument/2006/relationships/slideLayout" Target="../slideLayouts/slideLayout7.xml"/><Relationship Id="rId2" Type="http://schemas.openxmlformats.org/officeDocument/2006/relationships/image" Target="../media/image6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0.png"/><Relationship Id="rId4" Type="http://schemas.openxmlformats.org/officeDocument/2006/relationships/image" Target="../media/image1120.png"/><Relationship Id="rId5" Type="http://schemas.openxmlformats.org/officeDocument/2006/relationships/image" Target="../media/image1210.png"/><Relationship Id="rId6" Type="http://schemas.openxmlformats.org/officeDocument/2006/relationships/image" Target="../media/image1310.png"/><Relationship Id="rId7" Type="http://schemas.openxmlformats.org/officeDocument/2006/relationships/image" Target="../media/image1420.png"/><Relationship Id="rId1" Type="http://schemas.openxmlformats.org/officeDocument/2006/relationships/slideLayout" Target="../slideLayouts/slideLayout7.xml"/><Relationship Id="rId2" Type="http://schemas.openxmlformats.org/officeDocument/2006/relationships/image" Target="../media/image10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0.png"/><Relationship Id="rId4" Type="http://schemas.openxmlformats.org/officeDocument/2006/relationships/image" Target="../media/image1710.png"/><Relationship Id="rId5" Type="http://schemas.openxmlformats.org/officeDocument/2006/relationships/image" Target="../media/image1820.png"/><Relationship Id="rId6" Type="http://schemas.openxmlformats.org/officeDocument/2006/relationships/image" Target="../media/image1910.png"/><Relationship Id="rId1" Type="http://schemas.openxmlformats.org/officeDocument/2006/relationships/slideLayout" Target="../slideLayouts/slideLayout7.xml"/><Relationship Id="rId2" Type="http://schemas.openxmlformats.org/officeDocument/2006/relationships/image" Target="../media/image15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21.png"/><Relationship Id="rId5" Type="http://schemas.openxmlformats.org/officeDocument/2006/relationships/image" Target="../media/image231.png"/><Relationship Id="rId6" Type="http://schemas.openxmlformats.org/officeDocument/2006/relationships/image" Target="../media/image241.png"/><Relationship Id="rId1" Type="http://schemas.openxmlformats.org/officeDocument/2006/relationships/slideLayout" Target="../slideLayouts/slideLayout7.xml"/><Relationship Id="rId2" Type="http://schemas.openxmlformats.org/officeDocument/2006/relationships/image" Target="../media/image202.png"/></Relationships>
</file>

<file path=ppt/slides/_rels/slide111.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51.png"/><Relationship Id="rId5" Type="http://schemas.openxmlformats.org/officeDocument/2006/relationships/image" Target="../media/image261.png"/><Relationship Id="rId6" Type="http://schemas.openxmlformats.org/officeDocument/2006/relationships/image" Target="../media/image27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2.xml.rels><?xml version="1.0" encoding="UTF-8" standalone="yes"?>
<Relationships xmlns="http://schemas.openxmlformats.org/package/2006/relationships"><Relationship Id="rId3" Type="http://schemas.openxmlformats.org/officeDocument/2006/relationships/image" Target="../media/image291.png"/><Relationship Id="rId4" Type="http://schemas.openxmlformats.org/officeDocument/2006/relationships/image" Target="../media/image301.png"/><Relationship Id="rId5" Type="http://schemas.openxmlformats.org/officeDocument/2006/relationships/image" Target="../media/image314.png"/><Relationship Id="rId6" Type="http://schemas.openxmlformats.org/officeDocument/2006/relationships/image" Target="../media/image322.png"/><Relationship Id="rId7" Type="http://schemas.openxmlformats.org/officeDocument/2006/relationships/image" Target="../media/image332.png"/><Relationship Id="rId8" Type="http://schemas.openxmlformats.org/officeDocument/2006/relationships/image" Target="../media/image342.png"/><Relationship Id="rId9" Type="http://schemas.openxmlformats.org/officeDocument/2006/relationships/image" Target="../media/image351.png"/><Relationship Id="rId10" Type="http://schemas.openxmlformats.org/officeDocument/2006/relationships/image" Target="../media/image361.png"/><Relationship Id="rId1" Type="http://schemas.openxmlformats.org/officeDocument/2006/relationships/slideLayout" Target="../slideLayouts/slideLayout7.xml"/><Relationship Id="rId2" Type="http://schemas.openxmlformats.org/officeDocument/2006/relationships/image" Target="../media/image281.png"/></Relationships>
</file>

<file path=ppt/slides/_rels/slide113.xml.rels><?xml version="1.0" encoding="UTF-8" standalone="yes"?>
<Relationships xmlns="http://schemas.openxmlformats.org/package/2006/relationships"><Relationship Id="rId3" Type="http://schemas.openxmlformats.org/officeDocument/2006/relationships/image" Target="../media/image371.png"/><Relationship Id="rId4" Type="http://schemas.openxmlformats.org/officeDocument/2006/relationships/image" Target="../media/image382.png"/><Relationship Id="rId5" Type="http://schemas.openxmlformats.org/officeDocument/2006/relationships/image" Target="../media/image392.png"/><Relationship Id="rId1" Type="http://schemas.openxmlformats.org/officeDocument/2006/relationships/slideLayout" Target="../slideLayouts/slideLayout7.xml"/><Relationship Id="rId2" Type="http://schemas.openxmlformats.org/officeDocument/2006/relationships/image" Target="../media/image3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1.png"/></Relationships>
</file>

<file path=ppt/slides/_rels/slide115.xml.rels><?xml version="1.0" encoding="UTF-8" standalone="yes"?>
<Relationships xmlns="http://schemas.openxmlformats.org/package/2006/relationships"><Relationship Id="rId3" Type="http://schemas.openxmlformats.org/officeDocument/2006/relationships/image" Target="../media/image422.png"/><Relationship Id="rId4" Type="http://schemas.openxmlformats.org/officeDocument/2006/relationships/image" Target="../media/image431.png"/><Relationship Id="rId5" Type="http://schemas.openxmlformats.org/officeDocument/2006/relationships/image" Target="../media/image442.png"/><Relationship Id="rId6" Type="http://schemas.openxmlformats.org/officeDocument/2006/relationships/image" Target="../media/image660.png"/><Relationship Id="rId7" Type="http://schemas.openxmlformats.org/officeDocument/2006/relationships/image" Target="../media/image453.png"/><Relationship Id="rId1" Type="http://schemas.openxmlformats.org/officeDocument/2006/relationships/slideLayout" Target="../slideLayouts/slideLayout7.xml"/><Relationship Id="rId2" Type="http://schemas.openxmlformats.org/officeDocument/2006/relationships/image" Target="../media/image414.png"/></Relationships>
</file>

<file path=ppt/slides/_rels/slide116.xml.rels><?xml version="1.0" encoding="UTF-8" standalone="yes"?>
<Relationships xmlns="http://schemas.openxmlformats.org/package/2006/relationships"><Relationship Id="rId3" Type="http://schemas.openxmlformats.org/officeDocument/2006/relationships/image" Target="../media/image690.png"/><Relationship Id="rId4" Type="http://schemas.openxmlformats.org/officeDocument/2006/relationships/image" Target="../media/image701.png"/><Relationship Id="rId5" Type="http://schemas.openxmlformats.org/officeDocument/2006/relationships/image" Target="../media/image712.png"/><Relationship Id="rId1" Type="http://schemas.openxmlformats.org/officeDocument/2006/relationships/slideLayout" Target="../slideLayouts/slideLayout7.xml"/><Relationship Id="rId2" Type="http://schemas.openxmlformats.org/officeDocument/2006/relationships/image" Target="../media/image680.png"/></Relationships>
</file>

<file path=ppt/slides/_rels/slide117.xml.rels><?xml version="1.0" encoding="UTF-8" standalone="yes"?>
<Relationships xmlns="http://schemas.openxmlformats.org/package/2006/relationships"><Relationship Id="rId3" Type="http://schemas.openxmlformats.org/officeDocument/2006/relationships/image" Target="../media/image730.png"/><Relationship Id="rId4" Type="http://schemas.openxmlformats.org/officeDocument/2006/relationships/image" Target="../media/image740.png"/><Relationship Id="rId5" Type="http://schemas.openxmlformats.org/officeDocument/2006/relationships/image" Target="../media/image750.png"/><Relationship Id="rId1" Type="http://schemas.openxmlformats.org/officeDocument/2006/relationships/slideLayout" Target="../slideLayouts/slideLayout7.xml"/><Relationship Id="rId2" Type="http://schemas.openxmlformats.org/officeDocument/2006/relationships/image" Target="../media/image72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3.png"/><Relationship Id="rId3" Type="http://schemas.openxmlformats.org/officeDocument/2006/relationships/image" Target="../media/image473.png"/></Relationships>
</file>

<file path=ppt/slides/_rels/slide119.xml.rels><?xml version="1.0" encoding="UTF-8" standalone="yes"?>
<Relationships xmlns="http://schemas.openxmlformats.org/package/2006/relationships"><Relationship Id="rId3" Type="http://schemas.openxmlformats.org/officeDocument/2006/relationships/image" Target="../media/image502.png"/><Relationship Id="rId4" Type="http://schemas.openxmlformats.org/officeDocument/2006/relationships/image" Target="../media/image513.png"/><Relationship Id="rId5" Type="http://schemas.openxmlformats.org/officeDocument/2006/relationships/image" Target="../media/image521.png"/><Relationship Id="rId6" Type="http://schemas.openxmlformats.org/officeDocument/2006/relationships/image" Target="../media/image1014.png"/><Relationship Id="rId7" Type="http://schemas.openxmlformats.org/officeDocument/2006/relationships/image" Target="../media/image540.png"/><Relationship Id="rId1" Type="http://schemas.openxmlformats.org/officeDocument/2006/relationships/slideLayout" Target="../slideLayouts/slideLayout7.xml"/><Relationship Id="rId2" Type="http://schemas.openxmlformats.org/officeDocument/2006/relationships/image" Target="../media/image4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61.png"/><Relationship Id="rId4" Type="http://schemas.openxmlformats.org/officeDocument/2006/relationships/image" Target="../media/image571.png"/><Relationship Id="rId5" Type="http://schemas.openxmlformats.org/officeDocument/2006/relationships/image" Target="../media/image581.png"/><Relationship Id="rId1" Type="http://schemas.openxmlformats.org/officeDocument/2006/relationships/slideLayout" Target="../slideLayouts/slideLayout7.xml"/><Relationship Id="rId2" Type="http://schemas.openxmlformats.org/officeDocument/2006/relationships/image" Target="../media/image204.png"/></Relationships>
</file>

<file path=ppt/slides/_rels/slide121.xml.rels><?xml version="1.0" encoding="UTF-8" standalone="yes"?>
<Relationships xmlns="http://schemas.openxmlformats.org/package/2006/relationships"><Relationship Id="rId3" Type="http://schemas.openxmlformats.org/officeDocument/2006/relationships/image" Target="../media/image390.png"/><Relationship Id="rId4" Type="http://schemas.openxmlformats.org/officeDocument/2006/relationships/image" Target="../media/image400.png"/><Relationship Id="rId5" Type="http://schemas.openxmlformats.org/officeDocument/2006/relationships/image" Target="../media/image205.png"/><Relationship Id="rId1" Type="http://schemas.openxmlformats.org/officeDocument/2006/relationships/slideLayout" Target="../slideLayouts/slideLayout7.xml"/><Relationship Id="rId2" Type="http://schemas.openxmlformats.org/officeDocument/2006/relationships/image" Target="../media/image380.png"/></Relationships>
</file>

<file path=ppt/slides/_rels/slide122.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0.png"/><Relationship Id="rId6" Type="http://schemas.openxmlformats.org/officeDocument/2006/relationships/image" Target="../media/image580.png"/><Relationship Id="rId7" Type="http://schemas.openxmlformats.org/officeDocument/2006/relationships/image" Target="../media/image590.png"/><Relationship Id="rId8" Type="http://schemas.openxmlformats.org/officeDocument/2006/relationships/image" Target="../media/image601.png"/><Relationship Id="rId1" Type="http://schemas.openxmlformats.org/officeDocument/2006/relationships/slideLayout" Target="../slideLayouts/slideLayout7.xml"/><Relationship Id="rId2" Type="http://schemas.openxmlformats.org/officeDocument/2006/relationships/image" Target="../media/image4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21.png"/><Relationship Id="rId4" Type="http://schemas.openxmlformats.org/officeDocument/2006/relationships/image" Target="../media/image632.png"/><Relationship Id="rId5" Type="http://schemas.openxmlformats.org/officeDocument/2006/relationships/image" Target="../media/image640.png"/><Relationship Id="rId1" Type="http://schemas.openxmlformats.org/officeDocument/2006/relationships/slideLayout" Target="../slideLayouts/slideLayout7.xml"/><Relationship Id="rId2" Type="http://schemas.openxmlformats.org/officeDocument/2006/relationships/image" Target="../media/image2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0.png"/><Relationship Id="rId3" Type="http://schemas.openxmlformats.org/officeDocument/2006/relationships/image" Target="../media/image81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11.png"/><Relationship Id="rId3" Type="http://schemas.openxmlformats.org/officeDocument/2006/relationships/image" Target="../media/image1410.png"/></Relationships>
</file>

<file path=ppt/slides/_rels/slide127.xml.rels><?xml version="1.0" encoding="UTF-8" standalone="yes"?>
<Relationships xmlns="http://schemas.openxmlformats.org/package/2006/relationships"><Relationship Id="rId3" Type="http://schemas.openxmlformats.org/officeDocument/2006/relationships/image" Target="../media/image1611.png"/><Relationship Id="rId4" Type="http://schemas.openxmlformats.org/officeDocument/2006/relationships/image" Target="../media/image1711.png"/><Relationship Id="rId5" Type="http://schemas.openxmlformats.org/officeDocument/2006/relationships/image" Target="../media/image650.png"/><Relationship Id="rId6" Type="http://schemas.openxmlformats.org/officeDocument/2006/relationships/image" Target="../media/image210.png"/><Relationship Id="rId7" Type="http://schemas.openxmlformats.org/officeDocument/2006/relationships/image" Target="../media/image770.png"/><Relationship Id="rId1" Type="http://schemas.openxmlformats.org/officeDocument/2006/relationships/slideLayout" Target="../slideLayouts/slideLayout7.xml"/><Relationship Id="rId2" Type="http://schemas.openxmlformats.org/officeDocument/2006/relationships/image" Target="../media/image671.png"/></Relationships>
</file>

<file path=ppt/slides/_rels/slide128.xml.rels><?xml version="1.0" encoding="UTF-8" standalone="yes"?>
<Relationships xmlns="http://schemas.openxmlformats.org/package/2006/relationships"><Relationship Id="rId3" Type="http://schemas.openxmlformats.org/officeDocument/2006/relationships/image" Target="../media/image790.png"/><Relationship Id="rId4" Type="http://schemas.openxmlformats.org/officeDocument/2006/relationships/image" Target="../media/image801.png"/><Relationship Id="rId5" Type="http://schemas.openxmlformats.org/officeDocument/2006/relationships/image" Target="../media/image812.png"/><Relationship Id="rId6" Type="http://schemas.openxmlformats.org/officeDocument/2006/relationships/image" Target="../media/image820.png"/><Relationship Id="rId7" Type="http://schemas.openxmlformats.org/officeDocument/2006/relationships/image" Target="../media/image830.png"/><Relationship Id="rId8" Type="http://schemas.openxmlformats.org/officeDocument/2006/relationships/image" Target="../media/image841.png"/><Relationship Id="rId9" Type="http://schemas.openxmlformats.org/officeDocument/2006/relationships/image" Target="../media/image851.png"/><Relationship Id="rId1" Type="http://schemas.openxmlformats.org/officeDocument/2006/relationships/slideLayout" Target="../slideLayouts/slideLayout7.xml"/><Relationship Id="rId2" Type="http://schemas.openxmlformats.org/officeDocument/2006/relationships/image" Target="../media/image780.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5.png"/><Relationship Id="rId5" Type="http://schemas.openxmlformats.org/officeDocument/2006/relationships/image" Target="../media/image315.png"/><Relationship Id="rId6" Type="http://schemas.openxmlformats.org/officeDocument/2006/relationships/image" Target="../media/image415.png"/><Relationship Id="rId7" Type="http://schemas.openxmlformats.org/officeDocument/2006/relationships/image" Target="../media/image514.png"/><Relationship Id="rId8" Type="http://schemas.openxmlformats.org/officeDocument/2006/relationships/image" Target="../media/image212.png"/><Relationship Id="rId9" Type="http://schemas.openxmlformats.org/officeDocument/2006/relationships/image" Target="../media/image216.png"/><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1140.png"/><Relationship Id="rId6" Type="http://schemas.openxmlformats.org/officeDocument/2006/relationships/image" Target="../media/image1220.png"/><Relationship Id="rId1" Type="http://schemas.openxmlformats.org/officeDocument/2006/relationships/slideLayout" Target="../slideLayouts/slideLayout7.xml"/><Relationship Id="rId2" Type="http://schemas.openxmlformats.org/officeDocument/2006/relationships/image" Target="../media/image217.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0.png"/><Relationship Id="rId4" Type="http://schemas.openxmlformats.org/officeDocument/2006/relationships/image" Target="../media/image1520.png"/><Relationship Id="rId5" Type="http://schemas.openxmlformats.org/officeDocument/2006/relationships/image" Target="../media/image1630.png"/><Relationship Id="rId6" Type="http://schemas.openxmlformats.org/officeDocument/2006/relationships/image" Target="../media/image1720.png"/><Relationship Id="rId7" Type="http://schemas.openxmlformats.org/officeDocument/2006/relationships/image" Target="../media/image1830.png"/><Relationship Id="rId1" Type="http://schemas.openxmlformats.org/officeDocument/2006/relationships/slideLayout" Target="../slideLayouts/slideLayout7.xml"/><Relationship Id="rId2" Type="http://schemas.openxmlformats.org/officeDocument/2006/relationships/image" Target="../media/image220.png"/></Relationships>
</file>

<file path=ppt/slides/_rels/slide132.xml.rels><?xml version="1.0" encoding="UTF-8" standalone="yes"?>
<Relationships xmlns="http://schemas.openxmlformats.org/package/2006/relationships"><Relationship Id="rId3" Type="http://schemas.openxmlformats.org/officeDocument/2006/relationships/image" Target="../media/image2030.png"/><Relationship Id="rId4" Type="http://schemas.openxmlformats.org/officeDocument/2006/relationships/image" Target="../media/image222.png"/><Relationship Id="rId1" Type="http://schemas.openxmlformats.org/officeDocument/2006/relationships/slideLayout" Target="../slideLayouts/slideLayout7.xml"/><Relationship Id="rId2" Type="http://schemas.openxmlformats.org/officeDocument/2006/relationships/image" Target="../media/image1920.png"/></Relationships>
</file>

<file path=ppt/slides/_rels/slide133.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340.png"/><Relationship Id="rId1" Type="http://schemas.openxmlformats.org/officeDocument/2006/relationships/slideLayout" Target="../slideLayouts/slideLayout7.xml"/><Relationship Id="rId2" Type="http://schemas.openxmlformats.org/officeDocument/2006/relationships/image" Target="../media/image223.png"/></Relationships>
</file>

<file path=ppt/slides/_rels/slide134.xml.rels><?xml version="1.0" encoding="UTF-8" standalone="yes"?>
<Relationships xmlns="http://schemas.openxmlformats.org/package/2006/relationships"><Relationship Id="rId3" Type="http://schemas.openxmlformats.org/officeDocument/2006/relationships/image" Target="../media/image3900.png"/><Relationship Id="rId4" Type="http://schemas.openxmlformats.org/officeDocument/2006/relationships/image" Target="../media/image4000.png"/><Relationship Id="rId5" Type="http://schemas.openxmlformats.org/officeDocument/2006/relationships/image" Target="../media/image4100.png"/><Relationship Id="rId6" Type="http://schemas.openxmlformats.org/officeDocument/2006/relationships/image" Target="../media/image4200.png"/><Relationship Id="rId7" Type="http://schemas.openxmlformats.org/officeDocument/2006/relationships/image" Target="../media/image2220.png"/><Relationship Id="rId8" Type="http://schemas.openxmlformats.org/officeDocument/2006/relationships/image" Target="../media/image440.png"/><Relationship Id="rId9" Type="http://schemas.openxmlformats.org/officeDocument/2006/relationships/image" Target="../media/image451.png"/><Relationship Id="rId10" Type="http://schemas.openxmlformats.org/officeDocument/2006/relationships/image" Target="../media/image461.png"/><Relationship Id="rId11" Type="http://schemas.openxmlformats.org/officeDocument/2006/relationships/image" Target="../media/image471.png"/><Relationship Id="rId1" Type="http://schemas.openxmlformats.org/officeDocument/2006/relationships/slideLayout" Target="../slideLayouts/slideLayout7.xml"/><Relationship Id="rId2" Type="http://schemas.openxmlformats.org/officeDocument/2006/relationships/image" Target="../media/image3800.png"/></Relationships>
</file>

<file path=ppt/slides/_rels/slide135.xml.rels><?xml version="1.0" encoding="UTF-8" standalone="yes"?>
<Relationships xmlns="http://schemas.openxmlformats.org/package/2006/relationships"><Relationship Id="rId3" Type="http://schemas.openxmlformats.org/officeDocument/2006/relationships/image" Target="../media/image491.png"/><Relationship Id="rId4" Type="http://schemas.openxmlformats.org/officeDocument/2006/relationships/image" Target="../media/image224.png"/><Relationship Id="rId5" Type="http://schemas.openxmlformats.org/officeDocument/2006/relationships/image" Target="../media/image225.png"/><Relationship Id="rId1" Type="http://schemas.openxmlformats.org/officeDocument/2006/relationships/slideLayout" Target="../slideLayouts/slideLayout7.xml"/><Relationship Id="rId2" Type="http://schemas.openxmlformats.org/officeDocument/2006/relationships/image" Target="../media/image48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6.png"/><Relationship Id="rId3" Type="http://schemas.openxmlformats.org/officeDocument/2006/relationships/image" Target="../media/image227.png"/></Relationships>
</file>

<file path=ppt/slides/_rels/slide137.xml.rels><?xml version="1.0" encoding="UTF-8" standalone="yes"?>
<Relationships xmlns="http://schemas.openxmlformats.org/package/2006/relationships"><Relationship Id="rId3" Type="http://schemas.openxmlformats.org/officeDocument/2006/relationships/image" Target="../media/image470.png"/><Relationship Id="rId4" Type="http://schemas.openxmlformats.org/officeDocument/2006/relationships/image" Target="../media/image4800.png"/><Relationship Id="rId5" Type="http://schemas.openxmlformats.org/officeDocument/2006/relationships/image" Target="../media/image490.png"/><Relationship Id="rId6" Type="http://schemas.openxmlformats.org/officeDocument/2006/relationships/image" Target="../media/image960.png"/><Relationship Id="rId7" Type="http://schemas.openxmlformats.org/officeDocument/2006/relationships/image" Target="../media/image970.png"/><Relationship Id="rId8" Type="http://schemas.openxmlformats.org/officeDocument/2006/relationships/image" Target="../media/image980.png"/><Relationship Id="rId9" Type="http://schemas.openxmlformats.org/officeDocument/2006/relationships/image" Target="../media/image990.png"/><Relationship Id="rId10" Type="http://schemas.openxmlformats.org/officeDocument/2006/relationships/image" Target="../media/image1000.png"/><Relationship Id="rId11" Type="http://schemas.openxmlformats.org/officeDocument/2006/relationships/image" Target="../media/image1013.png"/><Relationship Id="rId1" Type="http://schemas.openxmlformats.org/officeDocument/2006/relationships/slideLayout" Target="../slideLayouts/slideLayout7.xml"/><Relationship Id="rId2" Type="http://schemas.openxmlformats.org/officeDocument/2006/relationships/image" Target="../media/image460.png"/></Relationships>
</file>

<file path=ppt/slides/_rels/slide138.xml.rels><?xml version="1.0" encoding="UTF-8" standalone="yes"?>
<Relationships xmlns="http://schemas.openxmlformats.org/package/2006/relationships"><Relationship Id="rId3" Type="http://schemas.openxmlformats.org/officeDocument/2006/relationships/image" Target="../media/image1030.png"/><Relationship Id="rId4" Type="http://schemas.openxmlformats.org/officeDocument/2006/relationships/image" Target="../media/image1040.png"/><Relationship Id="rId5" Type="http://schemas.openxmlformats.org/officeDocument/2006/relationships/image" Target="../media/image1050.png"/><Relationship Id="rId6" Type="http://schemas.openxmlformats.org/officeDocument/2006/relationships/image" Target="../media/image1060.png"/><Relationship Id="rId7" Type="http://schemas.openxmlformats.org/officeDocument/2006/relationships/image" Target="../media/image1070.png"/><Relationship Id="rId1" Type="http://schemas.openxmlformats.org/officeDocument/2006/relationships/slideLayout" Target="../slideLayouts/slideLayout7.xml"/><Relationship Id="rId2" Type="http://schemas.openxmlformats.org/officeDocument/2006/relationships/image" Target="../media/image1020.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0.png"/><Relationship Id="rId4" Type="http://schemas.openxmlformats.org/officeDocument/2006/relationships/image" Target="../media/image1800.png"/><Relationship Id="rId1" Type="http://schemas.openxmlformats.org/officeDocument/2006/relationships/slideLayout" Target="../slideLayouts/slideLayout7.xml"/><Relationship Id="rId2" Type="http://schemas.openxmlformats.org/officeDocument/2006/relationships/image" Target="../media/image16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1.png"/><Relationship Id="rId3" Type="http://schemas.openxmlformats.org/officeDocument/2006/relationships/image" Target="../media/image771.png"/></Relationships>
</file>

<file path=ppt/slides/_rels/slide141.xml.rels><?xml version="1.0" encoding="UTF-8" standalone="yes"?>
<Relationships xmlns="http://schemas.openxmlformats.org/package/2006/relationships"><Relationship Id="rId3" Type="http://schemas.openxmlformats.org/officeDocument/2006/relationships/image" Target="../media/image791.png"/><Relationship Id="rId4" Type="http://schemas.openxmlformats.org/officeDocument/2006/relationships/image" Target="../media/image802.png"/><Relationship Id="rId5" Type="http://schemas.openxmlformats.org/officeDocument/2006/relationships/image" Target="../media/image814.png"/><Relationship Id="rId6" Type="http://schemas.openxmlformats.org/officeDocument/2006/relationships/image" Target="../media/image821.png"/><Relationship Id="rId7" Type="http://schemas.openxmlformats.org/officeDocument/2006/relationships/image" Target="../media/image831.png"/><Relationship Id="rId8" Type="http://schemas.openxmlformats.org/officeDocument/2006/relationships/image" Target="../media/image842.png"/><Relationship Id="rId1" Type="http://schemas.openxmlformats.org/officeDocument/2006/relationships/slideLayout" Target="../slideLayouts/slideLayout7.xml"/><Relationship Id="rId2" Type="http://schemas.openxmlformats.org/officeDocument/2006/relationships/image" Target="../media/image78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28.png"/><Relationship Id="rId4" Type="http://schemas.openxmlformats.org/officeDocument/2006/relationships/image" Target="../media/image871.png"/><Relationship Id="rId5" Type="http://schemas.openxmlformats.org/officeDocument/2006/relationships/image" Target="../media/image881.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232.png"/><Relationship Id="rId9" Type="http://schemas.openxmlformats.org/officeDocument/2006/relationships/image" Target="../media/image921.png"/><Relationship Id="rId10" Type="http://schemas.openxmlformats.org/officeDocument/2006/relationships/image" Target="../media/image930.png"/><Relationship Id="rId11" Type="http://schemas.openxmlformats.org/officeDocument/2006/relationships/image" Target="../media/image940.png"/><Relationship Id="rId1" Type="http://schemas.openxmlformats.org/officeDocument/2006/relationships/slideLayout" Target="../slideLayouts/slideLayout7.xml"/><Relationship Id="rId2" Type="http://schemas.openxmlformats.org/officeDocument/2006/relationships/image" Target="../media/image8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3.png"/><Relationship Id="rId3" Type="http://schemas.openxmlformats.org/officeDocument/2006/relationships/image" Target="../media/image2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0.png"/></Relationships>
</file>

<file path=ppt/slides/_rels/slide147.xml.rels><?xml version="1.0" encoding="UTF-8" standalone="yes"?>
<Relationships xmlns="http://schemas.openxmlformats.org/package/2006/relationships"><Relationship Id="rId8" Type="http://schemas.openxmlformats.org/officeDocument/2006/relationships/image" Target="../media/image179.png"/><Relationship Id="rId5" Type="http://schemas.openxmlformats.org/officeDocument/2006/relationships/image" Target="../media/image2040.png"/><Relationship Id="rId6" Type="http://schemas.openxmlformats.org/officeDocument/2006/relationships/image" Target="../media/image2111.png"/><Relationship Id="rId7"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70.png"/><Relationship Id="rId4" Type="http://schemas.openxmlformats.org/officeDocument/2006/relationships/image" Target="../media/image2080.png"/><Relationship Id="rId1" Type="http://schemas.openxmlformats.org/officeDocument/2006/relationships/slideLayout" Target="../slideLayouts/slideLayout7.xml"/><Relationship Id="rId2" Type="http://schemas.openxmlformats.org/officeDocument/2006/relationships/image" Target="../media/image20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90.png"/><Relationship Id="rId3" Type="http://schemas.openxmlformats.org/officeDocument/2006/relationships/image" Target="../media/image210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1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20.png"/><Relationship Id="rId3" Type="http://schemas.openxmlformats.org/officeDocument/2006/relationships/image" Target="../media/image2170.png"/></Relationships>
</file>

<file path=ppt/slides/_rels/slide153.xml.rels><?xml version="1.0" encoding="UTF-8" standalone="yes"?>
<Relationships xmlns="http://schemas.openxmlformats.org/package/2006/relationships"><Relationship Id="rId3" Type="http://schemas.openxmlformats.org/officeDocument/2006/relationships/image" Target="../media/image2190.png"/><Relationship Id="rId4" Type="http://schemas.openxmlformats.org/officeDocument/2006/relationships/image" Target="../media/image2200.png"/><Relationship Id="rId5" Type="http://schemas.openxmlformats.org/officeDocument/2006/relationships/image" Target="../media/image2230.png"/><Relationship Id="rId1" Type="http://schemas.openxmlformats.org/officeDocument/2006/relationships/slideLayout" Target="../slideLayouts/slideLayout7.xml"/><Relationship Id="rId2" Type="http://schemas.openxmlformats.org/officeDocument/2006/relationships/image" Target="../media/image218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4" Type="http://schemas.openxmlformats.org/officeDocument/2006/relationships/image" Target="../media/image2260.png"/><Relationship Id="rId1" Type="http://schemas.openxmlformats.org/officeDocument/2006/relationships/slideLayout" Target="../slideLayouts/slideLayout7.xml"/><Relationship Id="rId2" Type="http://schemas.openxmlformats.org/officeDocument/2006/relationships/image" Target="../media/image22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s://matplotlib.org/gallery/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64.xml"/><Relationship Id="rId4" Type="http://schemas.openxmlformats.org/officeDocument/2006/relationships/slide" Target="slide82.xml"/><Relationship Id="rId5" Type="http://schemas.openxmlformats.org/officeDocument/2006/relationships/slide" Target="slide106.xml"/><Relationship Id="rId6" Type="http://schemas.openxmlformats.org/officeDocument/2006/relationships/slide" Target="slide129.xml"/><Relationship Id="rId1" Type="http://schemas.openxmlformats.org/officeDocument/2006/relationships/slideLayout" Target="../slideLayouts/slideLayout7.xml"/><Relationship Id="rId2" Type="http://schemas.openxmlformats.org/officeDocument/2006/relationships/slide" Target="slide53.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3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1" Type="http://schemas.openxmlformats.org/officeDocument/2006/relationships/slideLayout" Target="../slideLayouts/slideLayout7.xml"/><Relationship Id="rId2"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31.png"/><Relationship Id="rId1" Type="http://schemas.openxmlformats.org/officeDocument/2006/relationships/slideLayout" Target="../slideLayouts/slideLayout7.xml"/><Relationship Id="rId2" Type="http://schemas.openxmlformats.org/officeDocument/2006/relationships/image" Target="../media/image1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2.pn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1" Type="http://schemas.openxmlformats.org/officeDocument/2006/relationships/slideLayout" Target="../slideLayouts/slideLayout7.xml"/><Relationship Id="rId2"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1" Type="http://schemas.openxmlformats.org/officeDocument/2006/relationships/slideLayout" Target="../slideLayouts/slideLayout7.xml"/><Relationship Id="rId2"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51.png"/><Relationship Id="rId1" Type="http://schemas.openxmlformats.org/officeDocument/2006/relationships/slideLayout" Target="../slideLayouts/slideLayout7.xml"/><Relationship Id="rId2"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1" Type="http://schemas.openxmlformats.org/officeDocument/2006/relationships/slideLayout" Target="../slideLayouts/slideLayout7.xml"/><Relationship Id="rId2"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641.png"/><Relationship Id="rId4" Type="http://schemas.openxmlformats.org/officeDocument/2006/relationships/image" Target="../media/image661.png"/><Relationship Id="rId5" Type="http://schemas.openxmlformats.org/officeDocument/2006/relationships/image" Target="../media/image81.png"/><Relationship Id="rId6" Type="http://schemas.openxmlformats.org/officeDocument/2006/relationships/image" Target="../media/image681.png"/><Relationship Id="rId7" Type="http://schemas.openxmlformats.org/officeDocument/2006/relationships/image" Target="../media/image691.png"/><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83.xml.rels><?xml version="1.0" encoding="UTF-8" standalone="yes"?>
<Relationships xmlns="http://schemas.openxmlformats.org/package/2006/relationships"><Relationship Id="rId3" Type="http://schemas.openxmlformats.org/officeDocument/2006/relationships/image" Target="../media/image700.png"/><Relationship Id="rId4" Type="http://schemas.openxmlformats.org/officeDocument/2006/relationships/image" Target="../media/image741.png"/><Relationship Id="rId1" Type="http://schemas.openxmlformats.org/officeDocument/2006/relationships/slideLayout" Target="../slideLayouts/slideLayout7.xml"/><Relationship Id="rId2" Type="http://schemas.openxmlformats.org/officeDocument/2006/relationships/image" Target="../media/image721.png"/></Relationships>
</file>

<file path=ppt/slides/_rels/slide84.xml.rels><?xml version="1.0" encoding="UTF-8" standalone="yes"?>
<Relationships xmlns="http://schemas.openxmlformats.org/package/2006/relationships"><Relationship Id="rId3" Type="http://schemas.openxmlformats.org/officeDocument/2006/relationships/image" Target="../media/image762.png"/><Relationship Id="rId4" Type="http://schemas.openxmlformats.org/officeDocument/2006/relationships/image" Target="../media/image772.png"/><Relationship Id="rId5" Type="http://schemas.openxmlformats.org/officeDocument/2006/relationships/image" Target="../media/image782.png"/><Relationship Id="rId6" Type="http://schemas.openxmlformats.org/officeDocument/2006/relationships/image" Target="../media/image792.png"/><Relationship Id="rId1" Type="http://schemas.openxmlformats.org/officeDocument/2006/relationships/slideLayout" Target="../slideLayouts/slideLayout7.xml"/><Relationship Id="rId2" Type="http://schemas.openxmlformats.org/officeDocument/2006/relationships/image" Target="../media/image751.png"/></Relationships>
</file>

<file path=ppt/slides/_rels/slide85.xml.rels><?xml version="1.0" encoding="UTF-8" standalone="yes"?>
<Relationships xmlns="http://schemas.openxmlformats.org/package/2006/relationships"><Relationship Id="rId3" Type="http://schemas.openxmlformats.org/officeDocument/2006/relationships/image" Target="../media/image800.png"/><Relationship Id="rId4" Type="http://schemas.openxmlformats.org/officeDocument/2006/relationships/image" Target="../media/image670.png"/><Relationship Id="rId5" Type="http://schemas.openxmlformats.org/officeDocument/2006/relationships/image" Target="../media/image810.png"/><Relationship Id="rId6" Type="http://schemas.openxmlformats.org/officeDocument/2006/relationships/image" Target="../media/image1.png"/><Relationship Id="rId7" Type="http://schemas.openxmlformats.org/officeDocument/2006/relationships/image" Target="../media/image832.png"/><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731.png"/><Relationship Id="rId4" Type="http://schemas.openxmlformats.org/officeDocument/2006/relationships/image" Target="../media/image843.png"/><Relationship Id="rId1" Type="http://schemas.openxmlformats.org/officeDocument/2006/relationships/slideLayout" Target="../slideLayouts/slideLayout7.xml"/><Relationship Id="rId2" Type="http://schemas.openxmlformats.org/officeDocument/2006/relationships/image" Target="../media/image7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3.png"/><Relationship Id="rId3" Type="http://schemas.openxmlformats.org/officeDocument/2006/relationships/image" Target="../media/image863.png"/></Relationships>
</file>

<file path=ppt/slides/_rels/slide88.xml.rels><?xml version="1.0" encoding="UTF-8" standalone="yes"?>
<Relationships xmlns="http://schemas.openxmlformats.org/package/2006/relationships"><Relationship Id="rId3" Type="http://schemas.openxmlformats.org/officeDocument/2006/relationships/image" Target="../media/image850.png"/><Relationship Id="rId4" Type="http://schemas.openxmlformats.org/officeDocument/2006/relationships/image" Target="../media/image860.png"/><Relationship Id="rId5" Type="http://schemas.openxmlformats.org/officeDocument/2006/relationships/image" Target="../media/image872.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89.xml.rels><?xml version="1.0" encoding="UTF-8" standalone="yes"?>
<Relationships xmlns="http://schemas.openxmlformats.org/package/2006/relationships"><Relationship Id="rId3" Type="http://schemas.openxmlformats.org/officeDocument/2006/relationships/image" Target="../media/image891.png"/><Relationship Id="rId4" Type="http://schemas.openxmlformats.org/officeDocument/2006/relationships/image" Target="../media/image901.png"/><Relationship Id="rId5" Type="http://schemas.openxmlformats.org/officeDocument/2006/relationships/image" Target="../media/image913.png"/><Relationship Id="rId1" Type="http://schemas.openxmlformats.org/officeDocument/2006/relationships/slideLayout" Target="../slideLayouts/slideLayout7.xml"/><Relationship Id="rId2" Type="http://schemas.openxmlformats.org/officeDocument/2006/relationships/image" Target="../media/image8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2.png"/><Relationship Id="rId3" Type="http://schemas.openxmlformats.org/officeDocument/2006/relationships/image" Target="../media/image920.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51.png"/><Relationship Id="rId1" Type="http://schemas.openxmlformats.org/officeDocument/2006/relationships/slideLayout" Target="../slideLayouts/slideLayout7.xml"/><Relationship Id="rId2" Type="http://schemas.openxmlformats.org/officeDocument/2006/relationships/image" Target="../media/image9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 Id="rId3" Type="http://schemas.openxmlformats.org/officeDocument/2006/relationships/image" Target="../media/image1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96.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58.png"/><Relationship Id="rId7" Type="http://schemas.openxmlformats.org/officeDocument/2006/relationships/image" Target="../media/image178.png"/><Relationship Id="rId1" Type="http://schemas.openxmlformats.org/officeDocument/2006/relationships/slideLayout" Target="../slideLayouts/slideLayout7.xml"/><Relationship Id="rId2" Type="http://schemas.openxmlformats.org/officeDocument/2006/relationships/image" Target="../media/image174.png"/></Relationships>
</file>

<file path=ppt/slides/_rels/slide98.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5.png"/><Relationship Id="rId8" Type="http://schemas.openxmlformats.org/officeDocument/2006/relationships/image" Target="../media/image186.png"/><Relationship Id="rId9" Type="http://schemas.openxmlformats.org/officeDocument/2006/relationships/image" Target="../media/image187.png"/><Relationship Id="rId10" Type="http://schemas.openxmlformats.org/officeDocument/2006/relationships/image" Target="../media/image188.png"/><Relationship Id="rId1" Type="http://schemas.openxmlformats.org/officeDocument/2006/relationships/slideLayout" Target="../slideLayouts/slideLayout7.xml"/><Relationship Id="rId2" Type="http://schemas.openxmlformats.org/officeDocument/2006/relationships/image" Target="../media/image1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C9595C-E097-4E03-9CDD-75061C638A41}"/>
              </a:ext>
            </a:extLst>
          </p:cNvPr>
          <p:cNvSpPr>
            <a:spLocks noGrp="1"/>
          </p:cNvSpPr>
          <p:nvPr>
            <p:ph type="ctrTitle"/>
          </p:nvPr>
        </p:nvSpPr>
        <p:spPr>
          <a:xfrm>
            <a:off x="2971800" y="1828800"/>
            <a:ext cx="6019800" cy="2209800"/>
          </a:xfrm>
        </p:spPr>
        <p:txBody>
          <a:bodyPr/>
          <a:lstStyle/>
          <a:p>
            <a:r>
              <a:rPr lang="en-US" altLang="zh-CN" dirty="0"/>
              <a:t>Probability and Statistics</a:t>
            </a:r>
            <a:endParaRPr lang="zh-CN" altLang="en-US" dirty="0"/>
          </a:p>
        </p:txBody>
      </p:sp>
      <p:sp>
        <p:nvSpPr>
          <p:cNvPr id="3" name="副标题 2">
            <a:extLst>
              <a:ext uri="{FF2B5EF4-FFF2-40B4-BE49-F238E27FC236}">
                <a16:creationId xmlns:a16="http://schemas.microsoft.com/office/drawing/2014/main" xmlns="" id="{5D994BF6-8060-451B-93B2-7CFB52AE9EF1}"/>
              </a:ext>
            </a:extLst>
          </p:cNvPr>
          <p:cNvSpPr>
            <a:spLocks noGrp="1"/>
          </p:cNvSpPr>
          <p:nvPr>
            <p:ph type="subTitle" idx="1"/>
          </p:nvPr>
        </p:nvSpPr>
        <p:spPr>
          <a:xfrm>
            <a:off x="1781690" y="4374105"/>
            <a:ext cx="6019800" cy="1752600"/>
          </a:xfrm>
        </p:spPr>
        <p:txBody>
          <a:bodyPr/>
          <a:lstStyle/>
          <a:p>
            <a:pPr algn="ctr"/>
            <a:r>
              <a:rPr lang="en-US" altLang="zh-CN" dirty="0"/>
              <a:t>Liming Ling </a:t>
            </a:r>
            <a:r>
              <a:rPr lang="zh-CN" altLang="en-US" dirty="0"/>
              <a:t>（凌黎明）</a:t>
            </a:r>
            <a:endParaRPr lang="en-US" altLang="zh-CN" dirty="0"/>
          </a:p>
          <a:p>
            <a:pPr algn="ctr"/>
            <a:endParaRPr lang="en-US" altLang="zh-CN" dirty="0"/>
          </a:p>
          <a:p>
            <a:pPr algn="ctr"/>
            <a:r>
              <a:rPr lang="en-US" altLang="zh-CN" dirty="0"/>
              <a:t>School of Mathematics</a:t>
            </a:r>
          </a:p>
        </p:txBody>
      </p:sp>
    </p:spTree>
    <p:extLst>
      <p:ext uri="{BB962C8B-B14F-4D97-AF65-F5344CB8AC3E}">
        <p14:creationId xmlns:p14="http://schemas.microsoft.com/office/powerpoint/2010/main" val="31026682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11" y="681350"/>
            <a:ext cx="5315690" cy="532272"/>
          </a:xfrm>
          <a:ln>
            <a:solidFill>
              <a:srgbClr val="FF0000"/>
            </a:solidFill>
          </a:ln>
          <a:effectLst>
            <a:outerShdw blurRad="50800" dist="38100" dir="2700000" algn="tl" rotWithShape="0">
              <a:prstClr val="black">
                <a:alpha val="40000"/>
              </a:prstClr>
            </a:outerShdw>
          </a:effectLst>
        </p:spPr>
        <p:txBody>
          <a:bodyPr/>
          <a:lstStyle/>
          <a:p>
            <a:r>
              <a:rPr lang="en-US" sz="3200" b="1" dirty="0">
                <a:solidFill>
                  <a:schemeClr val="bg2">
                    <a:lumMod val="60000"/>
                    <a:lumOff val="40000"/>
                  </a:schemeClr>
                </a:solidFill>
                <a:latin typeface="Times New Roman" panose="02020603050405020304" pitchFamily="18" charset="0"/>
                <a:cs typeface="Times New Roman" panose="02020603050405020304" pitchFamily="18" charset="0"/>
              </a:rPr>
              <a:t>2  Branches of Statistics </a:t>
            </a:r>
            <a:endParaRPr lang="en-US" sz="3200" dirty="0">
              <a:solidFill>
                <a:schemeClr val="bg2">
                  <a:lumMod val="60000"/>
                  <a:lumOff val="40000"/>
                </a:schemeClr>
              </a:solidFill>
              <a:latin typeface="Times New Roman" panose="02020603050405020304" pitchFamily="18" charset="0"/>
              <a:ea typeface="Times New Roman"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440422006"/>
              </p:ext>
            </p:extLst>
          </p:nvPr>
        </p:nvGraphicFramePr>
        <p:xfrm>
          <a:off x="156410" y="2573905"/>
          <a:ext cx="8831179" cy="333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xmlns="" id="{A286CCC6-DBB8-4A3E-8C87-866A42403167}"/>
              </a:ext>
            </a:extLst>
          </p:cNvPr>
          <p:cNvSpPr txBox="1"/>
          <p:nvPr/>
        </p:nvSpPr>
        <p:spPr>
          <a:xfrm>
            <a:off x="156410" y="1403775"/>
            <a:ext cx="8831179" cy="830997"/>
          </a:xfrm>
          <a:prstGeom prst="rect">
            <a:avLst/>
          </a:prstGeom>
          <a:noFill/>
          <a:ln>
            <a:solidFill>
              <a:srgbClr val="FF0000"/>
            </a:solidFill>
          </a:ln>
        </p:spPr>
        <p:txBody>
          <a:bodyPr wrap="square">
            <a:spAutoFit/>
          </a:bodyPr>
          <a:lstStyle/>
          <a:p>
            <a:pPr lvl="0" algn="just"/>
            <a:r>
              <a:rPr lang="en-US" altLang="zh-CN" sz="2400" dirty="0">
                <a:latin typeface="Times" charset="0"/>
              </a:rPr>
              <a:t>     Collected data to summarize and describe </a:t>
            </a:r>
            <a:r>
              <a:rPr lang="en-US" altLang="zh-CN" sz="2400" b="1" dirty="0">
                <a:solidFill>
                  <a:srgbClr val="FF0000"/>
                </a:solidFill>
                <a:latin typeface="Times" charset="0"/>
              </a:rPr>
              <a:t>important features </a:t>
            </a:r>
            <a:r>
              <a:rPr lang="en-US" altLang="zh-CN" sz="2400" dirty="0">
                <a:latin typeface="Times" charset="0"/>
              </a:rPr>
              <a:t>of the data:</a:t>
            </a:r>
            <a:r>
              <a:rPr lang="zh-CN" altLang="en-US" sz="2400" dirty="0">
                <a:latin typeface="Times" charset="0"/>
              </a:rPr>
              <a:t> </a:t>
            </a:r>
            <a:r>
              <a:rPr lang="en-US" altLang="zh-CN" sz="2400" b="1" dirty="0">
                <a:latin typeface="Times" charset="0"/>
              </a:rPr>
              <a:t>descriptive statistics </a:t>
            </a:r>
            <a:endParaRPr lang="en-US" altLang="zh-CN" sz="2400" dirty="0"/>
          </a:p>
        </p:txBody>
      </p:sp>
      <p:sp>
        <p:nvSpPr>
          <p:cNvPr id="6" name="灯片编号占位符 5">
            <a:extLst>
              <a:ext uri="{FF2B5EF4-FFF2-40B4-BE49-F238E27FC236}">
                <a16:creationId xmlns:a16="http://schemas.microsoft.com/office/drawing/2014/main" xmlns="" id="{449A9D56-4D8D-4B4B-B69D-C08BC8DD7687}"/>
              </a:ext>
            </a:extLst>
          </p:cNvPr>
          <p:cNvSpPr>
            <a:spLocks noGrp="1"/>
          </p:cNvSpPr>
          <p:nvPr>
            <p:ph type="sldNum" sz="quarter" idx="11"/>
          </p:nvPr>
        </p:nvSpPr>
        <p:spPr/>
        <p:txBody>
          <a:bodyPr/>
          <a:lstStyle/>
          <a:p>
            <a:pPr>
              <a:defRPr/>
            </a:pPr>
            <a:fld id="{8618F8B8-3FB5-463C-A387-6BC2D35C345E}" type="slidenum">
              <a:rPr lang="zh-CN" altLang="en-US" smtClean="0"/>
              <a:pPr>
                <a:defRPr/>
              </a:pPr>
              <a:t>10</a:t>
            </a:fld>
            <a:endParaRPr lang="en-US" altLang="zh-CN" dirty="0"/>
          </a:p>
        </p:txBody>
      </p:sp>
    </p:spTree>
    <p:extLst>
      <p:ext uri="{BB962C8B-B14F-4D97-AF65-F5344CB8AC3E}">
        <p14:creationId xmlns:p14="http://schemas.microsoft.com/office/powerpoint/2010/main" val="122592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490" name="Object 2">
                <a:extLst>
                  <a:ext uri="{FF2B5EF4-FFF2-40B4-BE49-F238E27FC236}">
                    <a16:creationId xmlns:a16="http://schemas.microsoft.com/office/drawing/2014/main" xmlns="" id="{11C1FE39-A2F4-4FE7-A616-15515BD8F136}"/>
                  </a:ext>
                </a:extLst>
              </p:cNvPr>
              <p:cNvSpPr txBox="1"/>
              <p:nvPr/>
            </p:nvSpPr>
            <p:spPr bwMode="auto">
              <a:xfrm>
                <a:off x="5112544" y="4023124"/>
                <a:ext cx="1457325" cy="5060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⋅9!</m:t>
                      </m:r>
                    </m:oMath>
                  </m:oMathPara>
                </a14:m>
                <a:endParaRPr lang="zh-CN" altLang="en-US" dirty="0"/>
              </a:p>
            </p:txBody>
          </p:sp>
        </mc:Choice>
        <mc:Fallback xmlns="">
          <p:sp>
            <p:nvSpPr>
              <p:cNvPr id="63490" name="Object 2">
                <a:extLst>
                  <a:ext uri="{FF2B5EF4-FFF2-40B4-BE49-F238E27FC236}">
                    <a16:creationId xmlns:a16="http://schemas.microsoft.com/office/drawing/2014/main" id="{11C1FE39-A2F4-4FE7-A616-15515BD8F136}"/>
                  </a:ext>
                </a:extLst>
              </p:cNvPr>
              <p:cNvSpPr txBox="1">
                <a:spLocks noRot="1" noChangeAspect="1" noMove="1" noResize="1" noEditPoints="1" noAdjustHandles="1" noChangeArrowheads="1" noChangeShapeType="1" noTextEdit="1"/>
              </p:cNvSpPr>
              <p:nvPr/>
            </p:nvSpPr>
            <p:spPr bwMode="auto">
              <a:xfrm>
                <a:off x="5112544" y="4023124"/>
                <a:ext cx="1457325" cy="50601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491" name="Object 3">
                <a:extLst>
                  <a:ext uri="{FF2B5EF4-FFF2-40B4-BE49-F238E27FC236}">
                    <a16:creationId xmlns:a16="http://schemas.microsoft.com/office/drawing/2014/main" xmlns="" id="{8B08B4E6-E4D4-4F32-9CF9-CB2B6BD307A4}"/>
                  </a:ext>
                </a:extLst>
              </p:cNvPr>
              <p:cNvSpPr txBox="1"/>
              <p:nvPr/>
            </p:nvSpPr>
            <p:spPr bwMode="auto">
              <a:xfrm>
                <a:off x="1421608" y="4697017"/>
                <a:ext cx="2878931" cy="8108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num>
                        <m:den>
                          <m:r>
                            <a:rPr lang="zh-CN" altLang="en-US" i="1">
                              <a:solidFill>
                                <a:srgbClr val="000000"/>
                              </a:solidFill>
                              <a:latin typeface="Cambria Math" panose="02040503050406030204" pitchFamily="18" charset="0"/>
                            </a:rPr>
                            <m:t>𝑛</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⋅9!</m:t>
                          </m:r>
                        </m:num>
                        <m:den>
                          <m:r>
                            <a:rPr lang="zh-CN" altLang="en-US" i="1">
                              <a:solidFill>
                                <a:srgbClr val="000000"/>
                              </a:solidFill>
                              <a:latin typeface="Cambria Math" panose="02040503050406030204" pitchFamily="18" charset="0"/>
                            </a:rPr>
                            <m:t>10!</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10</m:t>
                          </m:r>
                        </m:den>
                      </m:f>
                    </m:oMath>
                  </m:oMathPara>
                </a14:m>
                <a:endParaRPr lang="zh-CN" altLang="en-US" dirty="0"/>
              </a:p>
            </p:txBody>
          </p:sp>
        </mc:Choice>
        <mc:Fallback xmlns="">
          <p:sp>
            <p:nvSpPr>
              <p:cNvPr id="63491" name="Object 3">
                <a:extLst>
                  <a:ext uri="{FF2B5EF4-FFF2-40B4-BE49-F238E27FC236}">
                    <a16:creationId xmlns:a16="http://schemas.microsoft.com/office/drawing/2014/main" id="{8B08B4E6-E4D4-4F32-9CF9-CB2B6BD307A4}"/>
                  </a:ext>
                </a:extLst>
              </p:cNvPr>
              <p:cNvSpPr txBox="1">
                <a:spLocks noRot="1" noChangeAspect="1" noMove="1" noResize="1" noEditPoints="1" noAdjustHandles="1" noChangeArrowheads="1" noChangeShapeType="1" noTextEdit="1"/>
              </p:cNvSpPr>
              <p:nvPr/>
            </p:nvSpPr>
            <p:spPr bwMode="auto">
              <a:xfrm>
                <a:off x="1421608" y="4697017"/>
                <a:ext cx="2878931" cy="810815"/>
              </a:xfrm>
              <a:prstGeom prst="rect">
                <a:avLst/>
              </a:prstGeom>
              <a:blipFill>
                <a:blip r:embed="rId3"/>
                <a:stretch>
                  <a:fillRect/>
                </a:stretch>
              </a:blipFill>
              <a:ln>
                <a:noFill/>
              </a:ln>
            </p:spPr>
            <p:txBody>
              <a:bodyPr/>
              <a:lstStyle/>
              <a:p>
                <a:r>
                  <a:rPr lang="zh-CN" altLang="en-US">
                    <a:noFill/>
                  </a:rPr>
                  <a:t> </a:t>
                </a:r>
              </a:p>
            </p:txBody>
          </p:sp>
        </mc:Fallback>
      </mc:AlternateContent>
      <p:sp>
        <p:nvSpPr>
          <p:cNvPr id="63492" name="Rectangle 4">
            <a:extLst>
              <a:ext uri="{FF2B5EF4-FFF2-40B4-BE49-F238E27FC236}">
                <a16:creationId xmlns:a16="http://schemas.microsoft.com/office/drawing/2014/main" xmlns="" id="{6442646F-2EF0-4E1A-A357-78ED95255855}"/>
              </a:ext>
            </a:extLst>
          </p:cNvPr>
          <p:cNvSpPr>
            <a:spLocks noChangeArrowheads="1"/>
          </p:cNvSpPr>
          <p:nvPr/>
        </p:nvSpPr>
        <p:spPr bwMode="auto">
          <a:xfrm>
            <a:off x="1763316" y="1093872"/>
            <a:ext cx="58328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        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6</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draw</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lots</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63493" name="Rectangle 5">
            <a:extLst>
              <a:ext uri="{FF2B5EF4-FFF2-40B4-BE49-F238E27FC236}">
                <a16:creationId xmlns:a16="http://schemas.microsoft.com/office/drawing/2014/main" xmlns="" id="{D1063B4D-CCD5-4D76-A231-250D4D40FAF2}"/>
              </a:ext>
            </a:extLst>
          </p:cNvPr>
          <p:cNvSpPr>
            <a:spLocks noChangeArrowheads="1"/>
          </p:cNvSpPr>
          <p:nvPr/>
        </p:nvSpPr>
        <p:spPr bwMode="auto">
          <a:xfrm>
            <a:off x="828338" y="1542371"/>
            <a:ext cx="8037366" cy="184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kumimoji="1" lang="en-US" altLang="zh-CN" sz="2100" dirty="0">
                <a:solidFill>
                  <a:srgbClr val="800080"/>
                </a:solidFill>
                <a:latin typeface="Times New Roman" charset="0"/>
                <a:ea typeface="Times New Roman" charset="0"/>
                <a:cs typeface="Times New Roman" charset="0"/>
              </a:rPr>
              <a:t>   10</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students</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assign</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3</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concert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tickets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by</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drawing</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lots.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Pick</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10</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lots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with</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same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appearance</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and</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three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of</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them</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are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not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empty</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lots.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Find</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probability</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of</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events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A={The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fifth</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student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picks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lot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with</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concert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ticket}</a:t>
            </a:r>
            <a:r>
              <a:rPr kumimoji="1" lang="zh-CN" altLang="en-US" sz="2100" dirty="0">
                <a:solidFill>
                  <a:srgbClr val="800080"/>
                </a:solidFill>
                <a:latin typeface="Times New Roman" charset="0"/>
                <a:ea typeface="Times New Roman" charset="0"/>
                <a:cs typeface="Times New Roman" charset="0"/>
              </a:rPr>
              <a:t>。</a:t>
            </a:r>
          </a:p>
        </p:txBody>
      </p:sp>
      <mc:AlternateContent xmlns:mc="http://schemas.openxmlformats.org/markup-compatibility/2006" xmlns:a14="http://schemas.microsoft.com/office/drawing/2010/main">
        <mc:Choice Requires="a14">
          <p:sp>
            <p:nvSpPr>
              <p:cNvPr id="63494" name="Object 6">
                <a:extLst>
                  <a:ext uri="{FF2B5EF4-FFF2-40B4-BE49-F238E27FC236}">
                    <a16:creationId xmlns:a16="http://schemas.microsoft.com/office/drawing/2014/main" xmlns="" id="{E3666DFF-59E7-4649-A035-78320E1CBDF4}"/>
                  </a:ext>
                </a:extLst>
              </p:cNvPr>
              <p:cNvSpPr txBox="1"/>
              <p:nvPr/>
            </p:nvSpPr>
            <p:spPr bwMode="auto">
              <a:xfrm>
                <a:off x="5166122" y="3320655"/>
                <a:ext cx="933450" cy="36314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=10!</m:t>
                      </m:r>
                    </m:oMath>
                  </m:oMathPara>
                </a14:m>
                <a:endParaRPr lang="zh-CN" altLang="en-US" dirty="0"/>
              </a:p>
            </p:txBody>
          </p:sp>
        </mc:Choice>
        <mc:Fallback xmlns="">
          <p:sp>
            <p:nvSpPr>
              <p:cNvPr id="63494" name="Object 6">
                <a:extLst>
                  <a:ext uri="{FF2B5EF4-FFF2-40B4-BE49-F238E27FC236}">
                    <a16:creationId xmlns:a16="http://schemas.microsoft.com/office/drawing/2014/main" id="{E3666DFF-59E7-4649-A035-78320E1CBDF4}"/>
                  </a:ext>
                </a:extLst>
              </p:cNvPr>
              <p:cNvSpPr txBox="1">
                <a:spLocks noRot="1" noChangeAspect="1" noMove="1" noResize="1" noEditPoints="1" noAdjustHandles="1" noChangeArrowheads="1" noChangeShapeType="1" noTextEdit="1"/>
              </p:cNvSpPr>
              <p:nvPr/>
            </p:nvSpPr>
            <p:spPr bwMode="auto">
              <a:xfrm>
                <a:off x="5166122" y="3320655"/>
                <a:ext cx="933450" cy="36314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63495" name="Rectangle 7">
            <a:extLst>
              <a:ext uri="{FF2B5EF4-FFF2-40B4-BE49-F238E27FC236}">
                <a16:creationId xmlns:a16="http://schemas.microsoft.com/office/drawing/2014/main" xmlns="" id="{51499924-A905-4080-88A2-758A9B4B785D}"/>
              </a:ext>
            </a:extLst>
          </p:cNvPr>
          <p:cNvSpPr>
            <a:spLocks noChangeArrowheads="1"/>
          </p:cNvSpPr>
          <p:nvPr/>
        </p:nvSpPr>
        <p:spPr bwMode="auto">
          <a:xfrm>
            <a:off x="1385887" y="3307572"/>
            <a:ext cx="38338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tabLst>
                <a:tab pos="523875" algn="l"/>
                <a:tab pos="1477963" algn="l"/>
              </a:tabLst>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tabLst>
                <a:tab pos="523875" algn="l"/>
                <a:tab pos="1477963" algn="l"/>
              </a:tabLst>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523875" algn="l"/>
                <a:tab pos="1477963" algn="l"/>
              </a:tabLst>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4E3CFA"/>
              </a:buClr>
              <a:buSzPct val="90000"/>
              <a:buFont typeface="Wingdings" panose="05000000000000000000" pitchFamily="2" charset="2"/>
              <a:buChar char="u"/>
            </a:pPr>
            <a:r>
              <a:rPr kumimoji="1" lang="en-US" altLang="zh-CN" sz="2100" b="1" dirty="0">
                <a:solidFill>
                  <a:srgbClr val="C0504D"/>
                </a:solidFill>
                <a:latin typeface="Times New Roman" charset="0"/>
                <a:ea typeface="Times New Roman" charset="0"/>
                <a:cs typeface="Times New Roman" charset="0"/>
              </a:rPr>
              <a:t>The</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total</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number</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of</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events</a:t>
            </a:r>
            <a:endParaRPr kumimoji="1" lang="zh-CN" altLang="en-US" sz="2100" b="1" dirty="0">
              <a:solidFill>
                <a:srgbClr val="FF0000"/>
              </a:solidFill>
              <a:latin typeface="Times New Roman" charset="0"/>
              <a:ea typeface="Times New Roman" charset="0"/>
              <a:cs typeface="Times New Roman" charset="0"/>
            </a:endParaRPr>
          </a:p>
        </p:txBody>
      </p:sp>
      <p:sp>
        <p:nvSpPr>
          <p:cNvPr id="63496" name="Rectangle 8">
            <a:extLst>
              <a:ext uri="{FF2B5EF4-FFF2-40B4-BE49-F238E27FC236}">
                <a16:creationId xmlns:a16="http://schemas.microsoft.com/office/drawing/2014/main" xmlns="" id="{1F180B54-9552-464A-A3A0-898AF78396F6}"/>
              </a:ext>
            </a:extLst>
          </p:cNvPr>
          <p:cNvSpPr>
            <a:spLocks noChangeArrowheads="1"/>
          </p:cNvSpPr>
          <p:nvPr/>
        </p:nvSpPr>
        <p:spPr bwMode="auto">
          <a:xfrm>
            <a:off x="1385887" y="4010040"/>
            <a:ext cx="38338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tabLst>
                <a:tab pos="523875" algn="l"/>
                <a:tab pos="1477963" algn="l"/>
              </a:tabLst>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tabLst>
                <a:tab pos="523875" algn="l"/>
                <a:tab pos="1477963" algn="l"/>
              </a:tabLst>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523875" algn="l"/>
                <a:tab pos="1477963" algn="l"/>
              </a:tabLst>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523875" algn="l"/>
                <a:tab pos="1477963" algn="l"/>
              </a:tabLst>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4E3CFA"/>
              </a:buClr>
              <a:buSzPct val="90000"/>
              <a:buFont typeface="Wingdings" panose="05000000000000000000" pitchFamily="2" charset="2"/>
              <a:buChar char="u"/>
            </a:pPr>
            <a:r>
              <a:rPr kumimoji="1" lang="en-US" altLang="zh-CN" sz="2100" b="1" dirty="0">
                <a:solidFill>
                  <a:srgbClr val="C0504D"/>
                </a:solidFill>
                <a:latin typeface="Times New Roman" charset="0"/>
                <a:ea typeface="Times New Roman" charset="0"/>
                <a:cs typeface="Times New Roman" charset="0"/>
              </a:rPr>
              <a:t>The</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number</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of</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events</a:t>
            </a:r>
            <a:r>
              <a:rPr kumimoji="1" lang="zh-CN" altLang="en-US" sz="2100" b="1" dirty="0">
                <a:solidFill>
                  <a:srgbClr val="C0504D"/>
                </a:solidFill>
                <a:latin typeface="Times New Roman" charset="0"/>
                <a:ea typeface="Times New Roman" charset="0"/>
                <a:cs typeface="Times New Roman" charset="0"/>
              </a:rPr>
              <a:t> </a:t>
            </a:r>
            <a:r>
              <a:rPr kumimoji="1" lang="en-US" altLang="zh-CN" sz="2100" b="1" dirty="0">
                <a:solidFill>
                  <a:srgbClr val="C0504D"/>
                </a:solidFill>
                <a:latin typeface="Times New Roman" charset="0"/>
                <a:ea typeface="Times New Roman" charset="0"/>
                <a:cs typeface="Times New Roman" charset="0"/>
              </a:rPr>
              <a:t>A</a:t>
            </a:r>
            <a:endParaRPr kumimoji="1" lang="zh-CN" altLang="en-US" sz="2100" dirty="0">
              <a:solidFill>
                <a:srgbClr val="FF0000"/>
              </a:solidFill>
              <a:latin typeface="Times New Roman" charset="0"/>
              <a:ea typeface="Times New Roman" charset="0"/>
              <a:cs typeface="Times New Roman" charset="0"/>
            </a:endParaRPr>
          </a:p>
        </p:txBody>
      </p:sp>
      <p:sp>
        <p:nvSpPr>
          <p:cNvPr id="63497" name="AutoShape 9">
            <a:extLst>
              <a:ext uri="{FF2B5EF4-FFF2-40B4-BE49-F238E27FC236}">
                <a16:creationId xmlns:a16="http://schemas.microsoft.com/office/drawing/2014/main" xmlns="" id="{BE7E42C2-182A-4126-8172-85F144E54EFE}"/>
              </a:ext>
            </a:extLst>
          </p:cNvPr>
          <p:cNvSpPr>
            <a:spLocks noChangeArrowheads="1"/>
          </p:cNvSpPr>
          <p:nvPr/>
        </p:nvSpPr>
        <p:spPr bwMode="auto">
          <a:xfrm>
            <a:off x="4632724" y="4725591"/>
            <a:ext cx="1431131" cy="594122"/>
          </a:xfrm>
          <a:prstGeom prst="wedgeRectCallout">
            <a:avLst>
              <a:gd name="adj1" fmla="val 42431"/>
              <a:gd name="adj2" fmla="val -95894"/>
            </a:avLst>
          </a:prstGeom>
          <a:solidFill>
            <a:srgbClr val="CCFFFF"/>
          </a:solidFill>
          <a:ln w="38100" cap="sq" algn="ctr">
            <a:solidFill>
              <a:schemeClr val="accent2"/>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1500" b="1" dirty="0">
                <a:solidFill>
                  <a:srgbClr val="800080"/>
                </a:solidFill>
                <a:latin typeface="Times New Roman" charset="0"/>
                <a:ea typeface="Times New Roman" charset="0"/>
                <a:cs typeface="Times New Roman" charset="0"/>
              </a:rPr>
              <a:t>The</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fifth</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student</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picks</a:t>
            </a:r>
            <a:endParaRPr kumimoji="1" lang="zh-CN" altLang="en-US" sz="1500" b="1" dirty="0">
              <a:solidFill>
                <a:srgbClr val="800080"/>
              </a:solidFill>
              <a:latin typeface="Times New Roman" charset="0"/>
              <a:ea typeface="Times New Roman" charset="0"/>
              <a:cs typeface="Times New Roman" charset="0"/>
            </a:endParaRPr>
          </a:p>
        </p:txBody>
      </p:sp>
      <p:sp>
        <p:nvSpPr>
          <p:cNvPr id="63498" name="AutoShape 10">
            <a:extLst>
              <a:ext uri="{FF2B5EF4-FFF2-40B4-BE49-F238E27FC236}">
                <a16:creationId xmlns:a16="http://schemas.microsoft.com/office/drawing/2014/main" xmlns="" id="{B6DD68E2-26CC-4EC5-9E1E-D23EC7CB6845}"/>
              </a:ext>
            </a:extLst>
          </p:cNvPr>
          <p:cNvSpPr>
            <a:spLocks noChangeArrowheads="1"/>
          </p:cNvSpPr>
          <p:nvPr/>
        </p:nvSpPr>
        <p:spPr bwMode="auto">
          <a:xfrm>
            <a:off x="6321030" y="4670822"/>
            <a:ext cx="1431131" cy="594122"/>
          </a:xfrm>
          <a:prstGeom prst="wedgeRectCallout">
            <a:avLst>
              <a:gd name="adj1" fmla="val -38435"/>
              <a:gd name="adj2" fmla="val -86273"/>
            </a:avLst>
          </a:prstGeom>
          <a:solidFill>
            <a:srgbClr val="CCFFFF"/>
          </a:solidFill>
          <a:ln w="38100" cap="sq" algn="ctr">
            <a:solidFill>
              <a:schemeClr val="accent2"/>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1500" b="1" dirty="0">
                <a:solidFill>
                  <a:srgbClr val="800080"/>
                </a:solidFill>
                <a:latin typeface="Times New Roman" charset="0"/>
                <a:ea typeface="Times New Roman" charset="0"/>
                <a:cs typeface="Times New Roman" charset="0"/>
              </a:rPr>
              <a:t>The</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left</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9</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students</a:t>
            </a:r>
            <a:r>
              <a:rPr kumimoji="1" lang="zh-CN" altLang="en-US" sz="1500" b="1" dirty="0">
                <a:solidFill>
                  <a:srgbClr val="800080"/>
                </a:solidFill>
                <a:latin typeface="Times New Roman" charset="0"/>
                <a:ea typeface="Times New Roman" charset="0"/>
                <a:cs typeface="Times New Roman" charset="0"/>
              </a:rPr>
              <a:t> </a:t>
            </a:r>
            <a:r>
              <a:rPr kumimoji="1" lang="en-US" altLang="zh-CN" sz="1500" b="1" dirty="0">
                <a:solidFill>
                  <a:srgbClr val="800080"/>
                </a:solidFill>
                <a:latin typeface="Times New Roman" charset="0"/>
                <a:ea typeface="Times New Roman" charset="0"/>
                <a:cs typeface="Times New Roman" charset="0"/>
              </a:rPr>
              <a:t>pick</a:t>
            </a:r>
            <a:endParaRPr kumimoji="1" lang="zh-CN" altLang="en-US" sz="1500" b="1" dirty="0">
              <a:solidFill>
                <a:srgbClr val="800080"/>
              </a:solidFill>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66DE8D57-933F-4DD5-BE29-7CE93802893D}"/>
              </a:ext>
            </a:extLst>
          </p:cNvPr>
          <p:cNvSpPr>
            <a:spLocks noGrp="1"/>
          </p:cNvSpPr>
          <p:nvPr>
            <p:ph type="sldNum" sz="quarter" idx="12"/>
          </p:nvPr>
        </p:nvSpPr>
        <p:spPr/>
        <p:txBody>
          <a:bodyPr/>
          <a:lstStyle/>
          <a:p>
            <a:fld id="{FA941FB5-B56A-DB49-A8AB-D06F1CE43BD1}" type="slidenum">
              <a:rPr lang="en-US" smtClean="0"/>
              <a:t>100</a:t>
            </a:fld>
            <a:endParaRPr lang="en-US"/>
          </a:p>
        </p:txBody>
      </p:sp>
    </p:spTree>
    <p:extLst>
      <p:ext uri="{BB962C8B-B14F-4D97-AF65-F5344CB8AC3E}">
        <p14:creationId xmlns:p14="http://schemas.microsoft.com/office/powerpoint/2010/main" val="98211792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dissolve">
                                      <p:cBhvr>
                                        <p:cTn id="7" dur="500"/>
                                        <p:tgtEl>
                                          <p:spTgt spid="63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493"/>
                                        </p:tgtEl>
                                        <p:attrNameLst>
                                          <p:attrName>style.visibility</p:attrName>
                                        </p:attrNameLst>
                                      </p:cBhvr>
                                      <p:to>
                                        <p:strVal val="visible"/>
                                      </p:to>
                                    </p:set>
                                    <p:animEffect transition="in" filter="blinds(horizontal)">
                                      <p:cBhvr>
                                        <p:cTn id="12" dur="500"/>
                                        <p:tgtEl>
                                          <p:spTgt spid="634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3495"/>
                                        </p:tgtEl>
                                        <p:attrNameLst>
                                          <p:attrName>style.visibility</p:attrName>
                                        </p:attrNameLst>
                                      </p:cBhvr>
                                      <p:to>
                                        <p:strVal val="visible"/>
                                      </p:to>
                                    </p:set>
                                    <p:anim calcmode="lin" valueType="num">
                                      <p:cBhvr>
                                        <p:cTn id="17" dur="500" fill="hold"/>
                                        <p:tgtEl>
                                          <p:spTgt spid="63495"/>
                                        </p:tgtEl>
                                        <p:attrNameLst>
                                          <p:attrName>ppt_w</p:attrName>
                                        </p:attrNameLst>
                                      </p:cBhvr>
                                      <p:tavLst>
                                        <p:tav tm="0">
                                          <p:val>
                                            <p:strVal val="#ppt_w*0.05"/>
                                          </p:val>
                                        </p:tav>
                                        <p:tav tm="100000">
                                          <p:val>
                                            <p:strVal val="#ppt_w"/>
                                          </p:val>
                                        </p:tav>
                                      </p:tavLst>
                                    </p:anim>
                                    <p:anim calcmode="lin" valueType="num">
                                      <p:cBhvr>
                                        <p:cTn id="18" dur="500" fill="hold"/>
                                        <p:tgtEl>
                                          <p:spTgt spid="63495"/>
                                        </p:tgtEl>
                                        <p:attrNameLst>
                                          <p:attrName>ppt_h</p:attrName>
                                        </p:attrNameLst>
                                      </p:cBhvr>
                                      <p:tavLst>
                                        <p:tav tm="0">
                                          <p:val>
                                            <p:strVal val="#ppt_h"/>
                                          </p:val>
                                        </p:tav>
                                        <p:tav tm="100000">
                                          <p:val>
                                            <p:strVal val="#ppt_h"/>
                                          </p:val>
                                        </p:tav>
                                      </p:tavLst>
                                    </p:anim>
                                    <p:anim calcmode="lin" valueType="num">
                                      <p:cBhvr>
                                        <p:cTn id="19" dur="500" fill="hold"/>
                                        <p:tgtEl>
                                          <p:spTgt spid="63495"/>
                                        </p:tgtEl>
                                        <p:attrNameLst>
                                          <p:attrName>ppt_x</p:attrName>
                                        </p:attrNameLst>
                                      </p:cBhvr>
                                      <p:tavLst>
                                        <p:tav tm="0">
                                          <p:val>
                                            <p:strVal val="#ppt_x-.2"/>
                                          </p:val>
                                        </p:tav>
                                        <p:tav tm="100000">
                                          <p:val>
                                            <p:strVal val="#ppt_x"/>
                                          </p:val>
                                        </p:tav>
                                      </p:tavLst>
                                    </p:anim>
                                    <p:anim calcmode="lin" valueType="num">
                                      <p:cBhvr>
                                        <p:cTn id="20" dur="500" fill="hold"/>
                                        <p:tgtEl>
                                          <p:spTgt spid="63495"/>
                                        </p:tgtEl>
                                        <p:attrNameLst>
                                          <p:attrName>ppt_y</p:attrName>
                                        </p:attrNameLst>
                                      </p:cBhvr>
                                      <p:tavLst>
                                        <p:tav tm="0">
                                          <p:val>
                                            <p:strVal val="#ppt_y"/>
                                          </p:val>
                                        </p:tav>
                                        <p:tav tm="100000">
                                          <p:val>
                                            <p:strVal val="#ppt_y"/>
                                          </p:val>
                                        </p:tav>
                                      </p:tavLst>
                                    </p:anim>
                                    <p:animEffect transition="in" filter="fade">
                                      <p:cBhvr>
                                        <p:cTn id="21" dur="500"/>
                                        <p:tgtEl>
                                          <p:spTgt spid="634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3494"/>
                                        </p:tgtEl>
                                        <p:attrNameLst>
                                          <p:attrName>style.visibility</p:attrName>
                                        </p:attrNameLst>
                                      </p:cBhvr>
                                      <p:to>
                                        <p:strVal val="visible"/>
                                      </p:to>
                                    </p:set>
                                    <p:animEffect transition="in" filter="blinds(horizontal)">
                                      <p:cBhvr>
                                        <p:cTn id="26" dur="500"/>
                                        <p:tgtEl>
                                          <p:spTgt spid="63494"/>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grpId="0" nodeType="clickEffect">
                                  <p:stCondLst>
                                    <p:cond delay="0"/>
                                  </p:stCondLst>
                                  <p:childTnLst>
                                    <p:set>
                                      <p:cBhvr>
                                        <p:cTn id="30" dur="1" fill="hold">
                                          <p:stCondLst>
                                            <p:cond delay="0"/>
                                          </p:stCondLst>
                                        </p:cTn>
                                        <p:tgtEl>
                                          <p:spTgt spid="63496"/>
                                        </p:tgtEl>
                                        <p:attrNameLst>
                                          <p:attrName>style.visibility</p:attrName>
                                        </p:attrNameLst>
                                      </p:cBhvr>
                                      <p:to>
                                        <p:strVal val="visible"/>
                                      </p:to>
                                    </p:set>
                                    <p:anim calcmode="lin" valueType="num">
                                      <p:cBhvr>
                                        <p:cTn id="31" dur="500" fill="hold"/>
                                        <p:tgtEl>
                                          <p:spTgt spid="63496"/>
                                        </p:tgtEl>
                                        <p:attrNameLst>
                                          <p:attrName>ppt_w</p:attrName>
                                        </p:attrNameLst>
                                      </p:cBhvr>
                                      <p:tavLst>
                                        <p:tav tm="0">
                                          <p:val>
                                            <p:strVal val="#ppt_w*0.05"/>
                                          </p:val>
                                        </p:tav>
                                        <p:tav tm="100000">
                                          <p:val>
                                            <p:strVal val="#ppt_w"/>
                                          </p:val>
                                        </p:tav>
                                      </p:tavLst>
                                    </p:anim>
                                    <p:anim calcmode="lin" valueType="num">
                                      <p:cBhvr>
                                        <p:cTn id="32" dur="500" fill="hold"/>
                                        <p:tgtEl>
                                          <p:spTgt spid="63496"/>
                                        </p:tgtEl>
                                        <p:attrNameLst>
                                          <p:attrName>ppt_h</p:attrName>
                                        </p:attrNameLst>
                                      </p:cBhvr>
                                      <p:tavLst>
                                        <p:tav tm="0">
                                          <p:val>
                                            <p:strVal val="#ppt_h"/>
                                          </p:val>
                                        </p:tav>
                                        <p:tav tm="100000">
                                          <p:val>
                                            <p:strVal val="#ppt_h"/>
                                          </p:val>
                                        </p:tav>
                                      </p:tavLst>
                                    </p:anim>
                                    <p:anim calcmode="lin" valueType="num">
                                      <p:cBhvr>
                                        <p:cTn id="33" dur="500" fill="hold"/>
                                        <p:tgtEl>
                                          <p:spTgt spid="63496"/>
                                        </p:tgtEl>
                                        <p:attrNameLst>
                                          <p:attrName>ppt_x</p:attrName>
                                        </p:attrNameLst>
                                      </p:cBhvr>
                                      <p:tavLst>
                                        <p:tav tm="0">
                                          <p:val>
                                            <p:strVal val="#ppt_x-.2"/>
                                          </p:val>
                                        </p:tav>
                                        <p:tav tm="100000">
                                          <p:val>
                                            <p:strVal val="#ppt_x"/>
                                          </p:val>
                                        </p:tav>
                                      </p:tavLst>
                                    </p:anim>
                                    <p:anim calcmode="lin" valueType="num">
                                      <p:cBhvr>
                                        <p:cTn id="34" dur="500" fill="hold"/>
                                        <p:tgtEl>
                                          <p:spTgt spid="63496"/>
                                        </p:tgtEl>
                                        <p:attrNameLst>
                                          <p:attrName>ppt_y</p:attrName>
                                        </p:attrNameLst>
                                      </p:cBhvr>
                                      <p:tavLst>
                                        <p:tav tm="0">
                                          <p:val>
                                            <p:strVal val="#ppt_y"/>
                                          </p:val>
                                        </p:tav>
                                        <p:tav tm="100000">
                                          <p:val>
                                            <p:strVal val="#ppt_y"/>
                                          </p:val>
                                        </p:tav>
                                      </p:tavLst>
                                    </p:anim>
                                    <p:animEffect transition="in" filter="fade">
                                      <p:cBhvr>
                                        <p:cTn id="35" dur="500"/>
                                        <p:tgtEl>
                                          <p:spTgt spid="6349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3490"/>
                                        </p:tgtEl>
                                        <p:attrNameLst>
                                          <p:attrName>style.visibility</p:attrName>
                                        </p:attrNameLst>
                                      </p:cBhvr>
                                      <p:to>
                                        <p:strVal val="visible"/>
                                      </p:to>
                                    </p:set>
                                    <p:animEffect transition="in" filter="blinds(horizontal)">
                                      <p:cBhvr>
                                        <p:cTn id="40" dur="500"/>
                                        <p:tgtEl>
                                          <p:spTgt spid="6349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3497"/>
                                        </p:tgtEl>
                                        <p:attrNameLst>
                                          <p:attrName>style.visibility</p:attrName>
                                        </p:attrNameLst>
                                      </p:cBhvr>
                                      <p:to>
                                        <p:strVal val="visible"/>
                                      </p:to>
                                    </p:set>
                                    <p:animEffect transition="in" filter="dissolve">
                                      <p:cBhvr>
                                        <p:cTn id="45" dur="500"/>
                                        <p:tgtEl>
                                          <p:spTgt spid="6349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63498"/>
                                        </p:tgtEl>
                                        <p:attrNameLst>
                                          <p:attrName>style.visibility</p:attrName>
                                        </p:attrNameLst>
                                      </p:cBhvr>
                                      <p:to>
                                        <p:strVal val="visible"/>
                                      </p:to>
                                    </p:set>
                                    <p:animEffect transition="in" filter="dissolve">
                                      <p:cBhvr>
                                        <p:cTn id="50" dur="500"/>
                                        <p:tgtEl>
                                          <p:spTgt spid="6349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3491"/>
                                        </p:tgtEl>
                                        <p:attrNameLst>
                                          <p:attrName>style.visibility</p:attrName>
                                        </p:attrNameLst>
                                      </p:cBhvr>
                                      <p:to>
                                        <p:strVal val="visible"/>
                                      </p:to>
                                    </p:set>
                                    <p:animEffect transition="in" filter="blinds(horizontal)">
                                      <p:cBhvr>
                                        <p:cTn id="55"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63491" grpId="0"/>
      <p:bldP spid="63492" grpId="0"/>
      <p:bldP spid="63493" grpId="0"/>
      <p:bldP spid="63494" grpId="0"/>
      <p:bldP spid="63495" grpId="0"/>
      <p:bldP spid="63496" grpId="0"/>
      <p:bldP spid="63497" grpId="0" animBg="1"/>
      <p:bldP spid="6349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514" name="Object 2">
                <a:extLst>
                  <a:ext uri="{FF2B5EF4-FFF2-40B4-BE49-F238E27FC236}">
                    <a16:creationId xmlns:a16="http://schemas.microsoft.com/office/drawing/2014/main" xmlns="" id="{F440855C-4F78-475E-9739-239EE46A1CA1}"/>
                  </a:ext>
                </a:extLst>
              </p:cNvPr>
              <p:cNvSpPr txBox="1"/>
              <p:nvPr/>
            </p:nvSpPr>
            <p:spPr bwMode="auto">
              <a:xfrm>
                <a:off x="3964781" y="2996805"/>
                <a:ext cx="1052513" cy="5060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3</m:t>
                          </m:r>
                        </m:sup>
                      </m:sSubSup>
                    </m:oMath>
                  </m:oMathPara>
                </a14:m>
                <a:endParaRPr lang="zh-CN" altLang="en-US" dirty="0"/>
              </a:p>
            </p:txBody>
          </p:sp>
        </mc:Choice>
        <mc:Fallback xmlns="">
          <p:sp>
            <p:nvSpPr>
              <p:cNvPr id="64514" name="Object 2">
                <a:extLst>
                  <a:ext uri="{FF2B5EF4-FFF2-40B4-BE49-F238E27FC236}">
                    <a16:creationId xmlns:a16="http://schemas.microsoft.com/office/drawing/2014/main" id="{F440855C-4F78-475E-9739-239EE46A1CA1}"/>
                  </a:ext>
                </a:extLst>
              </p:cNvPr>
              <p:cNvSpPr txBox="1">
                <a:spLocks noRot="1" noChangeAspect="1" noMove="1" noResize="1" noEditPoints="1" noAdjustHandles="1" noChangeArrowheads="1" noChangeShapeType="1" noTextEdit="1"/>
              </p:cNvSpPr>
              <p:nvPr/>
            </p:nvSpPr>
            <p:spPr bwMode="auto">
              <a:xfrm>
                <a:off x="3964781" y="2996805"/>
                <a:ext cx="1052513" cy="50601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15" name="Object 3">
                <a:extLst>
                  <a:ext uri="{FF2B5EF4-FFF2-40B4-BE49-F238E27FC236}">
                    <a16:creationId xmlns:a16="http://schemas.microsoft.com/office/drawing/2014/main" xmlns="" id="{584F553C-0A8A-42E5-B6F2-D47D99DD02C0}"/>
                  </a:ext>
                </a:extLst>
              </p:cNvPr>
              <p:cNvSpPr txBox="1"/>
              <p:nvPr/>
            </p:nvSpPr>
            <p:spPr bwMode="auto">
              <a:xfrm>
                <a:off x="5489972" y="2834880"/>
                <a:ext cx="2128838" cy="8108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3</m:t>
                              </m:r>
                            </m:sup>
                          </m:sSubSup>
                        </m:num>
                        <m:den>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den>
                      </m:f>
                      <m:r>
                        <a:rPr lang="zh-CN" altLang="en-US" i="1">
                          <a:solidFill>
                            <a:srgbClr val="000000"/>
                          </a:solidFill>
                          <a:latin typeface="Cambria Math" panose="02040503050406030204" pitchFamily="18" charset="0"/>
                        </a:rPr>
                        <m:t>=0.48</m:t>
                      </m:r>
                    </m:oMath>
                  </m:oMathPara>
                </a14:m>
                <a:endParaRPr lang="zh-CN" altLang="en-US" dirty="0"/>
              </a:p>
            </p:txBody>
          </p:sp>
        </mc:Choice>
        <mc:Fallback xmlns="">
          <p:sp>
            <p:nvSpPr>
              <p:cNvPr id="64515" name="Object 3">
                <a:extLst>
                  <a:ext uri="{FF2B5EF4-FFF2-40B4-BE49-F238E27FC236}">
                    <a16:creationId xmlns:a16="http://schemas.microsoft.com/office/drawing/2014/main" id="{584F553C-0A8A-42E5-B6F2-D47D99DD02C0}"/>
                  </a:ext>
                </a:extLst>
              </p:cNvPr>
              <p:cNvSpPr txBox="1">
                <a:spLocks noRot="1" noChangeAspect="1" noMove="1" noResize="1" noEditPoints="1" noAdjustHandles="1" noChangeArrowheads="1" noChangeShapeType="1" noTextEdit="1"/>
              </p:cNvSpPr>
              <p:nvPr/>
            </p:nvSpPr>
            <p:spPr bwMode="auto">
              <a:xfrm>
                <a:off x="5489972" y="2834880"/>
                <a:ext cx="2128838" cy="81081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16" name="Object 4">
                <a:extLst>
                  <a:ext uri="{FF2B5EF4-FFF2-40B4-BE49-F238E27FC236}">
                    <a16:creationId xmlns:a16="http://schemas.microsoft.com/office/drawing/2014/main" xmlns="" id="{9A0DDFBA-C7B8-44BE-959F-D85FA6B42F46}"/>
                  </a:ext>
                </a:extLst>
              </p:cNvPr>
              <p:cNvSpPr txBox="1"/>
              <p:nvPr/>
            </p:nvSpPr>
            <p:spPr bwMode="auto">
              <a:xfrm>
                <a:off x="3298032" y="4532711"/>
                <a:ext cx="1303735" cy="53578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𝐵</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2</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1</m:t>
                          </m:r>
                        </m:sup>
                      </m:sSubSup>
                    </m:oMath>
                  </m:oMathPara>
                </a14:m>
                <a:endParaRPr lang="zh-CN" altLang="en-US" dirty="0"/>
              </a:p>
            </p:txBody>
          </p:sp>
        </mc:Choice>
        <mc:Fallback xmlns="">
          <p:sp>
            <p:nvSpPr>
              <p:cNvPr id="64516" name="Object 4">
                <a:extLst>
                  <a:ext uri="{FF2B5EF4-FFF2-40B4-BE49-F238E27FC236}">
                    <a16:creationId xmlns:a16="http://schemas.microsoft.com/office/drawing/2014/main" id="{9A0DDFBA-C7B8-44BE-959F-D85FA6B42F46}"/>
                  </a:ext>
                </a:extLst>
              </p:cNvPr>
              <p:cNvSpPr txBox="1">
                <a:spLocks noRot="1" noChangeAspect="1" noMove="1" noResize="1" noEditPoints="1" noAdjustHandles="1" noChangeArrowheads="1" noChangeShapeType="1" noTextEdit="1"/>
              </p:cNvSpPr>
              <p:nvPr/>
            </p:nvSpPr>
            <p:spPr bwMode="auto">
              <a:xfrm>
                <a:off x="3298032" y="4532711"/>
                <a:ext cx="1303735" cy="53578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17" name="Object 5">
                <a:extLst>
                  <a:ext uri="{FF2B5EF4-FFF2-40B4-BE49-F238E27FC236}">
                    <a16:creationId xmlns:a16="http://schemas.microsoft.com/office/drawing/2014/main" xmlns="" id="{76A698D2-0E7C-4E5F-A2FC-28A7E67A0172}"/>
                  </a:ext>
                </a:extLst>
              </p:cNvPr>
              <p:cNvSpPr txBox="1"/>
              <p:nvPr/>
            </p:nvSpPr>
            <p:spPr bwMode="auto">
              <a:xfrm>
                <a:off x="5004197" y="4383883"/>
                <a:ext cx="1737122" cy="8310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2</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1</m:t>
                              </m:r>
                            </m:sup>
                          </m:sSubSup>
                        </m:num>
                        <m:den>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den>
                      </m:f>
                    </m:oMath>
                  </m:oMathPara>
                </a14:m>
                <a:endParaRPr lang="zh-CN" altLang="en-US"/>
              </a:p>
            </p:txBody>
          </p:sp>
        </mc:Choice>
        <mc:Fallback xmlns="">
          <p:sp>
            <p:nvSpPr>
              <p:cNvPr id="64517" name="Object 5">
                <a:extLst>
                  <a:ext uri="{FF2B5EF4-FFF2-40B4-BE49-F238E27FC236}">
                    <a16:creationId xmlns:a16="http://schemas.microsoft.com/office/drawing/2014/main" id="{76A698D2-0E7C-4E5F-A2FC-28A7E67A0172}"/>
                  </a:ext>
                </a:extLst>
              </p:cNvPr>
              <p:cNvSpPr txBox="1">
                <a:spLocks noRot="1" noChangeAspect="1" noMove="1" noResize="1" noEditPoints="1" noAdjustHandles="1" noChangeArrowheads="1" noChangeShapeType="1" noTextEdit="1"/>
              </p:cNvSpPr>
              <p:nvPr/>
            </p:nvSpPr>
            <p:spPr bwMode="auto">
              <a:xfrm>
                <a:off x="5004197" y="4383883"/>
                <a:ext cx="1737122" cy="831056"/>
              </a:xfrm>
              <a:prstGeom prst="rect">
                <a:avLst/>
              </a:prstGeom>
              <a:blipFill>
                <a:blip r:embed="rId5"/>
                <a:stretch>
                  <a:fillRect/>
                </a:stretch>
              </a:blipFill>
              <a:ln>
                <a:noFill/>
              </a:ln>
            </p:spPr>
            <p:txBody>
              <a:bodyPr/>
              <a:lstStyle/>
              <a:p>
                <a:r>
                  <a:rPr lang="zh-CN" altLang="en-US">
                    <a:noFill/>
                  </a:rPr>
                  <a:t> </a:t>
                </a:r>
              </a:p>
            </p:txBody>
          </p:sp>
        </mc:Fallback>
      </mc:AlternateContent>
      <p:sp>
        <p:nvSpPr>
          <p:cNvPr id="64518" name="Rectangle 6">
            <a:extLst>
              <a:ext uri="{FF2B5EF4-FFF2-40B4-BE49-F238E27FC236}">
                <a16:creationId xmlns:a16="http://schemas.microsoft.com/office/drawing/2014/main" xmlns="" id="{C085B980-606A-4AEE-8C90-A2DAA8328868}"/>
              </a:ext>
            </a:extLst>
          </p:cNvPr>
          <p:cNvSpPr>
            <a:spLocks noChangeArrowheads="1"/>
          </p:cNvSpPr>
          <p:nvPr/>
        </p:nvSpPr>
        <p:spPr bwMode="auto">
          <a:xfrm>
            <a:off x="6599635" y="4629165"/>
            <a:ext cx="13292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tabLst>
                <a:tab pos="600075" algn="l"/>
              </a:tabLst>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tabLst>
                <a:tab pos="600075" algn="l"/>
              </a:tabLst>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600075" algn="l"/>
              </a:tabLst>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600075" algn="l"/>
              </a:tabLst>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100" dirty="0">
                <a:solidFill>
                  <a:srgbClr val="000000"/>
                </a:solidFill>
                <a:latin typeface="Times New Roman" panose="02020603050405020304" pitchFamily="18" charset="0"/>
              </a:rPr>
              <a:t>  </a:t>
            </a:r>
            <a:r>
              <a:rPr kumimoji="1" lang="zh-CN" altLang="en-US" sz="2100" dirty="0">
                <a:solidFill>
                  <a:srgbClr val="000000"/>
                </a:solidFill>
                <a:latin typeface="Times New Roman" panose="02020603050405020304" pitchFamily="18" charset="0"/>
              </a:rPr>
              <a:t>＝ </a:t>
            </a:r>
            <a:r>
              <a:rPr kumimoji="1" lang="en-US" altLang="zh-CN" sz="2100" dirty="0">
                <a:solidFill>
                  <a:srgbClr val="000000"/>
                </a:solidFill>
                <a:latin typeface="Times New Roman" panose="02020603050405020304" pitchFamily="18" charset="0"/>
              </a:rPr>
              <a:t>0.192 </a:t>
            </a:r>
          </a:p>
        </p:txBody>
      </p:sp>
      <p:sp>
        <p:nvSpPr>
          <p:cNvPr id="64519" name="Rectangle 7">
            <a:extLst>
              <a:ext uri="{FF2B5EF4-FFF2-40B4-BE49-F238E27FC236}">
                <a16:creationId xmlns:a16="http://schemas.microsoft.com/office/drawing/2014/main" xmlns="" id="{5FD4787C-1FA2-4255-AB7C-94AF1F993A50}"/>
              </a:ext>
            </a:extLst>
          </p:cNvPr>
          <p:cNvSpPr>
            <a:spLocks noChangeArrowheads="1"/>
          </p:cNvSpPr>
          <p:nvPr/>
        </p:nvSpPr>
        <p:spPr bwMode="auto">
          <a:xfrm>
            <a:off x="1520428" y="1039103"/>
            <a:ext cx="64805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       </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7</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permutations</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of</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number</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64520" name="Rectangle 8">
            <a:extLst>
              <a:ext uri="{FF2B5EF4-FFF2-40B4-BE49-F238E27FC236}">
                <a16:creationId xmlns:a16="http://schemas.microsoft.com/office/drawing/2014/main" xmlns="" id="{14FC641D-3593-4410-9DFE-E69CD3296DB5}"/>
              </a:ext>
            </a:extLst>
          </p:cNvPr>
          <p:cNvSpPr>
            <a:spLocks noChangeArrowheads="1"/>
          </p:cNvSpPr>
          <p:nvPr/>
        </p:nvSpPr>
        <p:spPr bwMode="auto">
          <a:xfrm>
            <a:off x="833982" y="1655556"/>
            <a:ext cx="784288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100" dirty="0">
                <a:solidFill>
                  <a:srgbClr val="800080"/>
                </a:solidFill>
                <a:latin typeface="Times New Roman" charset="0"/>
                <a:ea typeface="Times New Roman" charset="0"/>
                <a:cs typeface="Times New Roman" charset="0"/>
              </a:rPr>
              <a:t>Use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the</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numbers</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1</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2</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3</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4</a:t>
            </a:r>
            <a:r>
              <a:rPr kumimoji="1" lang="zh-CN" altLang="en-US" sz="2100" dirty="0">
                <a:solidFill>
                  <a:srgbClr val="800080"/>
                </a:solidFill>
                <a:latin typeface="Times New Roman" charset="0"/>
                <a:ea typeface="Times New Roman" charset="0"/>
                <a:cs typeface="Times New Roman" charset="0"/>
              </a:rPr>
              <a:t>，</a:t>
            </a:r>
            <a:r>
              <a:rPr kumimoji="1" lang="en-US" altLang="zh-CN" sz="2100" dirty="0">
                <a:solidFill>
                  <a:srgbClr val="800080"/>
                </a:solidFill>
                <a:latin typeface="Times New Roman" charset="0"/>
                <a:ea typeface="Times New Roman" charset="0"/>
                <a:cs typeface="Times New Roman" charset="0"/>
              </a:rPr>
              <a:t>5</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to</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construct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a</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three-digit</a:t>
            </a:r>
            <a:r>
              <a:rPr kumimoji="1" lang="zh-CN" altLang="en-US" sz="2100" dirty="0">
                <a:solidFill>
                  <a:srgbClr val="800080"/>
                </a:solidFill>
                <a:latin typeface="Times New Roman" charset="0"/>
                <a:ea typeface="Times New Roman" charset="0"/>
                <a:cs typeface="Times New Roman" charset="0"/>
              </a:rPr>
              <a:t> </a:t>
            </a:r>
            <a:r>
              <a:rPr kumimoji="1" lang="en-US" altLang="zh-CN" sz="2100" dirty="0">
                <a:solidFill>
                  <a:srgbClr val="800080"/>
                </a:solidFill>
                <a:latin typeface="Times New Roman" charset="0"/>
                <a:ea typeface="Times New Roman" charset="0"/>
                <a:cs typeface="Times New Roman" charset="0"/>
              </a:rPr>
              <a:t>number.</a:t>
            </a:r>
            <a:endParaRPr kumimoji="1" lang="zh-CN" altLang="en-US" sz="2100" dirty="0">
              <a:solidFill>
                <a:srgbClr val="800080"/>
              </a:solidFill>
              <a:latin typeface="Times New Roman" charset="0"/>
              <a:ea typeface="Times New Roman" charset="0"/>
              <a:cs typeface="Times New Roman" charset="0"/>
            </a:endParaRPr>
          </a:p>
        </p:txBody>
      </p:sp>
      <p:sp>
        <p:nvSpPr>
          <p:cNvPr id="64521" name="Rectangle 9">
            <a:extLst>
              <a:ext uri="{FF2B5EF4-FFF2-40B4-BE49-F238E27FC236}">
                <a16:creationId xmlns:a16="http://schemas.microsoft.com/office/drawing/2014/main" xmlns="" id="{5F930BAA-3055-4A26-A1C4-A3A6FD49938E}"/>
              </a:ext>
            </a:extLst>
          </p:cNvPr>
          <p:cNvSpPr>
            <a:spLocks noChangeArrowheads="1"/>
          </p:cNvSpPr>
          <p:nvPr/>
        </p:nvSpPr>
        <p:spPr bwMode="auto">
          <a:xfrm>
            <a:off x="1871664" y="2457451"/>
            <a:ext cx="325108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n"/>
            </a:pPr>
            <a:r>
              <a:rPr kumimoji="1" lang="en-US" altLang="zh-CN" sz="2100" b="1" dirty="0">
                <a:solidFill>
                  <a:srgbClr val="800080"/>
                </a:solidFill>
                <a:latin typeface="Times New Roman" panose="02020603050405020304" pitchFamily="18" charset="0"/>
              </a:rPr>
              <a:t>   Three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distinct</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numbers</a:t>
            </a:r>
            <a:endParaRPr kumimoji="1" lang="zh-CN" altLang="en-US" sz="2100" b="1" dirty="0">
              <a:solidFill>
                <a:srgbClr val="80008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4522" name="Object 10">
                <a:extLst>
                  <a:ext uri="{FF2B5EF4-FFF2-40B4-BE49-F238E27FC236}">
                    <a16:creationId xmlns:a16="http://schemas.microsoft.com/office/drawing/2014/main" xmlns="" id="{C1734E00-7638-41AA-871E-E284A9152EA3}"/>
                  </a:ext>
                </a:extLst>
              </p:cNvPr>
              <p:cNvSpPr txBox="1"/>
              <p:nvPr/>
            </p:nvSpPr>
            <p:spPr bwMode="auto">
              <a:xfrm>
                <a:off x="2033589" y="4546997"/>
                <a:ext cx="802481" cy="414338"/>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64522" name="Object 10">
                <a:extLst>
                  <a:ext uri="{FF2B5EF4-FFF2-40B4-BE49-F238E27FC236}">
                    <a16:creationId xmlns:a16="http://schemas.microsoft.com/office/drawing/2014/main" id="{C1734E00-7638-41AA-871E-E284A9152EA3}"/>
                  </a:ext>
                </a:extLst>
              </p:cNvPr>
              <p:cNvSpPr txBox="1">
                <a:spLocks noRot="1" noChangeAspect="1" noMove="1" noResize="1" noEditPoints="1" noAdjustHandles="1" noChangeArrowheads="1" noChangeShapeType="1" noTextEdit="1"/>
              </p:cNvSpPr>
              <p:nvPr/>
            </p:nvSpPr>
            <p:spPr bwMode="auto">
              <a:xfrm>
                <a:off x="2033589" y="4546997"/>
                <a:ext cx="802481" cy="414338"/>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64523" name="Rectangle 11">
            <a:extLst>
              <a:ext uri="{FF2B5EF4-FFF2-40B4-BE49-F238E27FC236}">
                <a16:creationId xmlns:a16="http://schemas.microsoft.com/office/drawing/2014/main" xmlns="" id="{8C003F55-1758-4109-939E-2DA624167B9A}"/>
              </a:ext>
            </a:extLst>
          </p:cNvPr>
          <p:cNvSpPr>
            <a:spLocks noChangeArrowheads="1"/>
          </p:cNvSpPr>
          <p:nvPr/>
        </p:nvSpPr>
        <p:spPr bwMode="auto">
          <a:xfrm>
            <a:off x="1871663" y="3699272"/>
            <a:ext cx="358784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n"/>
            </a:pP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Even</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and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distinct</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numbers</a:t>
            </a:r>
            <a:endParaRPr kumimoji="1" lang="zh-CN" altLang="en-US" sz="2100" b="1" dirty="0">
              <a:solidFill>
                <a:srgbClr val="80008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4524" name="Object 12">
                <a:extLst>
                  <a:ext uri="{FF2B5EF4-FFF2-40B4-BE49-F238E27FC236}">
                    <a16:creationId xmlns:a16="http://schemas.microsoft.com/office/drawing/2014/main" xmlns="" id="{C2912351-1F8B-40C8-9E03-C1F2D78AF46D}"/>
                  </a:ext>
                </a:extLst>
              </p:cNvPr>
              <p:cNvSpPr txBox="1"/>
              <p:nvPr/>
            </p:nvSpPr>
            <p:spPr bwMode="auto">
              <a:xfrm>
                <a:off x="2250283" y="3050381"/>
                <a:ext cx="802481" cy="414338"/>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64524" name="Object 12">
                <a:extLst>
                  <a:ext uri="{FF2B5EF4-FFF2-40B4-BE49-F238E27FC236}">
                    <a16:creationId xmlns:a16="http://schemas.microsoft.com/office/drawing/2014/main" id="{C2912351-1F8B-40C8-9E03-C1F2D78AF46D}"/>
                  </a:ext>
                </a:extLst>
              </p:cNvPr>
              <p:cNvSpPr txBox="1">
                <a:spLocks noRot="1" noChangeAspect="1" noMove="1" noResize="1" noEditPoints="1" noAdjustHandles="1" noChangeArrowheads="1" noChangeShapeType="1" noTextEdit="1"/>
              </p:cNvSpPr>
              <p:nvPr/>
            </p:nvSpPr>
            <p:spPr bwMode="auto">
              <a:xfrm>
                <a:off x="2250283" y="3050381"/>
                <a:ext cx="802481" cy="414338"/>
              </a:xfrm>
              <a:prstGeom prst="rect">
                <a:avLst/>
              </a:prstGeom>
              <a:blipFill>
                <a:blip r:embed="rId7"/>
                <a:stretch>
                  <a:fillRect/>
                </a:stretch>
              </a:blipFill>
              <a:ln>
                <a:noFill/>
              </a:ln>
              <a:effectLst/>
            </p:spPr>
            <p:txBody>
              <a:bodyPr/>
              <a:lstStyle/>
              <a:p>
                <a:r>
                  <a:rPr lang="zh-CN" altLang="en-US">
                    <a:noFill/>
                  </a:rPr>
                  <a:t> </a:t>
                </a:r>
              </a:p>
            </p:txBody>
          </p:sp>
        </mc:Fallback>
      </mc:AlternateContent>
      <p:grpSp>
        <p:nvGrpSpPr>
          <p:cNvPr id="2" name="Group 13">
            <a:extLst>
              <a:ext uri="{FF2B5EF4-FFF2-40B4-BE49-F238E27FC236}">
                <a16:creationId xmlns:a16="http://schemas.microsoft.com/office/drawing/2014/main" xmlns="" id="{8B236229-9EBA-449E-B379-F9ED94437A68}"/>
              </a:ext>
            </a:extLst>
          </p:cNvPr>
          <p:cNvGrpSpPr>
            <a:grpSpLocks/>
          </p:cNvGrpSpPr>
          <p:nvPr/>
        </p:nvGrpSpPr>
        <p:grpSpPr bwMode="auto">
          <a:xfrm>
            <a:off x="4518422" y="5031577"/>
            <a:ext cx="1566863" cy="525065"/>
            <a:chOff x="3107" y="3520"/>
            <a:chExt cx="1316" cy="441"/>
          </a:xfrm>
        </p:grpSpPr>
        <p:sp>
          <p:nvSpPr>
            <p:cNvPr id="79890" name="Line 14">
              <a:extLst>
                <a:ext uri="{FF2B5EF4-FFF2-40B4-BE49-F238E27FC236}">
                  <a16:creationId xmlns:a16="http://schemas.microsoft.com/office/drawing/2014/main" xmlns="" id="{FA555CE3-D2C4-4E88-BC26-A4B4C1C4015F}"/>
                </a:ext>
              </a:extLst>
            </p:cNvPr>
            <p:cNvSpPr>
              <a:spLocks noChangeShapeType="1"/>
            </p:cNvSpPr>
            <p:nvPr/>
          </p:nvSpPr>
          <p:spPr bwMode="auto">
            <a:xfrm>
              <a:off x="3108" y="3520"/>
              <a:ext cx="0" cy="31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891" name="Line 15">
              <a:extLst>
                <a:ext uri="{FF2B5EF4-FFF2-40B4-BE49-F238E27FC236}">
                  <a16:creationId xmlns:a16="http://schemas.microsoft.com/office/drawing/2014/main" xmlns="" id="{E12DB4C3-C852-42CC-960E-546D42F94E59}"/>
                </a:ext>
              </a:extLst>
            </p:cNvPr>
            <p:cNvSpPr>
              <a:spLocks noChangeShapeType="1"/>
            </p:cNvSpPr>
            <p:nvPr/>
          </p:nvSpPr>
          <p:spPr bwMode="auto">
            <a:xfrm>
              <a:off x="3107" y="3838"/>
              <a:ext cx="408"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9892" name="Text Box 16">
              <a:extLst>
                <a:ext uri="{FF2B5EF4-FFF2-40B4-BE49-F238E27FC236}">
                  <a16:creationId xmlns:a16="http://schemas.microsoft.com/office/drawing/2014/main" xmlns="" id="{B3EFB96B-2E0A-47AB-BFBD-04582D95C187}"/>
                </a:ext>
              </a:extLst>
            </p:cNvPr>
            <p:cNvSpPr txBox="1">
              <a:spLocks noChangeArrowheads="1"/>
            </p:cNvSpPr>
            <p:nvPr/>
          </p:nvSpPr>
          <p:spPr bwMode="auto">
            <a:xfrm>
              <a:off x="3515" y="3612"/>
              <a:ext cx="908"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dirty="0">
                  <a:solidFill>
                    <a:srgbClr val="800080"/>
                  </a:solidFill>
                  <a:latin typeface="Times New Roman" panose="02020603050405020304" pitchFamily="18" charset="0"/>
                </a:rPr>
                <a:t>unit</a:t>
              </a:r>
              <a:endParaRPr lang="zh-CN" altLang="en-US" sz="2100" b="1" dirty="0">
                <a:solidFill>
                  <a:srgbClr val="800080"/>
                </a:solidFill>
                <a:latin typeface="Times New Roman" panose="02020603050405020304" pitchFamily="18" charset="0"/>
              </a:endParaRPr>
            </a:p>
          </p:txBody>
        </p:sp>
      </p:grpSp>
      <p:grpSp>
        <p:nvGrpSpPr>
          <p:cNvPr id="3" name="Group 17">
            <a:extLst>
              <a:ext uri="{FF2B5EF4-FFF2-40B4-BE49-F238E27FC236}">
                <a16:creationId xmlns:a16="http://schemas.microsoft.com/office/drawing/2014/main" xmlns="" id="{0C8B75AE-3A88-4CF1-AFF3-FB91E06A5E0D}"/>
              </a:ext>
            </a:extLst>
          </p:cNvPr>
          <p:cNvGrpSpPr>
            <a:grpSpLocks/>
          </p:cNvGrpSpPr>
          <p:nvPr/>
        </p:nvGrpSpPr>
        <p:grpSpPr bwMode="auto">
          <a:xfrm>
            <a:off x="1948070" y="5032772"/>
            <a:ext cx="2191735" cy="577453"/>
            <a:chOff x="1519" y="3521"/>
            <a:chExt cx="1270" cy="485"/>
          </a:xfrm>
        </p:grpSpPr>
        <p:sp>
          <p:nvSpPr>
            <p:cNvPr id="79887" name="Line 18">
              <a:extLst>
                <a:ext uri="{FF2B5EF4-FFF2-40B4-BE49-F238E27FC236}">
                  <a16:creationId xmlns:a16="http://schemas.microsoft.com/office/drawing/2014/main" xmlns="" id="{9126504D-5BFE-4F77-AB05-6665BA28318C}"/>
                </a:ext>
              </a:extLst>
            </p:cNvPr>
            <p:cNvSpPr>
              <a:spLocks noChangeShapeType="1"/>
            </p:cNvSpPr>
            <p:nvPr/>
          </p:nvSpPr>
          <p:spPr bwMode="auto">
            <a:xfrm>
              <a:off x="2789" y="3521"/>
              <a:ext cx="0" cy="31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888" name="Line 19">
              <a:extLst>
                <a:ext uri="{FF2B5EF4-FFF2-40B4-BE49-F238E27FC236}">
                  <a16:creationId xmlns:a16="http://schemas.microsoft.com/office/drawing/2014/main" xmlns="" id="{71E61654-74DF-42BF-97C1-B2B8BD8E44A4}"/>
                </a:ext>
              </a:extLst>
            </p:cNvPr>
            <p:cNvSpPr>
              <a:spLocks noChangeShapeType="1"/>
            </p:cNvSpPr>
            <p:nvPr/>
          </p:nvSpPr>
          <p:spPr bwMode="auto">
            <a:xfrm flipH="1">
              <a:off x="2471" y="3838"/>
              <a:ext cx="318"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9889" name="Text Box 20">
              <a:extLst>
                <a:ext uri="{FF2B5EF4-FFF2-40B4-BE49-F238E27FC236}">
                  <a16:creationId xmlns:a16="http://schemas.microsoft.com/office/drawing/2014/main" xmlns="" id="{F8824A64-737A-496A-98C4-885961B9D81F}"/>
                </a:ext>
              </a:extLst>
            </p:cNvPr>
            <p:cNvSpPr txBox="1">
              <a:spLocks noChangeArrowheads="1"/>
            </p:cNvSpPr>
            <p:nvPr/>
          </p:nvSpPr>
          <p:spPr bwMode="auto">
            <a:xfrm>
              <a:off x="1519" y="3657"/>
              <a:ext cx="122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dirty="0">
                  <a:solidFill>
                    <a:srgbClr val="800080"/>
                  </a:solidFill>
                  <a:latin typeface="Times New Roman" panose="02020603050405020304" pitchFamily="18" charset="0"/>
                </a:rPr>
                <a:t>Hundreds,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tens</a:t>
              </a:r>
              <a:endParaRPr lang="zh-CN" altLang="en-US" sz="2100" b="1" dirty="0">
                <a:solidFill>
                  <a:srgbClr val="800080"/>
                </a:solidFill>
                <a:latin typeface="Times New Roman" panose="02020603050405020304" pitchFamily="18" charset="0"/>
              </a:endParaRPr>
            </a:p>
          </p:txBody>
        </p:sp>
      </p:grpSp>
      <p:sp>
        <p:nvSpPr>
          <p:cNvPr id="6" name="灯片编号占位符 5">
            <a:extLst>
              <a:ext uri="{FF2B5EF4-FFF2-40B4-BE49-F238E27FC236}">
                <a16:creationId xmlns:a16="http://schemas.microsoft.com/office/drawing/2014/main" xmlns="" id="{BC3F1E7D-6ABF-4CE6-B3D3-028910F4F81E}"/>
              </a:ext>
            </a:extLst>
          </p:cNvPr>
          <p:cNvSpPr>
            <a:spLocks noGrp="1"/>
          </p:cNvSpPr>
          <p:nvPr>
            <p:ph type="sldNum" sz="quarter" idx="12"/>
          </p:nvPr>
        </p:nvSpPr>
        <p:spPr/>
        <p:txBody>
          <a:bodyPr/>
          <a:lstStyle/>
          <a:p>
            <a:fld id="{FA941FB5-B56A-DB49-A8AB-D06F1CE43BD1}" type="slidenum">
              <a:rPr lang="en-US" smtClean="0"/>
              <a:t>101</a:t>
            </a:fld>
            <a:endParaRPr lang="en-US"/>
          </a:p>
        </p:txBody>
      </p:sp>
    </p:spTree>
    <p:extLst>
      <p:ext uri="{BB962C8B-B14F-4D97-AF65-F5344CB8AC3E}">
        <p14:creationId xmlns:p14="http://schemas.microsoft.com/office/powerpoint/2010/main" val="8966714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519"/>
                                        </p:tgtEl>
                                        <p:attrNameLst>
                                          <p:attrName>style.visibility</p:attrName>
                                        </p:attrNameLst>
                                      </p:cBhvr>
                                      <p:to>
                                        <p:strVal val="visible"/>
                                      </p:to>
                                    </p:set>
                                    <p:animEffect transition="in" filter="dissolve">
                                      <p:cBhvr>
                                        <p:cTn id="7" dur="500"/>
                                        <p:tgtEl>
                                          <p:spTgt spid="645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20"/>
                                        </p:tgtEl>
                                        <p:attrNameLst>
                                          <p:attrName>style.visibility</p:attrName>
                                        </p:attrNameLst>
                                      </p:cBhvr>
                                      <p:to>
                                        <p:strVal val="visible"/>
                                      </p:to>
                                    </p:set>
                                    <p:animEffect transition="in" filter="wipe(left)">
                                      <p:cBhvr>
                                        <p:cTn id="12" dur="500"/>
                                        <p:tgtEl>
                                          <p:spTgt spid="645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4521"/>
                                        </p:tgtEl>
                                        <p:attrNameLst>
                                          <p:attrName>style.visibility</p:attrName>
                                        </p:attrNameLst>
                                      </p:cBhvr>
                                      <p:to>
                                        <p:strVal val="visible"/>
                                      </p:to>
                                    </p:set>
                                    <p:anim calcmode="lin" valueType="num">
                                      <p:cBhvr>
                                        <p:cTn id="17" dur="500" fill="hold"/>
                                        <p:tgtEl>
                                          <p:spTgt spid="64521"/>
                                        </p:tgtEl>
                                        <p:attrNameLst>
                                          <p:attrName>ppt_w</p:attrName>
                                        </p:attrNameLst>
                                      </p:cBhvr>
                                      <p:tavLst>
                                        <p:tav tm="0">
                                          <p:val>
                                            <p:strVal val="#ppt_w*0.05"/>
                                          </p:val>
                                        </p:tav>
                                        <p:tav tm="100000">
                                          <p:val>
                                            <p:strVal val="#ppt_w"/>
                                          </p:val>
                                        </p:tav>
                                      </p:tavLst>
                                    </p:anim>
                                    <p:anim calcmode="lin" valueType="num">
                                      <p:cBhvr>
                                        <p:cTn id="18" dur="500" fill="hold"/>
                                        <p:tgtEl>
                                          <p:spTgt spid="64521"/>
                                        </p:tgtEl>
                                        <p:attrNameLst>
                                          <p:attrName>ppt_h</p:attrName>
                                        </p:attrNameLst>
                                      </p:cBhvr>
                                      <p:tavLst>
                                        <p:tav tm="0">
                                          <p:val>
                                            <p:strVal val="#ppt_h"/>
                                          </p:val>
                                        </p:tav>
                                        <p:tav tm="100000">
                                          <p:val>
                                            <p:strVal val="#ppt_h"/>
                                          </p:val>
                                        </p:tav>
                                      </p:tavLst>
                                    </p:anim>
                                    <p:anim calcmode="lin" valueType="num">
                                      <p:cBhvr>
                                        <p:cTn id="19" dur="500" fill="hold"/>
                                        <p:tgtEl>
                                          <p:spTgt spid="64521"/>
                                        </p:tgtEl>
                                        <p:attrNameLst>
                                          <p:attrName>ppt_x</p:attrName>
                                        </p:attrNameLst>
                                      </p:cBhvr>
                                      <p:tavLst>
                                        <p:tav tm="0">
                                          <p:val>
                                            <p:strVal val="#ppt_x-.2"/>
                                          </p:val>
                                        </p:tav>
                                        <p:tav tm="100000">
                                          <p:val>
                                            <p:strVal val="#ppt_x"/>
                                          </p:val>
                                        </p:tav>
                                      </p:tavLst>
                                    </p:anim>
                                    <p:anim calcmode="lin" valueType="num">
                                      <p:cBhvr>
                                        <p:cTn id="20" dur="500" fill="hold"/>
                                        <p:tgtEl>
                                          <p:spTgt spid="64521"/>
                                        </p:tgtEl>
                                        <p:attrNameLst>
                                          <p:attrName>ppt_y</p:attrName>
                                        </p:attrNameLst>
                                      </p:cBhvr>
                                      <p:tavLst>
                                        <p:tav tm="0">
                                          <p:val>
                                            <p:strVal val="#ppt_y"/>
                                          </p:val>
                                        </p:tav>
                                        <p:tav tm="100000">
                                          <p:val>
                                            <p:strVal val="#ppt_y"/>
                                          </p:val>
                                        </p:tav>
                                      </p:tavLst>
                                    </p:anim>
                                    <p:animEffect transition="in" filter="fade">
                                      <p:cBhvr>
                                        <p:cTn id="21" dur="500"/>
                                        <p:tgtEl>
                                          <p:spTgt spid="64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4524"/>
                                        </p:tgtEl>
                                        <p:attrNameLst>
                                          <p:attrName>style.visibility</p:attrName>
                                        </p:attrNameLst>
                                      </p:cBhvr>
                                      <p:to>
                                        <p:strVal val="visible"/>
                                      </p:to>
                                    </p:set>
                                    <p:animEffect transition="in" filter="blinds(horizontal)">
                                      <p:cBhvr>
                                        <p:cTn id="26" dur="500"/>
                                        <p:tgtEl>
                                          <p:spTgt spid="645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4514"/>
                                        </p:tgtEl>
                                        <p:attrNameLst>
                                          <p:attrName>style.visibility</p:attrName>
                                        </p:attrNameLst>
                                      </p:cBhvr>
                                      <p:to>
                                        <p:strVal val="visible"/>
                                      </p:to>
                                    </p:set>
                                    <p:animEffect transition="in" filter="blinds(horizontal)">
                                      <p:cBhvr>
                                        <p:cTn id="29" dur="500"/>
                                        <p:tgtEl>
                                          <p:spTgt spid="645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4515"/>
                                        </p:tgtEl>
                                        <p:attrNameLst>
                                          <p:attrName>style.visibility</p:attrName>
                                        </p:attrNameLst>
                                      </p:cBhvr>
                                      <p:to>
                                        <p:strVal val="visible"/>
                                      </p:to>
                                    </p:set>
                                    <p:animEffect transition="in" filter="blinds(horizontal)">
                                      <p:cBhvr>
                                        <p:cTn id="32" dur="500"/>
                                        <p:tgtEl>
                                          <p:spTgt spid="64515"/>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64523"/>
                                        </p:tgtEl>
                                        <p:attrNameLst>
                                          <p:attrName>style.visibility</p:attrName>
                                        </p:attrNameLst>
                                      </p:cBhvr>
                                      <p:to>
                                        <p:strVal val="visible"/>
                                      </p:to>
                                    </p:set>
                                    <p:anim calcmode="lin" valueType="num">
                                      <p:cBhvr>
                                        <p:cTn id="37" dur="500" fill="hold"/>
                                        <p:tgtEl>
                                          <p:spTgt spid="64523"/>
                                        </p:tgtEl>
                                        <p:attrNameLst>
                                          <p:attrName>ppt_w</p:attrName>
                                        </p:attrNameLst>
                                      </p:cBhvr>
                                      <p:tavLst>
                                        <p:tav tm="0">
                                          <p:val>
                                            <p:strVal val="#ppt_w*0.05"/>
                                          </p:val>
                                        </p:tav>
                                        <p:tav tm="100000">
                                          <p:val>
                                            <p:strVal val="#ppt_w"/>
                                          </p:val>
                                        </p:tav>
                                      </p:tavLst>
                                    </p:anim>
                                    <p:anim calcmode="lin" valueType="num">
                                      <p:cBhvr>
                                        <p:cTn id="38" dur="500" fill="hold"/>
                                        <p:tgtEl>
                                          <p:spTgt spid="64523"/>
                                        </p:tgtEl>
                                        <p:attrNameLst>
                                          <p:attrName>ppt_h</p:attrName>
                                        </p:attrNameLst>
                                      </p:cBhvr>
                                      <p:tavLst>
                                        <p:tav tm="0">
                                          <p:val>
                                            <p:strVal val="#ppt_h"/>
                                          </p:val>
                                        </p:tav>
                                        <p:tav tm="100000">
                                          <p:val>
                                            <p:strVal val="#ppt_h"/>
                                          </p:val>
                                        </p:tav>
                                      </p:tavLst>
                                    </p:anim>
                                    <p:anim calcmode="lin" valueType="num">
                                      <p:cBhvr>
                                        <p:cTn id="39" dur="500" fill="hold"/>
                                        <p:tgtEl>
                                          <p:spTgt spid="64523"/>
                                        </p:tgtEl>
                                        <p:attrNameLst>
                                          <p:attrName>ppt_x</p:attrName>
                                        </p:attrNameLst>
                                      </p:cBhvr>
                                      <p:tavLst>
                                        <p:tav tm="0">
                                          <p:val>
                                            <p:strVal val="#ppt_x-.2"/>
                                          </p:val>
                                        </p:tav>
                                        <p:tav tm="100000">
                                          <p:val>
                                            <p:strVal val="#ppt_x"/>
                                          </p:val>
                                        </p:tav>
                                      </p:tavLst>
                                    </p:anim>
                                    <p:anim calcmode="lin" valueType="num">
                                      <p:cBhvr>
                                        <p:cTn id="40" dur="500" fill="hold"/>
                                        <p:tgtEl>
                                          <p:spTgt spid="64523"/>
                                        </p:tgtEl>
                                        <p:attrNameLst>
                                          <p:attrName>ppt_y</p:attrName>
                                        </p:attrNameLst>
                                      </p:cBhvr>
                                      <p:tavLst>
                                        <p:tav tm="0">
                                          <p:val>
                                            <p:strVal val="#ppt_y"/>
                                          </p:val>
                                        </p:tav>
                                        <p:tav tm="100000">
                                          <p:val>
                                            <p:strVal val="#ppt_y"/>
                                          </p:val>
                                        </p:tav>
                                      </p:tavLst>
                                    </p:anim>
                                    <p:animEffect transition="in" filter="fade">
                                      <p:cBhvr>
                                        <p:cTn id="41" dur="500"/>
                                        <p:tgtEl>
                                          <p:spTgt spid="6452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4522"/>
                                        </p:tgtEl>
                                        <p:attrNameLst>
                                          <p:attrName>style.visibility</p:attrName>
                                        </p:attrNameLst>
                                      </p:cBhvr>
                                      <p:to>
                                        <p:strVal val="visible"/>
                                      </p:to>
                                    </p:set>
                                    <p:animEffect transition="in" filter="blinds(horizontal)">
                                      <p:cBhvr>
                                        <p:cTn id="46" dur="500"/>
                                        <p:tgtEl>
                                          <p:spTgt spid="6452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64516"/>
                                        </p:tgtEl>
                                        <p:attrNameLst>
                                          <p:attrName>style.visibility</p:attrName>
                                        </p:attrNameLst>
                                      </p:cBhvr>
                                      <p:to>
                                        <p:strVal val="visible"/>
                                      </p:to>
                                    </p:set>
                                    <p:animEffect transition="in" filter="blinds(horizontal)">
                                      <p:cBhvr>
                                        <p:cTn id="49" dur="500"/>
                                        <p:tgtEl>
                                          <p:spTgt spid="645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4517"/>
                                        </p:tgtEl>
                                        <p:attrNameLst>
                                          <p:attrName>style.visibility</p:attrName>
                                        </p:attrNameLst>
                                      </p:cBhvr>
                                      <p:to>
                                        <p:strVal val="visible"/>
                                      </p:to>
                                    </p:set>
                                    <p:animEffect transition="in" filter="blinds(horizontal)">
                                      <p:cBhvr>
                                        <p:cTn id="52" dur="500"/>
                                        <p:tgtEl>
                                          <p:spTgt spid="64517"/>
                                        </p:tgtEl>
                                      </p:cBhvr>
                                    </p:animEffect>
                                  </p:childTnLst>
                                </p:cTn>
                              </p:par>
                              <p:par>
                                <p:cTn id="53" presetID="3" presetClass="entr" presetSubtype="10" fill="hold" grpId="1" nodeType="withEffect">
                                  <p:stCondLst>
                                    <p:cond delay="0"/>
                                  </p:stCondLst>
                                  <p:childTnLst>
                                    <p:set>
                                      <p:cBhvr>
                                        <p:cTn id="54" dur="1" fill="hold">
                                          <p:stCondLst>
                                            <p:cond delay="0"/>
                                          </p:stCondLst>
                                        </p:cTn>
                                        <p:tgtEl>
                                          <p:spTgt spid="64518"/>
                                        </p:tgtEl>
                                        <p:attrNameLst>
                                          <p:attrName>style.visibility</p:attrName>
                                        </p:attrNameLst>
                                      </p:cBhvr>
                                      <p:to>
                                        <p:strVal val="visible"/>
                                      </p:to>
                                    </p:set>
                                    <p:animEffect transition="in" filter="blinds(horizontal)">
                                      <p:cBhvr>
                                        <p:cTn id="55" dur="500"/>
                                        <p:tgtEl>
                                          <p:spTgt spid="6451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4518"/>
                                        </p:tgtEl>
                                        <p:attrNameLst>
                                          <p:attrName>style.visibility</p:attrName>
                                        </p:attrNameLst>
                                      </p:cBhvr>
                                      <p:to>
                                        <p:strVal val="visible"/>
                                      </p:to>
                                    </p:set>
                                    <p:animEffect transition="in" filter="wipe(down)">
                                      <p:cBhvr>
                                        <p:cTn id="68"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p:bldP spid="64516" grpId="0"/>
      <p:bldP spid="64517" grpId="0"/>
      <p:bldP spid="64518" grpId="0"/>
      <p:bldP spid="64518" grpId="1"/>
      <p:bldP spid="64519" grpId="0"/>
      <p:bldP spid="64520" grpId="0"/>
      <p:bldP spid="64521" grpId="0"/>
      <p:bldP spid="64522" grpId="0"/>
      <p:bldP spid="64523" grpId="0"/>
      <p:bldP spid="645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xmlns="" id="{899DACAC-B8A3-4FC8-98B1-E16E394B16E9}"/>
              </a:ext>
            </a:extLst>
          </p:cNvPr>
          <p:cNvSpPr>
            <a:spLocks noChangeArrowheads="1"/>
          </p:cNvSpPr>
          <p:nvPr/>
        </p:nvSpPr>
        <p:spPr bwMode="auto">
          <a:xfrm>
            <a:off x="1657351" y="1028701"/>
            <a:ext cx="4972050" cy="553998"/>
          </a:xfrm>
          <a:prstGeom prst="rect">
            <a:avLst/>
          </a:prstGeom>
          <a:noFill/>
          <a:ln w="9525">
            <a:noFill/>
            <a:miter lim="800000"/>
            <a:headEnd/>
            <a:tailEnd/>
          </a:ln>
          <a:effectLst/>
        </p:spPr>
        <p:txBody>
          <a:bodyPr wrap="square">
            <a:spAutoFit/>
          </a:bodyPr>
          <a:lstStyle/>
          <a:p>
            <a:pPr algn="ctr" eaLnBrk="1" hangingPunct="1">
              <a:spcBef>
                <a:spcPct val="20000"/>
              </a:spcBef>
              <a:buClr>
                <a:schemeClr val="tx1"/>
              </a:buClr>
              <a:buSzPct val="75000"/>
              <a:buFont typeface="Wingdings" pitchFamily="2" charset="2"/>
              <a:buNone/>
              <a:defRPr/>
            </a:pPr>
            <a:r>
              <a:rPr kumimoji="1" lang="en-US" altLang="zh-CN" sz="3000" b="1" dirty="0">
                <a:solidFill>
                  <a:srgbClr val="CC3300"/>
                </a:solidFill>
                <a:effectLst>
                  <a:outerShdw blurRad="38100" dist="38100" dir="2700000" algn="tl">
                    <a:srgbClr val="C0C0C0"/>
                  </a:outerShdw>
                </a:effectLst>
                <a:latin typeface="Times New Roman" charset="0"/>
                <a:ea typeface="Times New Roman" charset="0"/>
                <a:cs typeface="Times New Roman" charset="0"/>
              </a:rPr>
              <a:t>Geometric</a:t>
            </a:r>
            <a:r>
              <a:rPr kumimoji="1" lang="zh-CN" altLang="en-US" sz="3000" b="1" dirty="0">
                <a:solidFill>
                  <a:srgbClr val="CC3300"/>
                </a:solidFill>
                <a:effectLst>
                  <a:outerShdw blurRad="38100" dist="38100" dir="2700000" algn="tl">
                    <a:srgbClr val="C0C0C0"/>
                  </a:outerShdw>
                </a:effectLst>
                <a:latin typeface="Times New Roman" charset="0"/>
                <a:ea typeface="Times New Roman" charset="0"/>
                <a:cs typeface="Times New Roman" charset="0"/>
              </a:rPr>
              <a:t> </a:t>
            </a:r>
            <a:r>
              <a:rPr kumimoji="1" lang="en-US" altLang="zh-CN" sz="3000" b="1" dirty="0">
                <a:solidFill>
                  <a:srgbClr val="CC3300"/>
                </a:solidFill>
                <a:effectLst>
                  <a:outerShdw blurRad="38100" dist="38100" dir="2700000" algn="tl">
                    <a:srgbClr val="C0C0C0"/>
                  </a:outerShdw>
                </a:effectLst>
                <a:latin typeface="Times New Roman" charset="0"/>
                <a:ea typeface="Times New Roman" charset="0"/>
                <a:cs typeface="Times New Roman" charset="0"/>
              </a:rPr>
              <a:t>probability</a:t>
            </a:r>
            <a:endParaRPr kumimoji="1" lang="zh-CN" altLang="en-US" sz="3000" b="1" dirty="0">
              <a:solidFill>
                <a:srgbClr val="CC3300"/>
              </a:solidFill>
              <a:effectLst>
                <a:outerShdw blurRad="38100" dist="38100" dir="2700000" algn="tl">
                  <a:srgbClr val="C0C0C0"/>
                </a:outerShdw>
              </a:effectLst>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83971" name="Text Box 3">
                <a:extLst>
                  <a:ext uri="{FF2B5EF4-FFF2-40B4-BE49-F238E27FC236}">
                    <a16:creationId xmlns:a16="http://schemas.microsoft.com/office/drawing/2014/main" xmlns="" id="{2B8DCCC9-5D16-4165-B92C-FC97A2E60309}"/>
                  </a:ext>
                </a:extLst>
              </p:cNvPr>
              <p:cNvSpPr txBox="1">
                <a:spLocks noChangeArrowheads="1"/>
              </p:cNvSpPr>
              <p:nvPr/>
            </p:nvSpPr>
            <p:spPr bwMode="auto">
              <a:xfrm>
                <a:off x="765313" y="1714501"/>
                <a:ext cx="7007087" cy="7386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kumimoji="1" lang="zh-CN" altLang="en-US" sz="2100" b="1" dirty="0">
                    <a:latin typeface="宋体" panose="02010600030101010101" pitchFamily="2" charset="-122"/>
                  </a:rPr>
                  <a:t>   </a:t>
                </a:r>
                <a:r>
                  <a:rPr lang="en-US" sz="2100" dirty="0">
                    <a:latin typeface="Times New Roman" charset="0"/>
                    <a:ea typeface="Times New Roman" charset="0"/>
                    <a:cs typeface="Times New Roman" charset="0"/>
                  </a:rPr>
                  <a:t>When </a:t>
                </a:r>
                <a:r>
                  <a:rPr lang="en-US" altLang="zh-CN" sz="2100" i="1" dirty="0">
                    <a:latin typeface="Times New Roman" charset="0"/>
                    <a:ea typeface="Times New Roman" charset="0"/>
                    <a:cs typeface="Times New Roman" charset="0"/>
                  </a:rPr>
                  <a:t>the</a:t>
                </a:r>
                <a:r>
                  <a:rPr lang="zh-CN" altLang="en-US" sz="2100" i="1"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sample</a:t>
                </a:r>
                <a:r>
                  <a:rPr lang="zh-CN" altLang="en-US" sz="2100" i="1"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space</a:t>
                </a:r>
                <a:r>
                  <a:rPr lang="en-US" sz="2100" i="1" dirty="0">
                    <a:latin typeface="Times New Roman" charset="0"/>
                    <a:ea typeface="Times New Roman" charset="0"/>
                    <a:cs typeface="Times New Roman" charset="0"/>
                  </a:rPr>
                  <a:t> </a:t>
                </a:r>
                <a14:m>
                  <m:oMath xmlns:m="http://schemas.openxmlformats.org/officeDocument/2006/math">
                    <m:r>
                      <a:rPr lang="en-US" sz="2100" i="1">
                        <a:latin typeface="Cambria Math" charset="0"/>
                        <a:ea typeface="Cambria Math" charset="0"/>
                        <a:cs typeface="Cambria Math" charset="0"/>
                      </a:rPr>
                      <m:t>𝒮</m:t>
                    </m:r>
                    <m:r>
                      <a:rPr lang="en-US" sz="2100" i="1">
                        <a:latin typeface="Cambria Math" charset="0"/>
                        <a:ea typeface="Cambria Math" charset="0"/>
                        <a:cs typeface="Cambria Math" charset="0"/>
                      </a:rPr>
                      <m:t> </m:t>
                    </m:r>
                  </m:oMath>
                </a14:m>
                <a:r>
                  <a:rPr lang="en-US" sz="2100" dirty="0">
                    <a:latin typeface="Times New Roman" charset="0"/>
                    <a:ea typeface="Times New Roman" charset="0"/>
                    <a:cs typeface="Times New Roman" charset="0"/>
                  </a:rPr>
                  <a:t>is a plane set, we use “area” to measure its subsets. </a:t>
                </a:r>
                <a:r>
                  <a:rPr lang="zh-CN" altLang="en-US" sz="2100"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Then the proportion of </a:t>
                </a:r>
                <a:r>
                  <a:rPr lang="en-US" sz="2100" i="1" dirty="0">
                    <a:latin typeface="Times New Roman" charset="0"/>
                    <a:ea typeface="Times New Roman" charset="0"/>
                    <a:cs typeface="Times New Roman" charset="0"/>
                  </a:rPr>
                  <a:t>A </a:t>
                </a:r>
                <a:r>
                  <a:rPr lang="en-US" sz="2100" dirty="0">
                    <a:latin typeface="Times New Roman" charset="0"/>
                    <a:ea typeface="Times New Roman" charset="0"/>
                    <a:cs typeface="Times New Roman" charset="0"/>
                  </a:rPr>
                  <a:t>⊂</a:t>
                </a:r>
                <a:r>
                  <a:rPr lang="en-US" sz="2100" dirty="0">
                    <a:ea typeface="Cambria Math" charset="0"/>
                    <a:cs typeface="Cambria Math" charset="0"/>
                  </a:rPr>
                  <a:t> </a:t>
                </a:r>
                <a14:m>
                  <m:oMath xmlns:m="http://schemas.openxmlformats.org/officeDocument/2006/math">
                    <m:r>
                      <a:rPr lang="en-US" sz="2100" i="1">
                        <a:latin typeface="Cambria Math" charset="0"/>
                        <a:ea typeface="Cambria Math" charset="0"/>
                        <a:cs typeface="Cambria Math" charset="0"/>
                      </a:rPr>
                      <m:t>𝒮</m:t>
                    </m:r>
                  </m:oMath>
                </a14:m>
                <a:r>
                  <a:rPr lang="en-US" sz="2100" i="1"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is </a:t>
                </a:r>
              </a:p>
            </p:txBody>
          </p:sp>
        </mc:Choice>
        <mc:Fallback xmlns="">
          <p:sp>
            <p:nvSpPr>
              <p:cNvPr id="83971" name="Text Box 3">
                <a:extLst>
                  <a:ext uri="{FF2B5EF4-FFF2-40B4-BE49-F238E27FC236}">
                    <a16:creationId xmlns:a16="http://schemas.microsoft.com/office/drawing/2014/main" id="{2B8DCCC9-5D16-4165-B92C-FC97A2E60309}"/>
                  </a:ext>
                </a:extLst>
              </p:cNvPr>
              <p:cNvSpPr txBox="1">
                <a:spLocks noRot="1" noChangeAspect="1" noMove="1" noResize="1" noEditPoints="1" noAdjustHandles="1" noChangeArrowheads="1" noChangeShapeType="1" noTextEdit="1"/>
              </p:cNvSpPr>
              <p:nvPr/>
            </p:nvSpPr>
            <p:spPr bwMode="auto">
              <a:xfrm>
                <a:off x="765313" y="1714501"/>
                <a:ext cx="7007087" cy="738664"/>
              </a:xfrm>
              <a:prstGeom prst="rect">
                <a:avLst/>
              </a:prstGeom>
              <a:blipFill>
                <a:blip r:embed="rId2"/>
                <a:stretch>
                  <a:fillRect l="-1044" t="-4132" b="-165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3974" name="Rectangle 6">
            <a:extLst>
              <a:ext uri="{FF2B5EF4-FFF2-40B4-BE49-F238E27FC236}">
                <a16:creationId xmlns:a16="http://schemas.microsoft.com/office/drawing/2014/main" xmlns="" id="{8CBC4D3A-3367-4855-846A-FD003A7E656F}"/>
              </a:ext>
            </a:extLst>
          </p:cNvPr>
          <p:cNvSpPr>
            <a:spLocks noChangeArrowheads="1"/>
          </p:cNvSpPr>
          <p:nvPr/>
        </p:nvSpPr>
        <p:spPr bwMode="auto">
          <a:xfrm>
            <a:off x="3314700" y="4286250"/>
            <a:ext cx="1885950" cy="1371600"/>
          </a:xfrm>
          <a:prstGeom prst="rect">
            <a:avLst/>
          </a:pr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p>
        </p:txBody>
      </p:sp>
      <p:sp>
        <p:nvSpPr>
          <p:cNvPr id="83975" name="Oval 7">
            <a:extLst>
              <a:ext uri="{FF2B5EF4-FFF2-40B4-BE49-F238E27FC236}">
                <a16:creationId xmlns:a16="http://schemas.microsoft.com/office/drawing/2014/main" xmlns="" id="{AFE5CF94-35E2-4ADC-83B2-BCA0863AB0B3}"/>
              </a:ext>
            </a:extLst>
          </p:cNvPr>
          <p:cNvSpPr>
            <a:spLocks noChangeArrowheads="1"/>
          </p:cNvSpPr>
          <p:nvPr/>
        </p:nvSpPr>
        <p:spPr bwMode="auto">
          <a:xfrm>
            <a:off x="3714750" y="4457700"/>
            <a:ext cx="914400" cy="85725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p>
        </p:txBody>
      </p:sp>
      <p:sp>
        <p:nvSpPr>
          <p:cNvPr id="83976" name="Oval 8">
            <a:extLst>
              <a:ext uri="{FF2B5EF4-FFF2-40B4-BE49-F238E27FC236}">
                <a16:creationId xmlns:a16="http://schemas.microsoft.com/office/drawing/2014/main" xmlns="" id="{35B08214-F546-49F5-8430-01CA41BD8B51}"/>
              </a:ext>
            </a:extLst>
          </p:cNvPr>
          <p:cNvSpPr>
            <a:spLocks noChangeArrowheads="1"/>
          </p:cNvSpPr>
          <p:nvPr/>
        </p:nvSpPr>
        <p:spPr bwMode="auto">
          <a:xfrm>
            <a:off x="3943350" y="4857750"/>
            <a:ext cx="114300" cy="11430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p>
        </p:txBody>
      </p:sp>
      <p:sp>
        <p:nvSpPr>
          <p:cNvPr id="83977" name="Text Box 9">
            <a:extLst>
              <a:ext uri="{FF2B5EF4-FFF2-40B4-BE49-F238E27FC236}">
                <a16:creationId xmlns:a16="http://schemas.microsoft.com/office/drawing/2014/main" xmlns="" id="{BEF3F69B-A47F-4BDC-AD22-491E7B5E67E4}"/>
              </a:ext>
            </a:extLst>
          </p:cNvPr>
          <p:cNvSpPr txBox="1">
            <a:spLocks noChangeArrowheads="1"/>
          </p:cNvSpPr>
          <p:nvPr/>
        </p:nvSpPr>
        <p:spPr bwMode="auto">
          <a:xfrm>
            <a:off x="4229100" y="4400551"/>
            <a:ext cx="3429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100">
                <a:solidFill>
                  <a:srgbClr val="0000FF"/>
                </a:solidFill>
                <a:latin typeface="宋体" panose="02010600030101010101" pitchFamily="2" charset="-122"/>
              </a:rPr>
              <a:t>A</a:t>
            </a:r>
          </a:p>
        </p:txBody>
      </p:sp>
      <p:sp>
        <p:nvSpPr>
          <p:cNvPr id="83978" name="Text Box 10">
            <a:extLst>
              <a:ext uri="{FF2B5EF4-FFF2-40B4-BE49-F238E27FC236}">
                <a16:creationId xmlns:a16="http://schemas.microsoft.com/office/drawing/2014/main" xmlns="" id="{A78DF7B1-9EE1-449B-8640-6EEF35F77A20}"/>
              </a:ext>
            </a:extLst>
          </p:cNvPr>
          <p:cNvSpPr txBox="1">
            <a:spLocks noChangeArrowheads="1"/>
          </p:cNvSpPr>
          <p:nvPr/>
        </p:nvSpPr>
        <p:spPr bwMode="auto">
          <a:xfrm>
            <a:off x="4000500" y="4857751"/>
            <a:ext cx="2857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100" b="1">
                <a:solidFill>
                  <a:srgbClr val="FF3300"/>
                </a:solidFill>
                <a:latin typeface="宋体" panose="02010600030101010101" pitchFamily="2" charset="-122"/>
              </a:rPr>
              <a:t>M</a:t>
            </a:r>
          </a:p>
        </p:txBody>
      </p:sp>
      <mc:AlternateContent xmlns:mc="http://schemas.openxmlformats.org/markup-compatibility/2006" xmlns:a14="http://schemas.microsoft.com/office/drawing/2010/main">
        <mc:Choice Requires="a14">
          <p:sp>
            <p:nvSpPr>
              <p:cNvPr id="83979" name="Rectangle 11">
                <a:extLst>
                  <a:ext uri="{FF2B5EF4-FFF2-40B4-BE49-F238E27FC236}">
                    <a16:creationId xmlns:a16="http://schemas.microsoft.com/office/drawing/2014/main" xmlns="" id="{877646E2-A56D-4B73-870B-8E0763AD9F06}"/>
                  </a:ext>
                </a:extLst>
              </p:cNvPr>
              <p:cNvSpPr>
                <a:spLocks noChangeArrowheads="1"/>
              </p:cNvSpPr>
              <p:nvPr/>
            </p:nvSpPr>
            <p:spPr bwMode="auto">
              <a:xfrm>
                <a:off x="4743451" y="4304111"/>
                <a:ext cx="52854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𝒮</m:t>
                      </m:r>
                    </m:oMath>
                  </m:oMathPara>
                </a14:m>
                <a:endParaRPr kumimoji="1" lang="en-US" altLang="zh-CN" sz="2400" b="1" dirty="0">
                  <a:solidFill>
                    <a:srgbClr val="008000"/>
                  </a:solidFill>
                  <a:latin typeface="宋体" panose="02010600030101010101" pitchFamily="2" charset="-122"/>
                </a:endParaRPr>
              </a:p>
            </p:txBody>
          </p:sp>
        </mc:Choice>
        <mc:Fallback xmlns="">
          <p:sp>
            <p:nvSpPr>
              <p:cNvPr id="83979" name="Rectangle 11">
                <a:extLst>
                  <a:ext uri="{FF2B5EF4-FFF2-40B4-BE49-F238E27FC236}">
                    <a16:creationId xmlns:a16="http://schemas.microsoft.com/office/drawing/2014/main" id="{877646E2-A56D-4B73-870B-8E0763AD9F06}"/>
                  </a:ext>
                </a:extLst>
              </p:cNvPr>
              <p:cNvSpPr>
                <a:spLocks noRot="1" noChangeAspect="1" noMove="1" noResize="1" noEditPoints="1" noAdjustHandles="1" noChangeArrowheads="1" noChangeShapeType="1" noTextEdit="1"/>
              </p:cNvSpPr>
              <p:nvPr/>
            </p:nvSpPr>
            <p:spPr bwMode="auto">
              <a:xfrm>
                <a:off x="4743451" y="4304111"/>
                <a:ext cx="528543" cy="461665"/>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081232" y="2688966"/>
                <a:ext cx="2449197" cy="672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𝑃</m:t>
                      </m:r>
                      <m:d>
                        <m:dPr>
                          <m:ctrlPr>
                            <a:rPr lang="en-US" altLang="zh-CN" sz="2100" b="0" i="1" smtClean="0">
                              <a:latin typeface="Cambria Math" charset="0"/>
                            </a:rPr>
                          </m:ctrlPr>
                        </m:dPr>
                        <m:e>
                          <m:r>
                            <a:rPr lang="en-US" altLang="zh-CN" sz="2100" b="0" i="1" smtClean="0">
                              <a:latin typeface="Cambria Math" panose="02040503050406030204" pitchFamily="18" charset="0"/>
                            </a:rPr>
                            <m:t>𝐴</m:t>
                          </m:r>
                        </m:e>
                      </m:d>
                      <m:r>
                        <a:rPr lang="en-US" altLang="zh-CN" sz="2100" b="0" i="1" smtClean="0">
                          <a:latin typeface="Cambria Math" panose="02040503050406030204" pitchFamily="18" charset="0"/>
                        </a:rPr>
                        <m:t>=</m:t>
                      </m:r>
                      <m:f>
                        <m:fPr>
                          <m:ctrlPr>
                            <a:rPr lang="mr-IN" altLang="zh-CN" sz="2100" i="1">
                              <a:latin typeface="Cambria Math" charset="0"/>
                            </a:rPr>
                          </m:ctrlPr>
                        </m:fPr>
                        <m:num>
                          <m:r>
                            <a:rPr lang="en-US" altLang="zh-CN" sz="2100" i="1">
                              <a:latin typeface="Cambria Math" charset="0"/>
                            </a:rPr>
                            <m:t>𝑚𝑒𝑎𝑠𝑢𝑟𝑒</m:t>
                          </m:r>
                          <m:r>
                            <a:rPr lang="en-US" altLang="zh-CN" sz="2100" i="1">
                              <a:latin typeface="Cambria Math" charset="0"/>
                            </a:rPr>
                            <m:t>(</m:t>
                          </m:r>
                          <m:r>
                            <a:rPr lang="en-US" altLang="zh-CN" sz="2100" i="1">
                              <a:latin typeface="Cambria Math" charset="0"/>
                            </a:rPr>
                            <m:t>𝐴</m:t>
                          </m:r>
                          <m:r>
                            <a:rPr lang="en-US" altLang="zh-CN" sz="2100" i="1">
                              <a:latin typeface="Cambria Math" charset="0"/>
                            </a:rPr>
                            <m:t>)</m:t>
                          </m:r>
                        </m:num>
                        <m:den>
                          <m:r>
                            <a:rPr lang="en-US" altLang="zh-CN" sz="2100" i="1">
                              <a:latin typeface="Cambria Math" charset="0"/>
                            </a:rPr>
                            <m:t>𝑚𝑒𝑎𝑠𝑢𝑟𝑒</m:t>
                          </m:r>
                          <m:r>
                            <a:rPr lang="en-US" altLang="zh-CN" sz="2100" i="1">
                              <a:latin typeface="Cambria Math" charset="0"/>
                            </a:rPr>
                            <m:t>(</m:t>
                          </m:r>
                          <m:r>
                            <a:rPr lang="en-US" sz="2100" i="1">
                              <a:latin typeface="Cambria Math" charset="0"/>
                              <a:ea typeface="Cambria Math" charset="0"/>
                              <a:cs typeface="Cambria Math" charset="0"/>
                            </a:rPr>
                            <m:t>𝒮</m:t>
                          </m:r>
                          <m:r>
                            <a:rPr lang="en-US" altLang="zh-CN" sz="2100" i="1">
                              <a:latin typeface="Cambria Math" charset="0"/>
                            </a:rPr>
                            <m:t>)</m:t>
                          </m:r>
                        </m:den>
                      </m:f>
                    </m:oMath>
                  </m:oMathPara>
                </a14:m>
                <a:endParaRPr lang="en-US" sz="2100" dirty="0"/>
              </a:p>
            </p:txBody>
          </p:sp>
        </mc:Choice>
        <mc:Fallback xmlns="">
          <p:sp>
            <p:nvSpPr>
              <p:cNvPr id="2" name="TextBox 1"/>
              <p:cNvSpPr txBox="1">
                <a:spLocks noRot="1" noChangeAspect="1" noMove="1" noResize="1" noEditPoints="1" noAdjustHandles="1" noChangeArrowheads="1" noChangeShapeType="1" noTextEdit="1"/>
              </p:cNvSpPr>
              <p:nvPr/>
            </p:nvSpPr>
            <p:spPr>
              <a:xfrm>
                <a:off x="3081232" y="2688966"/>
                <a:ext cx="2449197" cy="672877"/>
              </a:xfrm>
              <a:prstGeom prst="rect">
                <a:avLst/>
              </a:prstGeom>
              <a:blipFill>
                <a:blip r:embed="rId4"/>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4AB7659C-8919-42F5-AEC6-7A2A6EFBFDA0}"/>
              </a:ext>
            </a:extLst>
          </p:cNvPr>
          <p:cNvSpPr>
            <a:spLocks noGrp="1"/>
          </p:cNvSpPr>
          <p:nvPr>
            <p:ph type="sldNum" sz="quarter" idx="12"/>
          </p:nvPr>
        </p:nvSpPr>
        <p:spPr>
          <a:xfrm>
            <a:off x="8442430" y="6219310"/>
            <a:ext cx="405045" cy="476250"/>
          </a:xfrm>
        </p:spPr>
        <p:txBody>
          <a:bodyPr/>
          <a:lstStyle/>
          <a:p>
            <a:fld id="{FA941FB5-B56A-DB49-A8AB-D06F1CE43BD1}" type="slidenum">
              <a:rPr lang="en-US" smtClean="0"/>
              <a:t>102</a:t>
            </a:fld>
            <a:endParaRPr lang="en-US" dirty="0"/>
          </a:p>
        </p:txBody>
      </p:sp>
    </p:spTree>
    <p:extLst>
      <p:ext uri="{BB962C8B-B14F-4D97-AF65-F5344CB8AC3E}">
        <p14:creationId xmlns:p14="http://schemas.microsoft.com/office/powerpoint/2010/main" val="532552842"/>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Box 2">
            <a:extLst>
              <a:ext uri="{FF2B5EF4-FFF2-40B4-BE49-F238E27FC236}">
                <a16:creationId xmlns:a16="http://schemas.microsoft.com/office/drawing/2014/main" xmlns="" id="{54C45A8A-765C-4DA7-A564-08AB946560F4}"/>
              </a:ext>
            </a:extLst>
          </p:cNvPr>
          <p:cNvSpPr txBox="1">
            <a:spLocks noChangeArrowheads="1"/>
          </p:cNvSpPr>
          <p:nvPr/>
        </p:nvSpPr>
        <p:spPr bwMode="auto">
          <a:xfrm>
            <a:off x="168966" y="857250"/>
            <a:ext cx="884582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100" dirty="0">
                <a:solidFill>
                  <a:srgbClr val="FF0000"/>
                </a:solidFill>
                <a:ea typeface="Times New Roman" charset="0"/>
                <a:cs typeface="Arial" panose="020B0604020202020204" pitchFamily="34" charset="0"/>
              </a:rPr>
              <a:t>Example</a:t>
            </a:r>
            <a:r>
              <a:rPr lang="zh-CN" altLang="en-US" sz="2100" dirty="0">
                <a:solidFill>
                  <a:srgbClr val="FF0000"/>
                </a:solidFill>
                <a:ea typeface="Times New Roman" charset="0"/>
                <a:cs typeface="Arial" panose="020B0604020202020204" pitchFamily="34" charset="0"/>
              </a:rPr>
              <a:t> </a:t>
            </a:r>
            <a:r>
              <a:rPr lang="en-US" altLang="zh-CN" sz="2100" dirty="0">
                <a:solidFill>
                  <a:srgbClr val="FF0000"/>
                </a:solidFill>
                <a:ea typeface="Times New Roman" charset="0"/>
                <a:cs typeface="Arial" panose="020B0604020202020204" pitchFamily="34" charset="0"/>
              </a:rPr>
              <a:t>(dating</a:t>
            </a:r>
            <a:r>
              <a:rPr lang="zh-CN" altLang="en-US" sz="2100" dirty="0">
                <a:solidFill>
                  <a:srgbClr val="FF0000"/>
                </a:solidFill>
                <a:ea typeface="Times New Roman" charset="0"/>
                <a:cs typeface="Arial" panose="020B0604020202020204" pitchFamily="34" charset="0"/>
              </a:rPr>
              <a:t> </a:t>
            </a:r>
            <a:r>
              <a:rPr lang="en-US" altLang="zh-CN" sz="2100" dirty="0">
                <a:solidFill>
                  <a:srgbClr val="FF0000"/>
                </a:solidFill>
                <a:ea typeface="Times New Roman" charset="0"/>
                <a:cs typeface="Arial" panose="020B0604020202020204" pitchFamily="34" charset="0"/>
              </a:rPr>
              <a:t>problem)</a:t>
            </a:r>
            <a:r>
              <a:rPr lang="zh-CN" altLang="en-US" sz="2100" dirty="0">
                <a:solidFill>
                  <a:srgbClr val="FF0000"/>
                </a:solidFill>
                <a:ea typeface="Times New Roman" charset="0"/>
                <a:cs typeface="Arial" panose="020B0604020202020204" pitchFamily="34" charset="0"/>
              </a:rPr>
              <a:t> </a:t>
            </a:r>
            <a:r>
              <a:rPr lang="zh-CN" altLang="en-US" sz="2100" dirty="0">
                <a:solidFill>
                  <a:srgbClr val="0066FF"/>
                </a:solidFill>
                <a:ea typeface="Times New Roman" charset="0"/>
                <a:cs typeface="Arial" panose="020B0604020202020204" pitchFamily="34" charset="0"/>
              </a:rPr>
              <a:t> </a:t>
            </a:r>
            <a:r>
              <a:rPr lang="en-US" altLang="zh-CN" sz="2100" dirty="0">
                <a:ea typeface="Times New Roman" charset="0"/>
                <a:cs typeface="Arial" panose="020B0604020202020204" pitchFamily="34" charset="0"/>
              </a:rPr>
              <a:t>Two</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people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appoint</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to</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date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between</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7</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and</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8</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o’clock</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at</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some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place</a:t>
            </a:r>
            <a:r>
              <a:rPr lang="zh-CN" altLang="en-US" sz="2100" dirty="0">
                <a:ea typeface="Times New Roman" charset="0"/>
                <a:cs typeface="Arial" panose="020B0604020202020204" pitchFamily="34" charset="0"/>
              </a:rPr>
              <a:t>，</a:t>
            </a:r>
            <a:r>
              <a:rPr lang="en-US" altLang="zh-CN" sz="2100" dirty="0">
                <a:ea typeface="Times New Roman" charset="0"/>
                <a:cs typeface="Arial" panose="020B0604020202020204" pitchFamily="34" charset="0"/>
              </a:rPr>
              <a:t>the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first</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arrived</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person</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waits</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another</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person</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for</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20</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minutes,</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otherwise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he/she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will</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leave. Find</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the</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probability</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of</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A=“two</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person</a:t>
            </a:r>
            <a:r>
              <a:rPr lang="zh-CN" altLang="en-US" sz="2100" dirty="0">
                <a:ea typeface="Times New Roman" charset="0"/>
                <a:cs typeface="Arial" panose="020B0604020202020204" pitchFamily="34" charset="0"/>
              </a:rPr>
              <a:t> </a:t>
            </a:r>
            <a:r>
              <a:rPr lang="en-US" altLang="zh-CN" sz="2100" dirty="0">
                <a:ea typeface="Times New Roman" charset="0"/>
                <a:cs typeface="Arial" panose="020B0604020202020204" pitchFamily="34" charset="0"/>
              </a:rPr>
              <a:t>successful dating”.</a:t>
            </a:r>
          </a:p>
        </p:txBody>
      </p:sp>
      <mc:AlternateContent xmlns:mc="http://schemas.openxmlformats.org/markup-compatibility/2006" xmlns:a14="http://schemas.microsoft.com/office/drawing/2010/main">
        <mc:Choice Requires="a14">
          <p:sp>
            <p:nvSpPr>
              <p:cNvPr id="11268" name="TextBox 3">
                <a:extLst>
                  <a:ext uri="{FF2B5EF4-FFF2-40B4-BE49-F238E27FC236}">
                    <a16:creationId xmlns:a16="http://schemas.microsoft.com/office/drawing/2014/main" xmlns="" id="{F784C35B-89BC-4321-BC17-04BD4E961F32}"/>
                  </a:ext>
                </a:extLst>
              </p:cNvPr>
              <p:cNvSpPr txBox="1">
                <a:spLocks noChangeArrowheads="1"/>
              </p:cNvSpPr>
              <p:nvPr/>
            </p:nvSpPr>
            <p:spPr bwMode="auto">
              <a:xfrm>
                <a:off x="325042" y="2306532"/>
                <a:ext cx="4894659" cy="3372718"/>
              </a:xfrm>
              <a:prstGeom prst="rect">
                <a:avLst/>
              </a:prstGeom>
              <a:noFill/>
              <a:ln w="9525">
                <a:noFill/>
                <a:miter lim="800000"/>
                <a:headEnd/>
                <a:tailEnd/>
              </a:ln>
            </p:spPr>
            <p:txBody>
              <a:bodyPr wrap="square">
                <a:spAutoFit/>
              </a:bodyPr>
              <a:lstStyle/>
              <a:p>
                <a:pPr>
                  <a:defRPr/>
                </a:pPr>
                <a:r>
                  <a:rPr lang="en-US" altLang="zh-CN" sz="2000" dirty="0">
                    <a:solidFill>
                      <a:srgbClr val="0066FF"/>
                    </a:solidFill>
                    <a:latin typeface="Arial" panose="020B0604020202020204" pitchFamily="34" charset="0"/>
                    <a:ea typeface="Times New Roman" charset="0"/>
                    <a:cs typeface="Arial" panose="020B0604020202020204" pitchFamily="34" charset="0"/>
                  </a:rPr>
                  <a:t>Solution:</a:t>
                </a:r>
                <a:r>
                  <a:rPr lang="zh-CN" altLang="en-US" sz="2000" dirty="0">
                    <a:solidFill>
                      <a:srgbClr val="0066FF"/>
                    </a:solidFill>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Suppose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two</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people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arrive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at</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place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at</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arbitrary</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time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between</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7</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and</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8</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o’clock</a:t>
                </a:r>
                <a:r>
                  <a:rPr lang="zh-CN" altLang="en-US" sz="2000" dirty="0">
                    <a:latin typeface="Arial" panose="020B0604020202020204" pitchFamily="34" charset="0"/>
                    <a:ea typeface="Times New Roman" charset="0"/>
                    <a:cs typeface="Arial" panose="020B0604020202020204" pitchFamily="34" charset="0"/>
                  </a:rPr>
                  <a:t>，</a:t>
                </a:r>
                <a:r>
                  <a:rPr lang="en-US" altLang="zh-CN" sz="2000" dirty="0">
                    <a:latin typeface="Arial" panose="020B0604020202020204" pitchFamily="34" charset="0"/>
                    <a:ea typeface="Times New Roman" charset="0"/>
                    <a:cs typeface="Arial" panose="020B0604020202020204" pitchFamily="34" charset="0"/>
                  </a:rPr>
                  <a:t>x</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and</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y</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denote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arrived</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time</a:t>
                </a:r>
                <a:r>
                  <a:rPr lang="zh-CN" altLang="en-US" sz="2000" dirty="0">
                    <a:latin typeface="Arial" panose="020B0604020202020204" pitchFamily="34" charset="0"/>
                    <a:ea typeface="Times New Roman" charset="0"/>
                    <a:cs typeface="Arial" panose="020B0604020202020204" pitchFamily="34" charset="0"/>
                  </a:rPr>
                  <a:t>，</a:t>
                </a:r>
                <a:r>
                  <a:rPr lang="en-US" altLang="zh-CN" sz="2000" dirty="0">
                    <a:latin typeface="Arial" panose="020B0604020202020204" pitchFamily="34" charset="0"/>
                    <a:ea typeface="Times New Roman" charset="0"/>
                    <a:cs typeface="Arial" panose="020B0604020202020204" pitchFamily="34" charset="0"/>
                  </a:rPr>
                  <a:t>then</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sample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space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can</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be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represented</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as</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area</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[0,60]× [0,60].</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The</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events</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that</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two</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person</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meet</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successfully</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if</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and</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only</a:t>
                </a:r>
                <a:r>
                  <a:rPr lang="zh-CN" altLang="en-US" sz="2000"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if</a:t>
                </a:r>
              </a:p>
              <a:p>
                <a:pPr eaLnBrk="1" hangingPunct="1">
                  <a:defRPr/>
                </a:pPr>
                <a:r>
                  <a:rPr lang="en-US" altLang="zh-CN" sz="2000" i="1" dirty="0">
                    <a:latin typeface="Arial" panose="020B0604020202020204" pitchFamily="34" charset="0"/>
                    <a:ea typeface="Times New Roman" charset="0"/>
                    <a:cs typeface="Arial" panose="020B0604020202020204" pitchFamily="34" charset="0"/>
                  </a:rPr>
                  <a:t>                   │</a:t>
                </a:r>
                <a:r>
                  <a:rPr lang="en-US" altLang="zh-CN" sz="2000" dirty="0">
                    <a:latin typeface="Arial" panose="020B0604020202020204" pitchFamily="34" charset="0"/>
                    <a:ea typeface="Times New Roman" charset="0"/>
                    <a:cs typeface="Arial" panose="020B0604020202020204" pitchFamily="34" charset="0"/>
                  </a:rPr>
                  <a:t>x-y│≤20.</a:t>
                </a:r>
              </a:p>
              <a:p>
                <a:pPr eaLnBrk="1" hangingPunct="1">
                  <a:defRPr/>
                </a:pPr>
                <a:r>
                  <a:rPr lang="en-US" altLang="zh-CN" sz="2000" dirty="0">
                    <a:latin typeface="Arial" panose="020B0604020202020204" pitchFamily="34" charset="0"/>
                    <a:ea typeface="Times New Roman" charset="0"/>
                    <a:cs typeface="Arial" panose="020B0604020202020204" pitchFamily="34" charset="0"/>
                  </a:rPr>
                  <a:t>Thus</a:t>
                </a:r>
                <a:r>
                  <a:rPr lang="zh-CN" altLang="en-US" sz="2000" dirty="0">
                    <a:latin typeface="Arial" panose="020B0604020202020204" pitchFamily="34" charset="0"/>
                    <a:ea typeface="Times New Roman" charset="0"/>
                    <a:cs typeface="Arial" panose="020B0604020202020204" pitchFamily="34" charset="0"/>
                  </a:rPr>
                  <a:t>        </a:t>
                </a:r>
                <a:endParaRPr lang="en-US" altLang="zh-CN" sz="2000" dirty="0">
                  <a:latin typeface="Arial" panose="020B0604020202020204" pitchFamily="34" charset="0"/>
                  <a:ea typeface="Times New Roman" charset="0"/>
                  <a:cs typeface="Arial" panose="020B0604020202020204" pitchFamily="34" charset="0"/>
                </a:endParaRPr>
              </a:p>
              <a:p>
                <a:pPr eaLnBrk="1" hangingPunct="1">
                  <a:defRPr/>
                </a:pPr>
                <a:r>
                  <a:rPr lang="en-US" altLang="zh-CN" sz="2000" dirty="0">
                    <a:latin typeface="Arial" panose="020B0604020202020204" pitchFamily="34" charset="0"/>
                    <a:ea typeface="Times New Roman" charset="0"/>
                    <a:cs typeface="Arial" panose="020B0604020202020204" pitchFamily="34" charset="0"/>
                  </a:rPr>
                  <a:t>           </a:t>
                </a:r>
                <a14:m>
                  <m:oMath xmlns:m="http://schemas.openxmlformats.org/officeDocument/2006/math">
                    <m:r>
                      <m:rPr>
                        <m:sty m:val="p"/>
                      </m:rPr>
                      <a:rPr lang="en-US" altLang="zh-CN" sz="2000" b="0" i="0" smtClean="0">
                        <a:latin typeface="Cambria Math" panose="02040503050406030204" pitchFamily="18" charset="0"/>
                        <a:ea typeface="Times New Roman" charset="0"/>
                        <a:cs typeface="Arial" panose="020B0604020202020204" pitchFamily="34" charset="0"/>
                      </a:rPr>
                      <m:t>P</m:t>
                    </m:r>
                    <m:d>
                      <m:dPr>
                        <m:ctrlPr>
                          <a:rPr lang="en-US" altLang="zh-CN" sz="2000" b="0" i="1" smtClean="0">
                            <a:latin typeface="Cambria Math" charset="0"/>
                            <a:ea typeface="Times New Roman" charset="0"/>
                            <a:cs typeface="Arial" panose="020B0604020202020204" pitchFamily="34" charset="0"/>
                          </a:rPr>
                        </m:ctrlPr>
                      </m:dPr>
                      <m:e>
                        <m:r>
                          <a:rPr lang="en-US" altLang="zh-CN" sz="2000" i="1" smtClean="0">
                            <a:latin typeface="Cambria Math" panose="02040503050406030204" pitchFamily="18" charset="0"/>
                            <a:ea typeface="Times New Roman" charset="0"/>
                            <a:cs typeface="Arial" panose="020B0604020202020204" pitchFamily="34" charset="0"/>
                          </a:rPr>
                          <m:t>𝐴</m:t>
                        </m:r>
                      </m:e>
                    </m:d>
                    <m:r>
                      <a:rPr lang="en-US" altLang="zh-CN" sz="2000" b="0" i="1" smtClean="0">
                        <a:latin typeface="Cambria Math" panose="02040503050406030204" pitchFamily="18" charset="0"/>
                        <a:ea typeface="Times New Roman" charset="0"/>
                        <a:cs typeface="Arial" panose="020B0604020202020204" pitchFamily="34" charset="0"/>
                      </a:rPr>
                      <m:t>=</m:t>
                    </m:r>
                    <m:f>
                      <m:fPr>
                        <m:ctrlPr>
                          <a:rPr lang="en-US" altLang="zh-CN" sz="2000" b="0" i="1" smtClean="0">
                            <a:latin typeface="Cambria Math" charset="0"/>
                            <a:cs typeface="Arial" panose="020B0604020202020204" pitchFamily="34" charset="0"/>
                          </a:rPr>
                        </m:ctrlPr>
                      </m:fPr>
                      <m:num>
                        <m:sSup>
                          <m:sSupPr>
                            <m:ctrlPr>
                              <a:rPr lang="en-US" altLang="zh-CN" sz="2000" b="0" i="1" smtClean="0">
                                <a:latin typeface="Cambria Math"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60</m:t>
                            </m:r>
                          </m:e>
                          <m:sup>
                            <m:r>
                              <a:rPr lang="en-US" altLang="zh-CN" sz="2000" b="0" i="1" smtClean="0">
                                <a:latin typeface="Cambria Math" panose="02040503050406030204" pitchFamily="18" charset="0"/>
                                <a:cs typeface="Arial" panose="020B0604020202020204" pitchFamily="34" charset="0"/>
                              </a:rPr>
                              <m:t>2</m:t>
                            </m:r>
                          </m:sup>
                        </m:sSup>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40</m:t>
                            </m:r>
                          </m:e>
                          <m:sup>
                            <m:r>
                              <a:rPr lang="en-US" altLang="zh-CN" sz="2000" b="0" i="1" smtClean="0">
                                <a:latin typeface="Cambria Math" panose="02040503050406030204" pitchFamily="18" charset="0"/>
                                <a:cs typeface="Arial" panose="020B0604020202020204" pitchFamily="34" charset="0"/>
                              </a:rPr>
                              <m:t>2</m:t>
                            </m:r>
                          </m:sup>
                        </m:sSup>
                      </m:num>
                      <m:den>
                        <m:sSup>
                          <m:sSupPr>
                            <m:ctrlPr>
                              <a:rPr lang="en-US" altLang="zh-CN" sz="2000" b="0" i="1" smtClean="0">
                                <a:latin typeface="Cambria Math"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60</m:t>
                            </m:r>
                          </m:e>
                          <m:sup>
                            <m:r>
                              <a:rPr lang="en-US" altLang="zh-CN" sz="2000" b="0" i="1" smtClean="0">
                                <a:latin typeface="Cambria Math" panose="02040503050406030204" pitchFamily="18" charset="0"/>
                                <a:cs typeface="Arial" panose="020B0604020202020204" pitchFamily="34" charset="0"/>
                              </a:rPr>
                              <m:t>2</m:t>
                            </m:r>
                          </m:sup>
                        </m:sSup>
                      </m:den>
                    </m:f>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5</m:t>
                        </m:r>
                      </m:num>
                      <m:den>
                        <m:r>
                          <a:rPr lang="en-US" altLang="zh-CN" sz="2000" b="0" i="1" smtClean="0">
                            <a:latin typeface="Cambria Math" panose="02040503050406030204" pitchFamily="18" charset="0"/>
                            <a:cs typeface="Arial" panose="020B0604020202020204" pitchFamily="34" charset="0"/>
                          </a:rPr>
                          <m:t>9</m:t>
                        </m:r>
                      </m:den>
                    </m:f>
                    <m:r>
                      <a:rPr lang="en-US" altLang="zh-CN" sz="2000" b="0" i="1" smtClean="0">
                        <a:latin typeface="Cambria Math" panose="02040503050406030204" pitchFamily="18" charset="0"/>
                        <a:cs typeface="Arial" panose="020B0604020202020204" pitchFamily="34" charset="0"/>
                      </a:rPr>
                      <m:t>.</m:t>
                    </m:r>
                  </m:oMath>
                </a14:m>
                <a:endParaRPr lang="en-US" altLang="zh-CN" sz="2000" dirty="0">
                  <a:latin typeface="Arial" panose="020B0604020202020204" pitchFamily="34" charset="0"/>
                  <a:ea typeface="Times New Roman" charset="0"/>
                  <a:cs typeface="Arial" panose="020B0604020202020204" pitchFamily="34" charset="0"/>
                </a:endParaRPr>
              </a:p>
            </p:txBody>
          </p:sp>
        </mc:Choice>
        <mc:Fallback xmlns="">
          <p:sp>
            <p:nvSpPr>
              <p:cNvPr id="11268" name="TextBox 3">
                <a:extLst>
                  <a:ext uri="{FF2B5EF4-FFF2-40B4-BE49-F238E27FC236}">
                    <a16:creationId xmlns:a16="http://schemas.microsoft.com/office/drawing/2014/main" id="{F784C35B-89BC-4321-BC17-04BD4E961F32}"/>
                  </a:ext>
                </a:extLst>
              </p:cNvPr>
              <p:cNvSpPr txBox="1">
                <a:spLocks noRot="1" noChangeAspect="1" noMove="1" noResize="1" noEditPoints="1" noAdjustHandles="1" noChangeArrowheads="1" noChangeShapeType="1" noTextEdit="1"/>
              </p:cNvSpPr>
              <p:nvPr/>
            </p:nvSpPr>
            <p:spPr bwMode="auto">
              <a:xfrm>
                <a:off x="325042" y="2306532"/>
                <a:ext cx="4894659" cy="3372718"/>
              </a:xfrm>
              <a:prstGeom prst="rect">
                <a:avLst/>
              </a:prstGeom>
              <a:blipFill>
                <a:blip r:embed="rId2"/>
                <a:stretch>
                  <a:fillRect l="-1245" t="-722"/>
                </a:stretch>
              </a:blipFill>
              <a:ln w="9525">
                <a:noFill/>
                <a:miter lim="800000"/>
                <a:headEnd/>
                <a:tailEnd/>
              </a:ln>
            </p:spPr>
            <p:txBody>
              <a:bodyPr/>
              <a:lstStyle/>
              <a:p>
                <a:r>
                  <a:rPr lang="zh-CN" altLang="en-US">
                    <a:noFill/>
                  </a:rPr>
                  <a:t> </a:t>
                </a:r>
              </a:p>
            </p:txBody>
          </p:sp>
        </mc:Fallback>
      </mc:AlternateContent>
      <p:grpSp>
        <p:nvGrpSpPr>
          <p:cNvPr id="2" name="Group 22">
            <a:extLst>
              <a:ext uri="{FF2B5EF4-FFF2-40B4-BE49-F238E27FC236}">
                <a16:creationId xmlns:a16="http://schemas.microsoft.com/office/drawing/2014/main" xmlns="" id="{99CE9D43-8412-4898-987B-57C99B072301}"/>
              </a:ext>
            </a:extLst>
          </p:cNvPr>
          <p:cNvGrpSpPr>
            <a:grpSpLocks/>
          </p:cNvGrpSpPr>
          <p:nvPr/>
        </p:nvGrpSpPr>
        <p:grpSpPr bwMode="auto">
          <a:xfrm>
            <a:off x="5976416" y="3311820"/>
            <a:ext cx="1835944" cy="1782365"/>
            <a:chOff x="3742" y="2387"/>
            <a:chExt cx="1542" cy="1497"/>
          </a:xfrm>
        </p:grpSpPr>
        <p:sp>
          <p:nvSpPr>
            <p:cNvPr id="85009" name="Line 23">
              <a:extLst>
                <a:ext uri="{FF2B5EF4-FFF2-40B4-BE49-F238E27FC236}">
                  <a16:creationId xmlns:a16="http://schemas.microsoft.com/office/drawing/2014/main" xmlns="" id="{6CC1715C-CAF6-4E40-B6AF-A09379592AE4}"/>
                </a:ext>
              </a:extLst>
            </p:cNvPr>
            <p:cNvSpPr>
              <a:spLocks noChangeShapeType="1"/>
            </p:cNvSpPr>
            <p:nvPr/>
          </p:nvSpPr>
          <p:spPr bwMode="auto">
            <a:xfrm flipH="1">
              <a:off x="3742" y="2387"/>
              <a:ext cx="998" cy="907"/>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0" name="Line 24">
              <a:extLst>
                <a:ext uri="{FF2B5EF4-FFF2-40B4-BE49-F238E27FC236}">
                  <a16:creationId xmlns:a16="http://schemas.microsoft.com/office/drawing/2014/main" xmlns="" id="{84CB3924-D8EB-4EAA-A300-EFC9AC0B2B21}"/>
                </a:ext>
              </a:extLst>
            </p:cNvPr>
            <p:cNvSpPr>
              <a:spLocks noChangeShapeType="1"/>
            </p:cNvSpPr>
            <p:nvPr/>
          </p:nvSpPr>
          <p:spPr bwMode="auto">
            <a:xfrm flipH="1">
              <a:off x="4332" y="2976"/>
              <a:ext cx="952" cy="862"/>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1" name="Line 25">
              <a:extLst>
                <a:ext uri="{FF2B5EF4-FFF2-40B4-BE49-F238E27FC236}">
                  <a16:creationId xmlns:a16="http://schemas.microsoft.com/office/drawing/2014/main" xmlns="" id="{F3354AF1-0DC4-445E-BA86-45C8BF85CD6A}"/>
                </a:ext>
              </a:extLst>
            </p:cNvPr>
            <p:cNvSpPr>
              <a:spLocks noChangeShapeType="1"/>
            </p:cNvSpPr>
            <p:nvPr/>
          </p:nvSpPr>
          <p:spPr bwMode="auto">
            <a:xfrm>
              <a:off x="5239" y="2432"/>
              <a:ext cx="0" cy="49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2" name="Line 26">
              <a:extLst>
                <a:ext uri="{FF2B5EF4-FFF2-40B4-BE49-F238E27FC236}">
                  <a16:creationId xmlns:a16="http://schemas.microsoft.com/office/drawing/2014/main" xmlns="" id="{ABDC85E4-8CD9-463A-9E84-649B4D5D3CB6}"/>
                </a:ext>
              </a:extLst>
            </p:cNvPr>
            <p:cNvSpPr>
              <a:spLocks noChangeShapeType="1"/>
            </p:cNvSpPr>
            <p:nvPr/>
          </p:nvSpPr>
          <p:spPr bwMode="auto">
            <a:xfrm>
              <a:off x="5148" y="2432"/>
              <a:ext cx="0" cy="590"/>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3" name="Line 27">
              <a:extLst>
                <a:ext uri="{FF2B5EF4-FFF2-40B4-BE49-F238E27FC236}">
                  <a16:creationId xmlns:a16="http://schemas.microsoft.com/office/drawing/2014/main" xmlns="" id="{AE1E003E-E794-4231-97E4-9E039F6BAE86}"/>
                </a:ext>
              </a:extLst>
            </p:cNvPr>
            <p:cNvSpPr>
              <a:spLocks noChangeShapeType="1"/>
            </p:cNvSpPr>
            <p:nvPr/>
          </p:nvSpPr>
          <p:spPr bwMode="auto">
            <a:xfrm>
              <a:off x="4921" y="2432"/>
              <a:ext cx="0" cy="816"/>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4" name="Line 28">
              <a:extLst>
                <a:ext uri="{FF2B5EF4-FFF2-40B4-BE49-F238E27FC236}">
                  <a16:creationId xmlns:a16="http://schemas.microsoft.com/office/drawing/2014/main" xmlns="" id="{6EA3A0BC-558B-4465-83EF-4C888C28FCEC}"/>
                </a:ext>
              </a:extLst>
            </p:cNvPr>
            <p:cNvSpPr>
              <a:spLocks noChangeShapeType="1"/>
            </p:cNvSpPr>
            <p:nvPr/>
          </p:nvSpPr>
          <p:spPr bwMode="auto">
            <a:xfrm>
              <a:off x="5012" y="2432"/>
              <a:ext cx="0" cy="726"/>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5" name="Line 29">
              <a:extLst>
                <a:ext uri="{FF2B5EF4-FFF2-40B4-BE49-F238E27FC236}">
                  <a16:creationId xmlns:a16="http://schemas.microsoft.com/office/drawing/2014/main" xmlns="" id="{420BD326-40DA-42C4-A481-2310E1223DBD}"/>
                </a:ext>
              </a:extLst>
            </p:cNvPr>
            <p:cNvSpPr>
              <a:spLocks noChangeShapeType="1"/>
            </p:cNvSpPr>
            <p:nvPr/>
          </p:nvSpPr>
          <p:spPr bwMode="auto">
            <a:xfrm>
              <a:off x="4830" y="2432"/>
              <a:ext cx="0" cy="907"/>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6" name="Line 30">
              <a:extLst>
                <a:ext uri="{FF2B5EF4-FFF2-40B4-BE49-F238E27FC236}">
                  <a16:creationId xmlns:a16="http://schemas.microsoft.com/office/drawing/2014/main" xmlns="" id="{FF5B068D-F6D3-4B94-9095-FB4C6AB5946F}"/>
                </a:ext>
              </a:extLst>
            </p:cNvPr>
            <p:cNvSpPr>
              <a:spLocks noChangeShapeType="1"/>
            </p:cNvSpPr>
            <p:nvPr/>
          </p:nvSpPr>
          <p:spPr bwMode="auto">
            <a:xfrm>
              <a:off x="4694" y="2477"/>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7" name="Line 31">
              <a:extLst>
                <a:ext uri="{FF2B5EF4-FFF2-40B4-BE49-F238E27FC236}">
                  <a16:creationId xmlns:a16="http://schemas.microsoft.com/office/drawing/2014/main" xmlns="" id="{DFA0D9CD-B935-4A00-9B97-D09B617433B1}"/>
                </a:ext>
              </a:extLst>
            </p:cNvPr>
            <p:cNvSpPr>
              <a:spLocks noChangeShapeType="1"/>
            </p:cNvSpPr>
            <p:nvPr/>
          </p:nvSpPr>
          <p:spPr bwMode="auto">
            <a:xfrm>
              <a:off x="4604" y="2568"/>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8" name="Line 32">
              <a:extLst>
                <a:ext uri="{FF2B5EF4-FFF2-40B4-BE49-F238E27FC236}">
                  <a16:creationId xmlns:a16="http://schemas.microsoft.com/office/drawing/2014/main" xmlns="" id="{015E3E4D-930B-45E7-B01E-13D0717F12AA}"/>
                </a:ext>
              </a:extLst>
            </p:cNvPr>
            <p:cNvSpPr>
              <a:spLocks noChangeShapeType="1"/>
            </p:cNvSpPr>
            <p:nvPr/>
          </p:nvSpPr>
          <p:spPr bwMode="auto">
            <a:xfrm>
              <a:off x="4513" y="2659"/>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19" name="Line 33">
              <a:extLst>
                <a:ext uri="{FF2B5EF4-FFF2-40B4-BE49-F238E27FC236}">
                  <a16:creationId xmlns:a16="http://schemas.microsoft.com/office/drawing/2014/main" xmlns="" id="{99B6E2E5-3484-42E0-A8B0-6B1F28ADB2B8}"/>
                </a:ext>
              </a:extLst>
            </p:cNvPr>
            <p:cNvSpPr>
              <a:spLocks noChangeShapeType="1"/>
            </p:cNvSpPr>
            <p:nvPr/>
          </p:nvSpPr>
          <p:spPr bwMode="auto">
            <a:xfrm>
              <a:off x="4422" y="2749"/>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0" name="Line 34">
              <a:extLst>
                <a:ext uri="{FF2B5EF4-FFF2-40B4-BE49-F238E27FC236}">
                  <a16:creationId xmlns:a16="http://schemas.microsoft.com/office/drawing/2014/main" xmlns="" id="{B7B79860-58E2-44CA-BFDA-898E33D524C3}"/>
                </a:ext>
              </a:extLst>
            </p:cNvPr>
            <p:cNvSpPr>
              <a:spLocks noChangeShapeType="1"/>
            </p:cNvSpPr>
            <p:nvPr/>
          </p:nvSpPr>
          <p:spPr bwMode="auto">
            <a:xfrm>
              <a:off x="4332" y="2795"/>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1" name="Line 35">
              <a:extLst>
                <a:ext uri="{FF2B5EF4-FFF2-40B4-BE49-F238E27FC236}">
                  <a16:creationId xmlns:a16="http://schemas.microsoft.com/office/drawing/2014/main" xmlns="" id="{A3109D19-8FE3-4FE0-A6A8-CE595DCAD3CF}"/>
                </a:ext>
              </a:extLst>
            </p:cNvPr>
            <p:cNvSpPr>
              <a:spLocks noChangeShapeType="1"/>
            </p:cNvSpPr>
            <p:nvPr/>
          </p:nvSpPr>
          <p:spPr bwMode="auto">
            <a:xfrm>
              <a:off x="4241" y="2885"/>
              <a:ext cx="0" cy="998"/>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2" name="Line 36">
              <a:extLst>
                <a:ext uri="{FF2B5EF4-FFF2-40B4-BE49-F238E27FC236}">
                  <a16:creationId xmlns:a16="http://schemas.microsoft.com/office/drawing/2014/main" xmlns="" id="{43C9B257-8782-488D-AEAF-22E7BB95D7F4}"/>
                </a:ext>
              </a:extLst>
            </p:cNvPr>
            <p:cNvSpPr>
              <a:spLocks noChangeShapeType="1"/>
            </p:cNvSpPr>
            <p:nvPr/>
          </p:nvSpPr>
          <p:spPr bwMode="auto">
            <a:xfrm>
              <a:off x="4150" y="2976"/>
              <a:ext cx="0" cy="907"/>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3" name="Line 37">
              <a:extLst>
                <a:ext uri="{FF2B5EF4-FFF2-40B4-BE49-F238E27FC236}">
                  <a16:creationId xmlns:a16="http://schemas.microsoft.com/office/drawing/2014/main" xmlns="" id="{BF83A78E-D67C-4733-9C65-58469F1E61B0}"/>
                </a:ext>
              </a:extLst>
            </p:cNvPr>
            <p:cNvSpPr>
              <a:spLocks noChangeShapeType="1"/>
            </p:cNvSpPr>
            <p:nvPr/>
          </p:nvSpPr>
          <p:spPr bwMode="auto">
            <a:xfrm>
              <a:off x="4740" y="2477"/>
              <a:ext cx="0" cy="907"/>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4" name="Line 38">
              <a:extLst>
                <a:ext uri="{FF2B5EF4-FFF2-40B4-BE49-F238E27FC236}">
                  <a16:creationId xmlns:a16="http://schemas.microsoft.com/office/drawing/2014/main" xmlns="" id="{B34BC869-1BE4-4776-8DF5-F5694AD4143F}"/>
                </a:ext>
              </a:extLst>
            </p:cNvPr>
            <p:cNvSpPr>
              <a:spLocks noChangeShapeType="1"/>
            </p:cNvSpPr>
            <p:nvPr/>
          </p:nvSpPr>
          <p:spPr bwMode="auto">
            <a:xfrm>
              <a:off x="4059" y="3067"/>
              <a:ext cx="0" cy="771"/>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5" name="Line 39">
              <a:extLst>
                <a:ext uri="{FF2B5EF4-FFF2-40B4-BE49-F238E27FC236}">
                  <a16:creationId xmlns:a16="http://schemas.microsoft.com/office/drawing/2014/main" xmlns="" id="{30228BC0-B617-440A-A010-6345520105BF}"/>
                </a:ext>
              </a:extLst>
            </p:cNvPr>
            <p:cNvSpPr>
              <a:spLocks noChangeShapeType="1"/>
            </p:cNvSpPr>
            <p:nvPr/>
          </p:nvSpPr>
          <p:spPr bwMode="auto">
            <a:xfrm>
              <a:off x="3969" y="3158"/>
              <a:ext cx="0" cy="680"/>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6" name="Line 40">
              <a:extLst>
                <a:ext uri="{FF2B5EF4-FFF2-40B4-BE49-F238E27FC236}">
                  <a16:creationId xmlns:a16="http://schemas.microsoft.com/office/drawing/2014/main" xmlns="" id="{C4E1D882-307D-4760-8512-D21EE183F080}"/>
                </a:ext>
              </a:extLst>
            </p:cNvPr>
            <p:cNvSpPr>
              <a:spLocks noChangeShapeType="1"/>
            </p:cNvSpPr>
            <p:nvPr/>
          </p:nvSpPr>
          <p:spPr bwMode="auto">
            <a:xfrm>
              <a:off x="3878" y="3158"/>
              <a:ext cx="0" cy="726"/>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7" name="Line 41">
              <a:extLst>
                <a:ext uri="{FF2B5EF4-FFF2-40B4-BE49-F238E27FC236}">
                  <a16:creationId xmlns:a16="http://schemas.microsoft.com/office/drawing/2014/main" xmlns="" id="{B6B3A9EC-CB1E-4A2D-A4E4-6B2B7DB080CE}"/>
                </a:ext>
              </a:extLst>
            </p:cNvPr>
            <p:cNvSpPr>
              <a:spLocks noChangeShapeType="1"/>
            </p:cNvSpPr>
            <p:nvPr/>
          </p:nvSpPr>
          <p:spPr bwMode="auto">
            <a:xfrm>
              <a:off x="3787" y="3248"/>
              <a:ext cx="0" cy="590"/>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028" name="Line 42">
              <a:extLst>
                <a:ext uri="{FF2B5EF4-FFF2-40B4-BE49-F238E27FC236}">
                  <a16:creationId xmlns:a16="http://schemas.microsoft.com/office/drawing/2014/main" xmlns="" id="{5195F70D-C625-4B98-ACDB-E74683B273DB}"/>
                </a:ext>
              </a:extLst>
            </p:cNvPr>
            <p:cNvSpPr>
              <a:spLocks noChangeShapeType="1"/>
            </p:cNvSpPr>
            <p:nvPr/>
          </p:nvSpPr>
          <p:spPr bwMode="auto">
            <a:xfrm>
              <a:off x="5057" y="2387"/>
              <a:ext cx="0" cy="725"/>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3" name="Group 11">
            <a:extLst>
              <a:ext uri="{FF2B5EF4-FFF2-40B4-BE49-F238E27FC236}">
                <a16:creationId xmlns:a16="http://schemas.microsoft.com/office/drawing/2014/main" xmlns="" id="{74A983A8-C18F-4F31-8271-A985E7C54BE7}"/>
              </a:ext>
            </a:extLst>
          </p:cNvPr>
          <p:cNvGrpSpPr>
            <a:grpSpLocks/>
          </p:cNvGrpSpPr>
          <p:nvPr/>
        </p:nvGrpSpPr>
        <p:grpSpPr bwMode="auto">
          <a:xfrm>
            <a:off x="5482533" y="2663915"/>
            <a:ext cx="3184922" cy="2842022"/>
            <a:chOff x="3334" y="1933"/>
            <a:chExt cx="2675" cy="2387"/>
          </a:xfrm>
        </p:grpSpPr>
        <p:sp>
          <p:nvSpPr>
            <p:cNvPr id="38" name="Line 12">
              <a:extLst>
                <a:ext uri="{FF2B5EF4-FFF2-40B4-BE49-F238E27FC236}">
                  <a16:creationId xmlns:a16="http://schemas.microsoft.com/office/drawing/2014/main" xmlns="" id="{9DED3B72-1E19-4048-ABD2-315C0718D3DD}"/>
                </a:ext>
              </a:extLst>
            </p:cNvPr>
            <p:cNvSpPr>
              <a:spLocks noChangeShapeType="1"/>
            </p:cNvSpPr>
            <p:nvPr/>
          </p:nvSpPr>
          <p:spPr bwMode="auto">
            <a:xfrm>
              <a:off x="3424" y="3974"/>
              <a:ext cx="2178" cy="0"/>
            </a:xfrm>
            <a:prstGeom prst="line">
              <a:avLst/>
            </a:prstGeom>
            <a:noFill/>
            <a:ln w="38100" cap="sq">
              <a:solidFill>
                <a:srgbClr val="4E3CFA"/>
              </a:solidFill>
              <a:round/>
              <a:headEnd/>
              <a:tailEnd type="triangle" w="med" len="med"/>
            </a:ln>
            <a:effectLst/>
          </p:spPr>
          <p:txBody>
            <a:bodyPr wrap="none" anchor="ctr">
              <a:spAutoFit/>
            </a:bodyPr>
            <a:lstStyle/>
            <a:p>
              <a:pPr>
                <a:defRPr/>
              </a:pPr>
              <a:endParaRPr lang="zh-CN" altLang="en-US" kern="0">
                <a:solidFill>
                  <a:sysClr val="windowText" lastClr="000000"/>
                </a:solidFill>
                <a:latin typeface="Arial" charset="0"/>
              </a:endParaRPr>
            </a:p>
          </p:txBody>
        </p:sp>
        <p:sp>
          <p:nvSpPr>
            <p:cNvPr id="39" name="Line 13">
              <a:extLst>
                <a:ext uri="{FF2B5EF4-FFF2-40B4-BE49-F238E27FC236}">
                  <a16:creationId xmlns:a16="http://schemas.microsoft.com/office/drawing/2014/main" xmlns="" id="{FF50D1F7-4811-4B2F-9E32-75A031015888}"/>
                </a:ext>
              </a:extLst>
            </p:cNvPr>
            <p:cNvSpPr>
              <a:spLocks noChangeShapeType="1"/>
            </p:cNvSpPr>
            <p:nvPr/>
          </p:nvSpPr>
          <p:spPr bwMode="auto">
            <a:xfrm flipV="1">
              <a:off x="3742" y="2069"/>
              <a:ext cx="0" cy="2251"/>
            </a:xfrm>
            <a:prstGeom prst="line">
              <a:avLst/>
            </a:prstGeom>
            <a:noFill/>
            <a:ln w="38100" cap="sq">
              <a:solidFill>
                <a:srgbClr val="4E3CFA"/>
              </a:solidFill>
              <a:round/>
              <a:headEnd/>
              <a:tailEnd type="triangle" w="med" len="med"/>
            </a:ln>
            <a:effectLst/>
          </p:spPr>
          <p:txBody>
            <a:bodyPr wrap="none" anchor="ctr">
              <a:spAutoFit/>
            </a:bodyPr>
            <a:lstStyle/>
            <a:p>
              <a:pPr>
                <a:defRPr/>
              </a:pPr>
              <a:endParaRPr lang="zh-CN" altLang="en-US" kern="0">
                <a:solidFill>
                  <a:sysClr val="windowText" lastClr="000000"/>
                </a:solidFill>
                <a:latin typeface="Arial" charset="0"/>
              </a:endParaRPr>
            </a:p>
          </p:txBody>
        </p:sp>
        <p:sp>
          <p:nvSpPr>
            <p:cNvPr id="40" name="Line 14">
              <a:extLst>
                <a:ext uri="{FF2B5EF4-FFF2-40B4-BE49-F238E27FC236}">
                  <a16:creationId xmlns:a16="http://schemas.microsoft.com/office/drawing/2014/main" xmlns="" id="{92E75236-6355-43F8-B266-47620441AEC9}"/>
                </a:ext>
              </a:extLst>
            </p:cNvPr>
            <p:cNvSpPr>
              <a:spLocks noChangeShapeType="1"/>
            </p:cNvSpPr>
            <p:nvPr/>
          </p:nvSpPr>
          <p:spPr bwMode="auto">
            <a:xfrm>
              <a:off x="3742" y="2478"/>
              <a:ext cx="1587" cy="0"/>
            </a:xfrm>
            <a:prstGeom prst="line">
              <a:avLst/>
            </a:prstGeom>
            <a:noFill/>
            <a:ln w="38100" cap="sq">
              <a:solidFill>
                <a:srgbClr val="4E3CFA"/>
              </a:solidFill>
              <a:round/>
              <a:headEnd/>
              <a:tailEnd/>
            </a:ln>
            <a:effectLst/>
          </p:spPr>
          <p:txBody>
            <a:bodyPr anchor="ctr">
              <a:spAutoFit/>
            </a:bodyPr>
            <a:lstStyle/>
            <a:p>
              <a:pPr>
                <a:defRPr/>
              </a:pPr>
              <a:endParaRPr lang="zh-CN" altLang="en-US" kern="0">
                <a:solidFill>
                  <a:sysClr val="windowText" lastClr="000000"/>
                </a:solidFill>
                <a:latin typeface="Arial" charset="0"/>
              </a:endParaRPr>
            </a:p>
          </p:txBody>
        </p:sp>
        <p:sp>
          <p:nvSpPr>
            <p:cNvPr id="41" name="Line 15">
              <a:extLst>
                <a:ext uri="{FF2B5EF4-FFF2-40B4-BE49-F238E27FC236}">
                  <a16:creationId xmlns:a16="http://schemas.microsoft.com/office/drawing/2014/main" xmlns="" id="{ED61935D-2F08-4093-B63B-FFA66D2AAB53}"/>
                </a:ext>
              </a:extLst>
            </p:cNvPr>
            <p:cNvSpPr>
              <a:spLocks noChangeShapeType="1"/>
            </p:cNvSpPr>
            <p:nvPr/>
          </p:nvSpPr>
          <p:spPr bwMode="auto">
            <a:xfrm>
              <a:off x="5329" y="2478"/>
              <a:ext cx="0" cy="1496"/>
            </a:xfrm>
            <a:prstGeom prst="line">
              <a:avLst/>
            </a:prstGeom>
            <a:noFill/>
            <a:ln w="38100" cap="sq">
              <a:solidFill>
                <a:srgbClr val="4E3CFA"/>
              </a:solidFill>
              <a:round/>
              <a:headEnd/>
              <a:tailEnd/>
            </a:ln>
            <a:effectLst/>
          </p:spPr>
          <p:txBody>
            <a:bodyPr wrap="none" anchor="ctr">
              <a:spAutoFit/>
            </a:bodyPr>
            <a:lstStyle/>
            <a:p>
              <a:pPr>
                <a:defRPr/>
              </a:pPr>
              <a:endParaRPr lang="zh-CN" altLang="en-US" kern="0">
                <a:solidFill>
                  <a:sysClr val="windowText" lastClr="000000"/>
                </a:solidFill>
                <a:latin typeface="Arial" charset="0"/>
              </a:endParaRPr>
            </a:p>
          </p:txBody>
        </p:sp>
        <p:sp>
          <p:nvSpPr>
            <p:cNvPr id="42" name="Text Box 16">
              <a:extLst>
                <a:ext uri="{FF2B5EF4-FFF2-40B4-BE49-F238E27FC236}">
                  <a16:creationId xmlns:a16="http://schemas.microsoft.com/office/drawing/2014/main" xmlns="" id="{47AB3792-78B9-4BC1-8061-B94C40550594}"/>
                </a:ext>
              </a:extLst>
            </p:cNvPr>
            <p:cNvSpPr txBox="1">
              <a:spLocks noChangeArrowheads="1"/>
            </p:cNvSpPr>
            <p:nvPr/>
          </p:nvSpPr>
          <p:spPr bwMode="auto">
            <a:xfrm>
              <a:off x="3334" y="2341"/>
              <a:ext cx="499" cy="310"/>
            </a:xfrm>
            <a:prstGeom prst="rect">
              <a:avLst/>
            </a:prstGeom>
            <a:noFill/>
            <a:ln w="38100" cap="sq" algn="ctr">
              <a:noFill/>
              <a:miter lim="800000"/>
              <a:headEnd/>
              <a:tailEnd/>
            </a:ln>
            <a:effectLst/>
          </p:spPr>
          <p:txBody>
            <a:bodyPr>
              <a:spAutoFit/>
            </a:bodyPr>
            <a:lstStyle/>
            <a:p>
              <a:pPr>
                <a:spcBef>
                  <a:spcPct val="50000"/>
                </a:spcBef>
                <a:defRPr/>
              </a:pPr>
              <a:r>
                <a:rPr lang="en-US" altLang="zh-CN" kern="0" dirty="0">
                  <a:solidFill>
                    <a:srgbClr val="800080"/>
                  </a:solidFill>
                  <a:latin typeface="Times New Roman" pitchFamily="18" charset="0"/>
                </a:rPr>
                <a:t>60</a:t>
              </a:r>
            </a:p>
          </p:txBody>
        </p:sp>
        <p:sp>
          <p:nvSpPr>
            <p:cNvPr id="43" name="Text Box 17">
              <a:extLst>
                <a:ext uri="{FF2B5EF4-FFF2-40B4-BE49-F238E27FC236}">
                  <a16:creationId xmlns:a16="http://schemas.microsoft.com/office/drawing/2014/main" xmlns="" id="{066E82F8-CD0C-4F46-89EE-97F9132A28D7}"/>
                </a:ext>
              </a:extLst>
            </p:cNvPr>
            <p:cNvSpPr txBox="1">
              <a:spLocks noChangeArrowheads="1"/>
            </p:cNvSpPr>
            <p:nvPr/>
          </p:nvSpPr>
          <p:spPr bwMode="auto">
            <a:xfrm>
              <a:off x="5148" y="3993"/>
              <a:ext cx="499" cy="310"/>
            </a:xfrm>
            <a:prstGeom prst="rect">
              <a:avLst/>
            </a:prstGeom>
            <a:noFill/>
            <a:ln w="38100" cap="sq" algn="ctr">
              <a:noFill/>
              <a:miter lim="800000"/>
              <a:headEnd/>
              <a:tailEnd/>
            </a:ln>
            <a:effectLst/>
          </p:spPr>
          <p:txBody>
            <a:bodyPr>
              <a:spAutoFit/>
            </a:bodyPr>
            <a:lstStyle/>
            <a:p>
              <a:pPr>
                <a:spcBef>
                  <a:spcPct val="50000"/>
                </a:spcBef>
                <a:defRPr/>
              </a:pPr>
              <a:r>
                <a:rPr lang="en-US" altLang="zh-CN" kern="0" dirty="0">
                  <a:solidFill>
                    <a:srgbClr val="800080"/>
                  </a:solidFill>
                  <a:latin typeface="Times New Roman" pitchFamily="18" charset="0"/>
                </a:rPr>
                <a:t>60</a:t>
              </a:r>
            </a:p>
          </p:txBody>
        </p:sp>
        <p:sp>
          <p:nvSpPr>
            <p:cNvPr id="44" name="Text Box 18">
              <a:extLst>
                <a:ext uri="{FF2B5EF4-FFF2-40B4-BE49-F238E27FC236}">
                  <a16:creationId xmlns:a16="http://schemas.microsoft.com/office/drawing/2014/main" xmlns="" id="{315ADCE3-3072-4B0F-8063-E233CE5A5517}"/>
                </a:ext>
              </a:extLst>
            </p:cNvPr>
            <p:cNvSpPr txBox="1">
              <a:spLocks noChangeArrowheads="1"/>
            </p:cNvSpPr>
            <p:nvPr/>
          </p:nvSpPr>
          <p:spPr bwMode="auto">
            <a:xfrm>
              <a:off x="3334" y="3285"/>
              <a:ext cx="499" cy="310"/>
            </a:xfrm>
            <a:prstGeom prst="rect">
              <a:avLst/>
            </a:prstGeom>
            <a:noFill/>
            <a:ln w="38100" cap="sq" algn="ctr">
              <a:noFill/>
              <a:miter lim="800000"/>
              <a:headEnd/>
              <a:tailEnd/>
            </a:ln>
            <a:effectLst/>
          </p:spPr>
          <p:txBody>
            <a:bodyPr>
              <a:spAutoFit/>
            </a:bodyPr>
            <a:lstStyle/>
            <a:p>
              <a:pPr>
                <a:spcBef>
                  <a:spcPct val="50000"/>
                </a:spcBef>
                <a:defRPr/>
              </a:pPr>
              <a:r>
                <a:rPr lang="en-US" altLang="zh-CN" kern="0" dirty="0">
                  <a:solidFill>
                    <a:srgbClr val="800080"/>
                  </a:solidFill>
                  <a:latin typeface="Times New Roman" pitchFamily="18" charset="0"/>
                </a:rPr>
                <a:t>20</a:t>
              </a:r>
            </a:p>
          </p:txBody>
        </p:sp>
        <p:sp>
          <p:nvSpPr>
            <p:cNvPr id="45" name="Text Box 19">
              <a:extLst>
                <a:ext uri="{FF2B5EF4-FFF2-40B4-BE49-F238E27FC236}">
                  <a16:creationId xmlns:a16="http://schemas.microsoft.com/office/drawing/2014/main" xmlns="" id="{7A5CDD49-F9BB-4BE2-98C2-6625E7602EB3}"/>
                </a:ext>
              </a:extLst>
            </p:cNvPr>
            <p:cNvSpPr txBox="1">
              <a:spLocks noChangeArrowheads="1"/>
            </p:cNvSpPr>
            <p:nvPr/>
          </p:nvSpPr>
          <p:spPr bwMode="auto">
            <a:xfrm>
              <a:off x="4059" y="3993"/>
              <a:ext cx="499" cy="310"/>
            </a:xfrm>
            <a:prstGeom prst="rect">
              <a:avLst/>
            </a:prstGeom>
            <a:noFill/>
            <a:ln w="38100" cap="sq" algn="ctr">
              <a:noFill/>
              <a:miter lim="800000"/>
              <a:headEnd/>
              <a:tailEnd/>
            </a:ln>
            <a:effectLst/>
          </p:spPr>
          <p:txBody>
            <a:bodyPr>
              <a:spAutoFit/>
            </a:bodyPr>
            <a:lstStyle/>
            <a:p>
              <a:pPr>
                <a:spcBef>
                  <a:spcPct val="50000"/>
                </a:spcBef>
                <a:defRPr/>
              </a:pPr>
              <a:r>
                <a:rPr lang="en-US" altLang="zh-CN" kern="0" dirty="0">
                  <a:solidFill>
                    <a:srgbClr val="800080"/>
                  </a:solidFill>
                  <a:latin typeface="Times New Roman" pitchFamily="18" charset="0"/>
                </a:rPr>
                <a:t>20</a:t>
              </a:r>
            </a:p>
          </p:txBody>
        </p:sp>
        <p:sp>
          <p:nvSpPr>
            <p:cNvPr id="85007" name="Text Box 20">
              <a:extLst>
                <a:ext uri="{FF2B5EF4-FFF2-40B4-BE49-F238E27FC236}">
                  <a16:creationId xmlns:a16="http://schemas.microsoft.com/office/drawing/2014/main" xmlns="" id="{939D6098-27EE-47B5-9530-5947FA9E7457}"/>
                </a:ext>
              </a:extLst>
            </p:cNvPr>
            <p:cNvSpPr txBox="1">
              <a:spLocks noChangeArrowheads="1"/>
            </p:cNvSpPr>
            <p:nvPr/>
          </p:nvSpPr>
          <p:spPr bwMode="auto">
            <a:xfrm>
              <a:off x="3833" y="1933"/>
              <a:ext cx="4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350">
                  <a:solidFill>
                    <a:srgbClr val="800080"/>
                  </a:solidFill>
                  <a:latin typeface="Times New Roman" panose="02020603050405020304" pitchFamily="18" charset="0"/>
                </a:rPr>
                <a:t>y</a:t>
              </a:r>
            </a:p>
          </p:txBody>
        </p:sp>
        <p:sp>
          <p:nvSpPr>
            <p:cNvPr id="85008" name="Text Box 21">
              <a:extLst>
                <a:ext uri="{FF2B5EF4-FFF2-40B4-BE49-F238E27FC236}">
                  <a16:creationId xmlns:a16="http://schemas.microsoft.com/office/drawing/2014/main" xmlns="" id="{FA4D7837-8B4D-407A-83EC-B903A3CA2D34}"/>
                </a:ext>
              </a:extLst>
            </p:cNvPr>
            <p:cNvSpPr txBox="1">
              <a:spLocks noChangeArrowheads="1"/>
            </p:cNvSpPr>
            <p:nvPr/>
          </p:nvSpPr>
          <p:spPr bwMode="auto">
            <a:xfrm>
              <a:off x="5510" y="3657"/>
              <a:ext cx="4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350">
                  <a:solidFill>
                    <a:srgbClr val="800080"/>
                  </a:solidFill>
                  <a:latin typeface="Times New Roman" panose="02020603050405020304" pitchFamily="18" charset="0"/>
                </a:rPr>
                <a:t>x</a:t>
              </a:r>
            </a:p>
          </p:txBody>
        </p:sp>
      </p:grpSp>
      <p:sp>
        <p:nvSpPr>
          <p:cNvPr id="6" name="灯片编号占位符 5">
            <a:extLst>
              <a:ext uri="{FF2B5EF4-FFF2-40B4-BE49-F238E27FC236}">
                <a16:creationId xmlns:a16="http://schemas.microsoft.com/office/drawing/2014/main" xmlns="" id="{DF5C745C-9F52-4CA1-8D51-B93575A21E3A}"/>
              </a:ext>
            </a:extLst>
          </p:cNvPr>
          <p:cNvSpPr>
            <a:spLocks noGrp="1"/>
          </p:cNvSpPr>
          <p:nvPr>
            <p:ph type="sldNum" sz="quarter" idx="12"/>
          </p:nvPr>
        </p:nvSpPr>
        <p:spPr>
          <a:xfrm>
            <a:off x="8650461" y="6309320"/>
            <a:ext cx="364331" cy="476250"/>
          </a:xfrm>
        </p:spPr>
        <p:txBody>
          <a:bodyPr/>
          <a:lstStyle/>
          <a:p>
            <a:fld id="{FA941FB5-B56A-DB49-A8AB-D06F1CE43BD1}" type="slidenum">
              <a:rPr lang="en-US" smtClean="0"/>
              <a:t>103</a:t>
            </a:fld>
            <a:endParaRPr lang="en-US" dirty="0"/>
          </a:p>
        </p:txBody>
      </p:sp>
    </p:spTree>
    <p:extLst>
      <p:ext uri="{BB962C8B-B14F-4D97-AF65-F5344CB8AC3E}">
        <p14:creationId xmlns:p14="http://schemas.microsoft.com/office/powerpoint/2010/main" val="20512584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268">
                                            <p:txEl>
                                              <p:pRg st="0" end="0"/>
                                            </p:txEl>
                                          </p:spTgt>
                                        </p:tgtEl>
                                        <p:attrNameLst>
                                          <p:attrName>style.visibility</p:attrName>
                                        </p:attrNameLst>
                                      </p:cBhvr>
                                      <p:to>
                                        <p:strVal val="visible"/>
                                      </p:to>
                                    </p:set>
                                    <p:animEffect transition="in" filter="blinds(horizontal)">
                                      <p:cBhvr>
                                        <p:cTn id="17" dur="500"/>
                                        <p:tgtEl>
                                          <p:spTgt spid="1126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68">
                                            <p:txEl>
                                              <p:pRg st="1" end="1"/>
                                            </p:txEl>
                                          </p:spTgt>
                                        </p:tgtEl>
                                        <p:attrNameLst>
                                          <p:attrName>style.visibility</p:attrName>
                                        </p:attrNameLst>
                                      </p:cBhvr>
                                      <p:to>
                                        <p:strVal val="visible"/>
                                      </p:to>
                                    </p:set>
                                    <p:animEffect transition="in" filter="blinds(horizontal)">
                                      <p:cBhvr>
                                        <p:cTn id="22" dur="500"/>
                                        <p:tgtEl>
                                          <p:spTgt spid="1126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268">
                                            <p:txEl>
                                              <p:pRg st="2" end="2"/>
                                            </p:txEl>
                                          </p:spTgt>
                                        </p:tgtEl>
                                        <p:attrNameLst>
                                          <p:attrName>style.visibility</p:attrName>
                                        </p:attrNameLst>
                                      </p:cBhvr>
                                      <p:to>
                                        <p:strVal val="visible"/>
                                      </p:to>
                                    </p:set>
                                    <p:animEffect transition="in" filter="blinds(horizontal)">
                                      <p:cBhvr>
                                        <p:cTn id="27" dur="500"/>
                                        <p:tgtEl>
                                          <p:spTgt spid="112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32" dur="5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BAA4718-7F79-49A1-87E1-3D3691300786}"/>
              </a:ext>
            </a:extLst>
          </p:cNvPr>
          <p:cNvSpPr>
            <a:spLocks noGrp="1"/>
          </p:cNvSpPr>
          <p:nvPr>
            <p:ph type="title"/>
          </p:nvPr>
        </p:nvSpPr>
        <p:spPr>
          <a:xfrm>
            <a:off x="457200" y="457200"/>
            <a:ext cx="4969895" cy="932854"/>
          </a:xfrm>
        </p:spPr>
        <p:txBody>
          <a:bodyPr/>
          <a:lstStyle/>
          <a:p>
            <a:pPr algn="ctr"/>
            <a:r>
              <a:rPr lang="en-US" altLang="zh-CN" sz="2800" dirty="0">
                <a:solidFill>
                  <a:srgbClr val="FF3300"/>
                </a:solidFill>
                <a:latin typeface="Arial" panose="020B0604020202020204" pitchFamily="34" charset="0"/>
                <a:cs typeface="Arial" panose="020B0604020202020204" pitchFamily="34" charset="0"/>
              </a:rPr>
              <a:t>Buffon’s needle (</a:t>
            </a:r>
            <a:r>
              <a:rPr lang="zh-CN" altLang="en-US" sz="2800" dirty="0">
                <a:solidFill>
                  <a:srgbClr val="FF3300"/>
                </a:solidFill>
                <a:latin typeface="Arial" panose="020B0604020202020204" pitchFamily="34" charset="0"/>
                <a:ea typeface="宋体" panose="02010600030101010101" pitchFamily="2" charset="-122"/>
                <a:cs typeface="Arial" panose="020B0604020202020204" pitchFamily="34" charset="0"/>
              </a:rPr>
              <a:t>蒲丰投针</a:t>
            </a:r>
            <a:r>
              <a:rPr lang="en-US" altLang="zh-CN" sz="2800" dirty="0">
                <a:solidFill>
                  <a:srgbClr val="FF3300"/>
                </a:solidFill>
                <a:latin typeface="Arial" panose="020B0604020202020204" pitchFamily="34" charset="0"/>
                <a:cs typeface="Arial" panose="020B0604020202020204" pitchFamily="34" charset="0"/>
              </a:rPr>
              <a:t>)</a:t>
            </a:r>
            <a:endParaRPr lang="zh-CN" altLang="en-US" sz="2800" dirty="0">
              <a:solidFill>
                <a:srgbClr val="FF3300"/>
              </a:solidFill>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xmlns="" id="{4C482758-9571-422D-BD8A-705ADFC0E3BE}"/>
              </a:ext>
            </a:extLst>
          </p:cNvPr>
          <p:cNvSpPr>
            <a:spLocks noGrp="1"/>
          </p:cNvSpPr>
          <p:nvPr>
            <p:ph idx="1"/>
          </p:nvPr>
        </p:nvSpPr>
        <p:spPr>
          <a:xfrm>
            <a:off x="628650" y="1529059"/>
            <a:ext cx="7886700" cy="3263504"/>
          </a:xfrm>
        </p:spPr>
        <p:txBody>
          <a:bodyPr/>
          <a:lstStyle/>
          <a:p>
            <a:pPr marL="0" indent="0" algn="just">
              <a:buNone/>
            </a:pPr>
            <a:r>
              <a:rPr lang="en-US" altLang="zh-CN" sz="2400" dirty="0">
                <a:latin typeface="Times New Roman" panose="02020603050405020304" pitchFamily="18" charset="0"/>
                <a:cs typeface="Times New Roman" panose="02020603050405020304" pitchFamily="18" charset="0"/>
              </a:rPr>
              <a:t>       When a needle of length </a:t>
            </a: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 is dropped onto a wooden floor constructed from boards of width </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(where </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  what is the probability that it will lie across a seam between two boards? </a:t>
            </a:r>
          </a:p>
        </p:txBody>
      </p:sp>
      <p:sp>
        <p:nvSpPr>
          <p:cNvPr id="4" name="灯片编号占位符 3">
            <a:extLst>
              <a:ext uri="{FF2B5EF4-FFF2-40B4-BE49-F238E27FC236}">
                <a16:creationId xmlns:a16="http://schemas.microsoft.com/office/drawing/2014/main" xmlns="" id="{9DBD331E-1F41-425C-9730-3E9A593215AC}"/>
              </a:ext>
            </a:extLst>
          </p:cNvPr>
          <p:cNvSpPr>
            <a:spLocks noGrp="1"/>
          </p:cNvSpPr>
          <p:nvPr>
            <p:ph type="sldNum" sz="quarter" idx="12"/>
          </p:nvPr>
        </p:nvSpPr>
        <p:spPr>
          <a:xfrm>
            <a:off x="8397425" y="6309320"/>
            <a:ext cx="604410" cy="476250"/>
          </a:xfrm>
        </p:spPr>
        <p:txBody>
          <a:bodyPr/>
          <a:lstStyle/>
          <a:p>
            <a:fld id="{FA941FB5-B56A-DB49-A8AB-D06F1CE43BD1}" type="slidenum">
              <a:rPr lang="en-US" smtClean="0"/>
              <a:t>104</a:t>
            </a:fld>
            <a:endParaRPr lang="en-US" dirty="0"/>
          </a:p>
        </p:txBody>
      </p:sp>
      <p:cxnSp>
        <p:nvCxnSpPr>
          <p:cNvPr id="6" name="直接连接符 5">
            <a:extLst>
              <a:ext uri="{FF2B5EF4-FFF2-40B4-BE49-F238E27FC236}">
                <a16:creationId xmlns:a16="http://schemas.microsoft.com/office/drawing/2014/main" xmlns="" id="{E3CF9D01-7651-4D43-AAE9-8E9D87351DFC}"/>
              </a:ext>
            </a:extLst>
          </p:cNvPr>
          <p:cNvCxnSpPr/>
          <p:nvPr/>
        </p:nvCxnSpPr>
        <p:spPr>
          <a:xfrm>
            <a:off x="1250157" y="3836194"/>
            <a:ext cx="306466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xmlns="" id="{7BAB8C58-6A97-42ED-ABBE-20070E39C244}"/>
              </a:ext>
            </a:extLst>
          </p:cNvPr>
          <p:cNvCxnSpPr/>
          <p:nvPr/>
        </p:nvCxnSpPr>
        <p:spPr>
          <a:xfrm>
            <a:off x="1250157" y="4986338"/>
            <a:ext cx="306466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xmlns="" id="{B2427846-9E13-4B14-9397-A448299A1CC8}"/>
              </a:ext>
            </a:extLst>
          </p:cNvPr>
          <p:cNvCxnSpPr/>
          <p:nvPr/>
        </p:nvCxnSpPr>
        <p:spPr>
          <a:xfrm>
            <a:off x="1793081" y="3836194"/>
            <a:ext cx="0" cy="115014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xmlns="" id="{753DFC55-D7F3-4B0F-90E5-A064FBA7CD69}"/>
              </a:ext>
            </a:extLst>
          </p:cNvPr>
          <p:cNvCxnSpPr/>
          <p:nvPr/>
        </p:nvCxnSpPr>
        <p:spPr>
          <a:xfrm flipH="1">
            <a:off x="2239566" y="4474965"/>
            <a:ext cx="892969" cy="7215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2807340A-2DC2-4EEA-A945-3A20701DDE6E}"/>
              </a:ext>
            </a:extLst>
          </p:cNvPr>
          <p:cNvCxnSpPr>
            <a:cxnSpLocks/>
          </p:cNvCxnSpPr>
          <p:nvPr/>
        </p:nvCxnSpPr>
        <p:spPr>
          <a:xfrm flipH="1">
            <a:off x="3309344" y="3966566"/>
            <a:ext cx="676869" cy="8691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E8832D53-DFFF-4D20-84EC-1AA2D5D20D41}"/>
              </a:ext>
            </a:extLst>
          </p:cNvPr>
          <p:cNvCxnSpPr>
            <a:cxnSpLocks/>
          </p:cNvCxnSpPr>
          <p:nvPr/>
        </p:nvCxnSpPr>
        <p:spPr>
          <a:xfrm>
            <a:off x="3306131" y="4835723"/>
            <a:ext cx="34165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接连接符 18">
            <a:extLst>
              <a:ext uri="{FF2B5EF4-FFF2-40B4-BE49-F238E27FC236}">
                <a16:creationId xmlns:a16="http://schemas.microsoft.com/office/drawing/2014/main" xmlns="" id="{457EC861-1735-4223-9747-6AC30F41AD15}"/>
              </a:ext>
            </a:extLst>
          </p:cNvPr>
          <p:cNvCxnSpPr>
            <a:cxnSpLocks/>
          </p:cNvCxnSpPr>
          <p:nvPr/>
        </p:nvCxnSpPr>
        <p:spPr>
          <a:xfrm>
            <a:off x="3647780" y="4440436"/>
            <a:ext cx="0" cy="591998"/>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流程图: 接点 22">
            <a:extLst>
              <a:ext uri="{FF2B5EF4-FFF2-40B4-BE49-F238E27FC236}">
                <a16:creationId xmlns:a16="http://schemas.microsoft.com/office/drawing/2014/main" xmlns="" id="{172A84DA-9742-4BB1-A8E2-E3445FB21806}"/>
              </a:ext>
            </a:extLst>
          </p:cNvPr>
          <p:cNvSpPr/>
          <p:nvPr/>
        </p:nvSpPr>
        <p:spPr>
          <a:xfrm flipH="1" flipV="1">
            <a:off x="3568572" y="4354116"/>
            <a:ext cx="147341" cy="12739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流程图: 接点 23">
            <a:extLst>
              <a:ext uri="{FF2B5EF4-FFF2-40B4-BE49-F238E27FC236}">
                <a16:creationId xmlns:a16="http://schemas.microsoft.com/office/drawing/2014/main" xmlns="" id="{CEE52771-26E2-4E2D-9A0B-57C9C6AE4D85}"/>
              </a:ext>
            </a:extLst>
          </p:cNvPr>
          <p:cNvSpPr/>
          <p:nvPr/>
        </p:nvSpPr>
        <p:spPr>
          <a:xfrm flipH="1" flipV="1">
            <a:off x="2574874" y="4788093"/>
            <a:ext cx="147341" cy="12739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xmlns="" id="{4D4D4AB7-1F17-430B-83E2-C6DA13B7935A}"/>
              </a:ext>
            </a:extLst>
          </p:cNvPr>
          <p:cNvSpPr txBox="1"/>
          <p:nvPr/>
        </p:nvSpPr>
        <p:spPr bwMode="auto">
          <a:xfrm>
            <a:off x="3677779" y="4525298"/>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b="0" i="1" dirty="0">
                <a:latin typeface="Times New Roman" charset="0"/>
                <a:ea typeface="Times New Roman" charset="0"/>
                <a:cs typeface="Times New Roman" charset="0"/>
              </a:rPr>
              <a:t>x</a:t>
            </a:r>
            <a:endParaRPr lang="zh-CN" altLang="en-US" b="0" i="1" dirty="0">
              <a:latin typeface="Times New Roman" charset="0"/>
              <a:ea typeface="Times New Roman" charset="0"/>
              <a:cs typeface="Times New Roman" charset="0"/>
            </a:endParaRPr>
          </a:p>
        </p:txBody>
      </p:sp>
      <p:sp>
        <p:nvSpPr>
          <p:cNvPr id="27" name="文本框 26">
            <a:extLst>
              <a:ext uri="{FF2B5EF4-FFF2-40B4-BE49-F238E27FC236}">
                <a16:creationId xmlns:a16="http://schemas.microsoft.com/office/drawing/2014/main" xmlns="" id="{9F4B66D1-9725-4141-95AB-D1F725A47D15}"/>
              </a:ext>
            </a:extLst>
          </p:cNvPr>
          <p:cNvSpPr txBox="1"/>
          <p:nvPr/>
        </p:nvSpPr>
        <p:spPr bwMode="auto">
          <a:xfrm>
            <a:off x="3644565" y="3932894"/>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i="1" dirty="0">
                <a:latin typeface="Times New Roman" charset="0"/>
                <a:ea typeface="Times New Roman" charset="0"/>
                <a:cs typeface="Times New Roman" charset="0"/>
              </a:rPr>
              <a:t>l</a:t>
            </a:r>
            <a:endParaRPr lang="zh-CN" altLang="en-US" b="0" i="1" dirty="0">
              <a:latin typeface="Times New Roman" charset="0"/>
              <a:ea typeface="Times New Roman" charset="0"/>
              <a:cs typeface="Times New Roman" charset="0"/>
            </a:endParaRPr>
          </a:p>
        </p:txBody>
      </p:sp>
      <p:sp>
        <p:nvSpPr>
          <p:cNvPr id="28" name="文本框 27">
            <a:extLst>
              <a:ext uri="{FF2B5EF4-FFF2-40B4-BE49-F238E27FC236}">
                <a16:creationId xmlns:a16="http://schemas.microsoft.com/office/drawing/2014/main" xmlns="" id="{386EFA5F-0FB5-4370-A5B0-4DBAC8E5B686}"/>
              </a:ext>
            </a:extLst>
          </p:cNvPr>
          <p:cNvSpPr txBox="1"/>
          <p:nvPr/>
        </p:nvSpPr>
        <p:spPr bwMode="auto">
          <a:xfrm>
            <a:off x="1803527" y="4262645"/>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b="0" i="1" dirty="0">
                <a:latin typeface="Times New Roman" charset="0"/>
                <a:ea typeface="Times New Roman" charset="0"/>
                <a:cs typeface="Times New Roman" charset="0"/>
              </a:rPr>
              <a:t>a</a:t>
            </a:r>
            <a:endParaRPr lang="zh-CN" altLang="en-US" b="0" i="1" dirty="0">
              <a:latin typeface="Times New Roman" charset="0"/>
              <a:ea typeface="Times New Roman" charset="0"/>
              <a:cs typeface="Times New Roman" charset="0"/>
            </a:endParaRPr>
          </a:p>
        </p:txBody>
      </p:sp>
      <p:sp>
        <p:nvSpPr>
          <p:cNvPr id="29" name="弧形 28">
            <a:extLst>
              <a:ext uri="{FF2B5EF4-FFF2-40B4-BE49-F238E27FC236}">
                <a16:creationId xmlns:a16="http://schemas.microsoft.com/office/drawing/2014/main" xmlns="" id="{B4F86C51-13A9-4C12-87CB-329794AEBDC4}"/>
              </a:ext>
            </a:extLst>
          </p:cNvPr>
          <p:cNvSpPr/>
          <p:nvPr/>
        </p:nvSpPr>
        <p:spPr>
          <a:xfrm>
            <a:off x="3344000" y="4700587"/>
            <a:ext cx="123756" cy="239656"/>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0671F73A-C8BD-4EFA-A906-866902A42279}"/>
                  </a:ext>
                </a:extLst>
              </p:cNvPr>
              <p:cNvSpPr txBox="1"/>
              <p:nvPr/>
            </p:nvSpPr>
            <p:spPr bwMode="auto">
              <a:xfrm>
                <a:off x="3311860" y="4464115"/>
                <a:ext cx="518457"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rtlCol="0">
                <a:spAutoFit/>
              </a:bodyPr>
              <a:lstStyle/>
              <a:p>
                <a:pPr eaLnBrk="1" fontAlgn="ctr" hangingPunct="1"/>
                <a14:m>
                  <m:oMathPara xmlns:m="http://schemas.openxmlformats.org/officeDocument/2006/math">
                    <m:oMathParaPr>
                      <m:jc m:val="centerGroup"/>
                    </m:oMathParaPr>
                    <m:oMath xmlns:m="http://schemas.openxmlformats.org/officeDocument/2006/math">
                      <m:r>
                        <m:rPr>
                          <m:sty m:val="p"/>
                        </m:rPr>
                        <a:rPr lang="en-US" altLang="zh-CN" b="0" i="1" smtClean="0">
                          <a:latin typeface="Cambria Math" panose="02040503050406030204" pitchFamily="18" charset="0"/>
                          <a:ea typeface="Times New Roman" charset="0"/>
                          <a:cs typeface="Times New Roman" charset="0"/>
                        </a:rPr>
                        <m:t>φ</m:t>
                      </m:r>
                    </m:oMath>
                  </m:oMathPara>
                </a14:m>
                <a:endParaRPr lang="en-US" altLang="zh-CN" b="0" i="1" dirty="0">
                  <a:latin typeface="Times New Roman" charset="0"/>
                  <a:ea typeface="Times New Roman" charset="0"/>
                  <a:cs typeface="Times New Roman" charset="0"/>
                </a:endParaRPr>
              </a:p>
              <a:p>
                <a:pPr eaLnBrk="1" fontAlgn="ctr" hangingPunct="1"/>
                <a:endParaRPr lang="zh-CN" altLang="en-US" b="0" i="1" dirty="0">
                  <a:latin typeface="Times New Roman" charset="0"/>
                  <a:ea typeface="Times New Roman" charset="0"/>
                  <a:cs typeface="Times New Roman" charset="0"/>
                </a:endParaRPr>
              </a:p>
            </p:txBody>
          </p:sp>
        </mc:Choice>
        <mc:Fallback xmlns="">
          <p:sp>
            <p:nvSpPr>
              <p:cNvPr id="30" name="文本框 29">
                <a:extLst>
                  <a:ext uri="{FF2B5EF4-FFF2-40B4-BE49-F238E27FC236}">
                    <a16:creationId xmlns:a16="http://schemas.microsoft.com/office/drawing/2014/main" id="{0671F73A-C8BD-4EFA-A906-866902A42279}"/>
                  </a:ext>
                </a:extLst>
              </p:cNvPr>
              <p:cNvSpPr txBox="1">
                <a:spLocks noRot="1" noChangeAspect="1" noMove="1" noResize="1" noEditPoints="1" noAdjustHandles="1" noChangeArrowheads="1" noChangeShapeType="1" noTextEdit="1"/>
              </p:cNvSpPr>
              <p:nvPr/>
            </p:nvSpPr>
            <p:spPr bwMode="auto">
              <a:xfrm>
                <a:off x="3311860" y="4464115"/>
                <a:ext cx="518457" cy="646331"/>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006026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FA1441C-6385-437B-978B-D927E89C82C3}"/>
                  </a:ext>
                </a:extLst>
              </p:cNvPr>
              <p:cNvSpPr>
                <a:spLocks noGrp="1"/>
              </p:cNvSpPr>
              <p:nvPr>
                <p:ph idx="1"/>
              </p:nvPr>
            </p:nvSpPr>
            <p:spPr>
              <a:xfrm>
                <a:off x="628650" y="773705"/>
                <a:ext cx="7886700" cy="2925325"/>
              </a:xfrm>
            </p:spPr>
            <p:txBody>
              <a:bodyPr/>
              <a:lstStyle/>
              <a:p>
                <a:pPr marL="0" indent="0" algn="just">
                  <a:buNone/>
                </a:pPr>
                <a:r>
                  <a:rPr lang="en-US" altLang="zh-CN" sz="2000" dirty="0">
                    <a:solidFill>
                      <a:srgbClr val="3333FF"/>
                    </a:solidFill>
                    <a:latin typeface="Times New Roman" panose="02020603050405020304" pitchFamily="18" charset="0"/>
                    <a:cs typeface="Times New Roman" panose="02020603050405020304" pitchFamily="18" charset="0"/>
                  </a:rPr>
                  <a:t>Solution:  </a:t>
                </a:r>
                <a:r>
                  <a:rPr lang="en-US" altLang="zh-CN" sz="2000" dirty="0">
                    <a:latin typeface="Times New Roman" panose="02020603050405020304" pitchFamily="18" charset="0"/>
                    <a:cs typeface="Times New Roman" panose="02020603050405020304" pitchFamily="18" charset="0"/>
                  </a:rPr>
                  <a:t>Denote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𝑥</m:t>
                    </m:r>
                  </m:oMath>
                </a14:m>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 the distance between the center of needle and horizontal line,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𝜑</m:t>
                    </m:r>
                  </m:oMath>
                </a14:m>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represents the angle between the needle and lines. Thus 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possible result of needle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 given by the rectangle </a:t>
                </a:r>
                <a:r>
                  <a:rPr lang="en-US" altLang="zh-CN" sz="2000" i="1" dirty="0">
                    <a:latin typeface="Times New Roman" panose="02020603050405020304" pitchFamily="18" charset="0"/>
                    <a:cs typeface="Times New Roman" panose="02020603050405020304" pitchFamily="18" charset="0"/>
                  </a:rPr>
                  <a:t>G</a:t>
                </a:r>
                <a:r>
                  <a:rPr lang="en-US" altLang="zh-CN" sz="2000"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𝐺</m:t>
                      </m:r>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i="1" smtClean="0">
                              <a:latin typeface="Cambria Math" charset="0"/>
                              <a:cs typeface="Times New Roman" panose="02020603050405020304" pitchFamily="18" charset="0"/>
                            </a:rPr>
                          </m:ctrlPr>
                        </m:dPr>
                        <m:e>
                          <m:d>
                            <m:dPr>
                              <m:ctrlPr>
                                <a:rPr lang="en-US" altLang="zh-CN" sz="2000" i="1">
                                  <a:latin typeface="Cambria Math"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𝜑</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𝑥</m:t>
                              </m:r>
                            </m:e>
                          </m:d>
                          <m:r>
                            <a:rPr lang="en-US" altLang="zh-CN" sz="2000" b="0" i="1">
                              <a:latin typeface="Cambria Math" panose="02040503050406030204" pitchFamily="18" charset="0"/>
                              <a:cs typeface="Times New Roman" panose="02020603050405020304" pitchFamily="18" charset="0"/>
                            </a:rPr>
                            <m:t>| 0≤</m:t>
                          </m:r>
                          <m:r>
                            <a:rPr lang="en-US" altLang="zh-CN" sz="2000" b="0" i="1">
                              <a:latin typeface="Cambria Math" panose="02040503050406030204" pitchFamily="18" charset="0"/>
                              <a:cs typeface="Times New Roman" panose="02020603050405020304" pitchFamily="18" charset="0"/>
                            </a:rPr>
                            <m:t>𝜑</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𝜋</m:t>
                          </m:r>
                          <m:r>
                            <a:rPr lang="en-US" altLang="zh-CN" sz="2000" b="0" i="1">
                              <a:latin typeface="Cambria Math" panose="02040503050406030204" pitchFamily="18" charset="0"/>
                              <a:cs typeface="Times New Roman" panose="02020603050405020304" pitchFamily="18" charset="0"/>
                            </a:rPr>
                            <m:t>,0≤</m:t>
                          </m:r>
                          <m:r>
                            <a:rPr lang="en-US" altLang="zh-CN" sz="2000" b="0" i="1">
                              <a:latin typeface="Cambria Math" panose="02040503050406030204" pitchFamily="18" charset="0"/>
                              <a:cs typeface="Times New Roman" panose="02020603050405020304" pitchFamily="18" charset="0"/>
                            </a:rPr>
                            <m:t>𝑥</m:t>
                          </m:r>
                          <m:r>
                            <a:rPr lang="en-US" altLang="zh-CN" sz="2000" b="0" i="1">
                              <a:latin typeface="Cambria Math" panose="02040503050406030204" pitchFamily="18" charset="0"/>
                              <a:cs typeface="Times New Roman" panose="02020603050405020304" pitchFamily="18" charset="0"/>
                            </a:rPr>
                            <m:t>≤</m:t>
                          </m:r>
                          <m:f>
                            <m:fPr>
                              <m:ctrlPr>
                                <a:rPr lang="en-US" altLang="zh-CN" sz="2000" i="1">
                                  <a:latin typeface="Cambria Math" charset="0"/>
                                  <a:cs typeface="Times New Roman" panose="02020603050405020304" pitchFamily="18" charset="0"/>
                                </a:rPr>
                              </m:ctrlPr>
                            </m:fPr>
                            <m:num>
                              <m:r>
                                <a:rPr lang="en-US" altLang="zh-CN" sz="2000" b="0" i="1">
                                  <a:latin typeface="Cambria Math" panose="02040503050406030204" pitchFamily="18" charset="0"/>
                                  <a:cs typeface="Times New Roman" panose="02020603050405020304" pitchFamily="18" charset="0"/>
                                </a:rPr>
                                <m:t>𝑎</m:t>
                              </m:r>
                            </m:num>
                            <m:den>
                              <m:r>
                                <a:rPr lang="en-US" altLang="zh-CN" sz="2000" b="0" i="1">
                                  <a:latin typeface="Cambria Math" panose="02040503050406030204" pitchFamily="18" charset="0"/>
                                  <a:cs typeface="Times New Roman" panose="02020603050405020304" pitchFamily="18" charset="0"/>
                                </a:rPr>
                                <m:t>2</m:t>
                              </m:r>
                            </m:den>
                          </m:f>
                        </m:e>
                      </m:d>
                      <m:r>
                        <a:rPr lang="en-US" altLang="zh-CN" sz="2000" b="0" i="1" smtClean="0">
                          <a:latin typeface="Cambria Math" panose="02040503050406030204" pitchFamily="18" charset="0"/>
                          <a:cs typeface="Times New Roman" panose="02020603050405020304" pitchFamily="18" charset="0"/>
                        </a:rPr>
                        <m:t>.  </m:t>
                      </m:r>
                    </m:oMath>
                  </m:oMathPara>
                </a14:m>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latin typeface="Times New Roman" panose="02020603050405020304" pitchFamily="18" charset="0"/>
                    <a:cs typeface="Times New Roman" panose="02020603050405020304" pitchFamily="18" charset="0"/>
                  </a:rPr>
                  <a:t>The event A={the needle intersects with the lines} is equivalent to the result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𝑙</m:t>
                        </m:r>
                      </m:num>
                      <m:den>
                        <m:r>
                          <a:rPr lang="en-US" altLang="zh-CN" sz="2000" b="0" i="1" smtClean="0">
                            <a:latin typeface="Cambria Math" panose="02040503050406030204" pitchFamily="18" charset="0"/>
                            <a:cs typeface="Times New Roman" panose="02020603050405020304" pitchFamily="18" charset="0"/>
                          </a:rPr>
                          <m:t>2</m:t>
                        </m:r>
                      </m:den>
                    </m:f>
                    <m:func>
                      <m:funcPr>
                        <m:ctrlPr>
                          <a:rPr lang="en-US" altLang="zh-CN" sz="2000" b="0" i="1" smtClean="0">
                            <a:latin typeface="Cambria Math"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sin</m:t>
                        </m:r>
                      </m:fName>
                      <m:e>
                        <m:r>
                          <a:rPr lang="en-US" altLang="zh-CN" sz="2000" b="0" i="1" smtClean="0">
                            <a:latin typeface="Cambria Math" panose="02040503050406030204" pitchFamily="18" charset="0"/>
                            <a:cs typeface="Times New Roman" panose="02020603050405020304" pitchFamily="18" charset="0"/>
                          </a:rPr>
                          <m:t>𝜑</m:t>
                        </m:r>
                      </m:e>
                    </m:func>
                  </m:oMath>
                </a14:m>
                <a:r>
                  <a:rPr lang="en-US" altLang="zh-CN" sz="2000" dirty="0">
                    <a:latin typeface="Times New Roman" panose="02020603050405020304" pitchFamily="18" charset="0"/>
                    <a:cs typeface="Times New Roman" panose="02020603050405020304" pitchFamily="18" charset="0"/>
                  </a:rPr>
                  <a:t>. Denote </a:t>
                </a: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𝐴</m:t>
                          </m:r>
                        </m:sub>
                      </m:sSub>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charset="0"/>
                              <a:cs typeface="Times New Roman" panose="02020603050405020304" pitchFamily="18" charset="0"/>
                            </a:rPr>
                          </m:ctrlPr>
                        </m:dPr>
                        <m:e>
                          <m:d>
                            <m:dPr>
                              <m:ctrlPr>
                                <a:rPr lang="en-US" altLang="zh-CN" sz="2000" b="0" i="1" smtClean="0">
                                  <a:latin typeface="Cambria Math"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𝜑</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𝑥</m:t>
                              </m:r>
                            </m:e>
                          </m:d>
                          <m:r>
                            <a:rPr lang="en-US" altLang="zh-CN" sz="2000" b="0" i="1" smtClean="0">
                              <a:latin typeface="Cambria Math" panose="02040503050406030204" pitchFamily="18" charset="0"/>
                              <a:cs typeface="Times New Roman" panose="02020603050405020304" pitchFamily="18" charset="0"/>
                            </a:rPr>
                            <m:t>| </m:t>
                          </m:r>
                          <m:d>
                            <m:dPr>
                              <m:ctrlPr>
                                <a:rPr lang="en-US" altLang="zh-CN" sz="2000" b="0" i="1" smtClean="0">
                                  <a:latin typeface="Cambria Math"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𝜑</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𝑥</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𝐺</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𝑎𝑛𝑑</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𝑙</m:t>
                              </m:r>
                            </m:num>
                            <m:den>
                              <m:r>
                                <a:rPr lang="en-US" altLang="zh-CN" sz="2000" b="0" i="1" smtClean="0">
                                  <a:latin typeface="Cambria Math" panose="02040503050406030204" pitchFamily="18" charset="0"/>
                                  <a:cs typeface="Times New Roman" panose="02020603050405020304" pitchFamily="18" charset="0"/>
                                </a:rPr>
                                <m:t>2</m:t>
                              </m:r>
                            </m:den>
                          </m:f>
                          <m:func>
                            <m:funcPr>
                              <m:ctrlPr>
                                <a:rPr lang="en-US" altLang="zh-CN" sz="2000" b="0" i="1" smtClean="0">
                                  <a:latin typeface="Cambria Math"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sin</m:t>
                              </m:r>
                            </m:fName>
                            <m:e>
                              <m:r>
                                <a:rPr lang="en-US" altLang="zh-CN" sz="2000" b="0" i="1" smtClean="0">
                                  <a:latin typeface="Cambria Math" panose="02040503050406030204" pitchFamily="18" charset="0"/>
                                  <a:cs typeface="Times New Roman" panose="02020603050405020304" pitchFamily="18" charset="0"/>
                                </a:rPr>
                                <m:t>𝜑</m:t>
                              </m:r>
                            </m:e>
                          </m:func>
                        </m:e>
                      </m:d>
                      <m:r>
                        <a:rPr lang="en-US" altLang="zh-CN" sz="2000" b="0" i="1" smtClean="0">
                          <a:latin typeface="Cambria Math" panose="02040503050406030204" pitchFamily="18" charset="0"/>
                          <a:cs typeface="Times New Roman" panose="020206030504050203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a:p>
                <a:pPr marL="0" indent="0" algn="just">
                  <a:buNone/>
                </a:pP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FA1441C-6385-437B-978B-D927E89C82C3}"/>
                  </a:ext>
                </a:extLst>
              </p:cNvPr>
              <p:cNvSpPr>
                <a:spLocks noGrp="1" noRot="1" noChangeAspect="1" noMove="1" noResize="1" noEditPoints="1" noAdjustHandles="1" noChangeArrowheads="1" noChangeShapeType="1" noTextEdit="1"/>
              </p:cNvSpPr>
              <p:nvPr>
                <p:ph idx="1"/>
              </p:nvPr>
            </p:nvSpPr>
            <p:spPr>
              <a:xfrm>
                <a:off x="628650" y="773705"/>
                <a:ext cx="7886700" cy="2925325"/>
              </a:xfrm>
              <a:blipFill rotWithShape="0">
                <a:blip r:embed="rId2"/>
                <a:stretch>
                  <a:fillRect l="-773" t="-1250" r="-85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3CC0737C-B784-4689-9886-01A535A19AC2}"/>
              </a:ext>
            </a:extLst>
          </p:cNvPr>
          <p:cNvSpPr>
            <a:spLocks noGrp="1"/>
          </p:cNvSpPr>
          <p:nvPr>
            <p:ph type="sldNum" sz="quarter" idx="12"/>
          </p:nvPr>
        </p:nvSpPr>
        <p:spPr>
          <a:xfrm>
            <a:off x="8172400" y="6174305"/>
            <a:ext cx="540060" cy="476250"/>
          </a:xfrm>
        </p:spPr>
        <p:txBody>
          <a:bodyPr/>
          <a:lstStyle/>
          <a:p>
            <a:fld id="{FA941FB5-B56A-DB49-A8AB-D06F1CE43BD1}" type="slidenum">
              <a:rPr lang="en-US" sz="1100" smtClean="0"/>
              <a:t>105</a:t>
            </a:fld>
            <a:endParaRPr lang="en-US" sz="1100"/>
          </a:p>
        </p:txBody>
      </p:sp>
      <p:cxnSp>
        <p:nvCxnSpPr>
          <p:cNvPr id="19" name="直接连接符 18">
            <a:extLst>
              <a:ext uri="{FF2B5EF4-FFF2-40B4-BE49-F238E27FC236}">
                <a16:creationId xmlns:a16="http://schemas.microsoft.com/office/drawing/2014/main" xmlns="" id="{15F0D339-7F95-4E36-961E-C336BE7D2932}"/>
              </a:ext>
            </a:extLst>
          </p:cNvPr>
          <p:cNvCxnSpPr/>
          <p:nvPr/>
        </p:nvCxnSpPr>
        <p:spPr>
          <a:xfrm>
            <a:off x="2677461" y="5309070"/>
            <a:ext cx="306466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0" name="直接连接符 19">
            <a:extLst>
              <a:ext uri="{FF2B5EF4-FFF2-40B4-BE49-F238E27FC236}">
                <a16:creationId xmlns:a16="http://schemas.microsoft.com/office/drawing/2014/main" xmlns="" id="{8DD18838-C5E4-4E62-96DF-A6E249DA94BE}"/>
              </a:ext>
            </a:extLst>
          </p:cNvPr>
          <p:cNvCxnSpPr/>
          <p:nvPr/>
        </p:nvCxnSpPr>
        <p:spPr>
          <a:xfrm>
            <a:off x="2677461" y="6459214"/>
            <a:ext cx="306466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xmlns="" id="{B60A1650-047D-4F0C-BF69-9967B8CD7C56}"/>
              </a:ext>
            </a:extLst>
          </p:cNvPr>
          <p:cNvCxnSpPr/>
          <p:nvPr/>
        </p:nvCxnSpPr>
        <p:spPr>
          <a:xfrm>
            <a:off x="3220385" y="5309070"/>
            <a:ext cx="0" cy="115014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xmlns="" id="{782B647C-BB08-4E3D-9D43-B6828DAF8B9A}"/>
              </a:ext>
            </a:extLst>
          </p:cNvPr>
          <p:cNvCxnSpPr/>
          <p:nvPr/>
        </p:nvCxnSpPr>
        <p:spPr>
          <a:xfrm flipH="1">
            <a:off x="3666870" y="5947841"/>
            <a:ext cx="892969" cy="7215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1EDD9E07-D18B-48A1-8161-B3A8FEF19CD4}"/>
              </a:ext>
            </a:extLst>
          </p:cNvPr>
          <p:cNvCxnSpPr>
            <a:cxnSpLocks/>
          </p:cNvCxnSpPr>
          <p:nvPr/>
        </p:nvCxnSpPr>
        <p:spPr>
          <a:xfrm flipH="1">
            <a:off x="4736648" y="5439442"/>
            <a:ext cx="676869" cy="8691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5BFF8454-CF58-4F15-8CFA-AB3856C9C565}"/>
              </a:ext>
            </a:extLst>
          </p:cNvPr>
          <p:cNvCxnSpPr>
            <a:cxnSpLocks/>
          </p:cNvCxnSpPr>
          <p:nvPr/>
        </p:nvCxnSpPr>
        <p:spPr>
          <a:xfrm>
            <a:off x="4733435" y="6308599"/>
            <a:ext cx="34165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xmlns="" id="{8BF410E5-690F-4E99-8B2E-5BB61BB57919}"/>
              </a:ext>
            </a:extLst>
          </p:cNvPr>
          <p:cNvCxnSpPr>
            <a:cxnSpLocks/>
          </p:cNvCxnSpPr>
          <p:nvPr/>
        </p:nvCxnSpPr>
        <p:spPr>
          <a:xfrm>
            <a:off x="5075084" y="5913312"/>
            <a:ext cx="0" cy="591998"/>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流程图: 接点 25">
            <a:extLst>
              <a:ext uri="{FF2B5EF4-FFF2-40B4-BE49-F238E27FC236}">
                <a16:creationId xmlns:a16="http://schemas.microsoft.com/office/drawing/2014/main" xmlns="" id="{419987D9-0B52-4EDB-BEA8-9B268CC371BF}"/>
              </a:ext>
            </a:extLst>
          </p:cNvPr>
          <p:cNvSpPr/>
          <p:nvPr/>
        </p:nvSpPr>
        <p:spPr>
          <a:xfrm flipH="1" flipV="1">
            <a:off x="4995876" y="5826992"/>
            <a:ext cx="147341" cy="12739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流程图: 接点 26">
            <a:extLst>
              <a:ext uri="{FF2B5EF4-FFF2-40B4-BE49-F238E27FC236}">
                <a16:creationId xmlns:a16="http://schemas.microsoft.com/office/drawing/2014/main" xmlns="" id="{4F233A62-040A-4AD6-88E4-C20E85BC4247}"/>
              </a:ext>
            </a:extLst>
          </p:cNvPr>
          <p:cNvSpPr/>
          <p:nvPr/>
        </p:nvSpPr>
        <p:spPr>
          <a:xfrm flipH="1" flipV="1">
            <a:off x="4002178" y="6260969"/>
            <a:ext cx="147341" cy="12739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xmlns="" id="{A56F1D8B-368D-43A1-B7E0-1BC88700ED41}"/>
              </a:ext>
            </a:extLst>
          </p:cNvPr>
          <p:cNvSpPr txBox="1"/>
          <p:nvPr/>
        </p:nvSpPr>
        <p:spPr bwMode="auto">
          <a:xfrm>
            <a:off x="5105083" y="5998174"/>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b="0" i="1" dirty="0">
                <a:latin typeface="Times New Roman" charset="0"/>
                <a:ea typeface="Times New Roman" charset="0"/>
                <a:cs typeface="Times New Roman" charset="0"/>
              </a:rPr>
              <a:t>x</a:t>
            </a:r>
            <a:endParaRPr lang="zh-CN" altLang="en-US" b="0" i="1" dirty="0">
              <a:latin typeface="Times New Roman" charset="0"/>
              <a:ea typeface="Times New Roman" charset="0"/>
              <a:cs typeface="Times New Roman" charset="0"/>
            </a:endParaRPr>
          </a:p>
        </p:txBody>
      </p:sp>
      <p:sp>
        <p:nvSpPr>
          <p:cNvPr id="29" name="文本框 28">
            <a:extLst>
              <a:ext uri="{FF2B5EF4-FFF2-40B4-BE49-F238E27FC236}">
                <a16:creationId xmlns:a16="http://schemas.microsoft.com/office/drawing/2014/main" xmlns="" id="{24C95F0D-7CAC-459F-AD44-C85C53797488}"/>
              </a:ext>
            </a:extLst>
          </p:cNvPr>
          <p:cNvSpPr txBox="1"/>
          <p:nvPr/>
        </p:nvSpPr>
        <p:spPr bwMode="auto">
          <a:xfrm>
            <a:off x="5071869" y="5405770"/>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i="1" dirty="0">
                <a:latin typeface="Times New Roman" charset="0"/>
                <a:ea typeface="Times New Roman" charset="0"/>
                <a:cs typeface="Times New Roman" charset="0"/>
              </a:rPr>
              <a:t>l</a:t>
            </a:r>
            <a:endParaRPr lang="zh-CN" altLang="en-US" b="0" i="1" dirty="0">
              <a:latin typeface="Times New Roman" charset="0"/>
              <a:ea typeface="Times New Roman" charset="0"/>
              <a:cs typeface="Times New Roman" charset="0"/>
            </a:endParaRPr>
          </a:p>
        </p:txBody>
      </p:sp>
      <p:sp>
        <p:nvSpPr>
          <p:cNvPr id="30" name="文本框 29">
            <a:extLst>
              <a:ext uri="{FF2B5EF4-FFF2-40B4-BE49-F238E27FC236}">
                <a16:creationId xmlns:a16="http://schemas.microsoft.com/office/drawing/2014/main" xmlns="" id="{B15D1F22-E9F6-41AD-98F3-3F30EB5BAE21}"/>
              </a:ext>
            </a:extLst>
          </p:cNvPr>
          <p:cNvSpPr txBox="1"/>
          <p:nvPr/>
        </p:nvSpPr>
        <p:spPr bwMode="auto">
          <a:xfrm>
            <a:off x="3230831" y="5735521"/>
            <a:ext cx="518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fontAlgn="ctr" hangingPunct="1"/>
            <a:r>
              <a:rPr lang="en-US" altLang="zh-CN" b="0" i="1" dirty="0">
                <a:latin typeface="Times New Roman" charset="0"/>
                <a:ea typeface="Times New Roman" charset="0"/>
                <a:cs typeface="Times New Roman" charset="0"/>
              </a:rPr>
              <a:t>a</a:t>
            </a:r>
            <a:endParaRPr lang="zh-CN" altLang="en-US" b="0" i="1" dirty="0">
              <a:latin typeface="Times New Roman" charset="0"/>
              <a:ea typeface="Times New Roman" charset="0"/>
              <a:cs typeface="Times New Roman" charset="0"/>
            </a:endParaRPr>
          </a:p>
        </p:txBody>
      </p:sp>
      <p:sp>
        <p:nvSpPr>
          <p:cNvPr id="31" name="弧形 30">
            <a:extLst>
              <a:ext uri="{FF2B5EF4-FFF2-40B4-BE49-F238E27FC236}">
                <a16:creationId xmlns:a16="http://schemas.microsoft.com/office/drawing/2014/main" xmlns="" id="{C12E9358-0303-424E-91B0-4C8D7112566C}"/>
              </a:ext>
            </a:extLst>
          </p:cNvPr>
          <p:cNvSpPr/>
          <p:nvPr/>
        </p:nvSpPr>
        <p:spPr>
          <a:xfrm>
            <a:off x="4771304" y="6173463"/>
            <a:ext cx="123756" cy="239656"/>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ACF6D793-746E-41D7-889A-6FA19FC07527}"/>
                  </a:ext>
                </a:extLst>
              </p:cNvPr>
              <p:cNvSpPr txBox="1"/>
              <p:nvPr/>
            </p:nvSpPr>
            <p:spPr bwMode="auto">
              <a:xfrm>
                <a:off x="4728618" y="5949280"/>
                <a:ext cx="518457"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rtlCol="0">
                <a:spAutoFit/>
              </a:bodyPr>
              <a:lstStyle/>
              <a:p>
                <a:pPr eaLnBrk="1" fontAlgn="ctr" hangingPunct="1"/>
                <a14:m>
                  <m:oMathPara xmlns:m="http://schemas.openxmlformats.org/officeDocument/2006/math">
                    <m:oMathParaPr>
                      <m:jc m:val="centerGroup"/>
                    </m:oMathParaPr>
                    <m:oMath xmlns:m="http://schemas.openxmlformats.org/officeDocument/2006/math">
                      <m:r>
                        <m:rPr>
                          <m:sty m:val="p"/>
                        </m:rPr>
                        <a:rPr lang="en-US" altLang="zh-CN" b="0" i="1" smtClean="0">
                          <a:latin typeface="Cambria Math" panose="02040503050406030204" pitchFamily="18" charset="0"/>
                          <a:ea typeface="Times New Roman" charset="0"/>
                          <a:cs typeface="Times New Roman" charset="0"/>
                        </a:rPr>
                        <m:t>φ</m:t>
                      </m:r>
                    </m:oMath>
                  </m:oMathPara>
                </a14:m>
                <a:endParaRPr lang="en-US" altLang="zh-CN" b="0" i="1" dirty="0">
                  <a:latin typeface="Times New Roman" charset="0"/>
                  <a:ea typeface="Times New Roman" charset="0"/>
                  <a:cs typeface="Times New Roman" charset="0"/>
                </a:endParaRPr>
              </a:p>
              <a:p>
                <a:pPr eaLnBrk="1" fontAlgn="ctr" hangingPunct="1"/>
                <a:endParaRPr lang="zh-CN" altLang="en-US" b="0" i="1" dirty="0">
                  <a:latin typeface="Times New Roman" charset="0"/>
                  <a:ea typeface="Times New Roman" charset="0"/>
                  <a:cs typeface="Times New Roman" charset="0"/>
                </a:endParaRPr>
              </a:p>
            </p:txBody>
          </p:sp>
        </mc:Choice>
        <mc:Fallback xmlns="">
          <p:sp>
            <p:nvSpPr>
              <p:cNvPr id="32" name="文本框 31">
                <a:extLst>
                  <a:ext uri="{FF2B5EF4-FFF2-40B4-BE49-F238E27FC236}">
                    <a16:creationId xmlns:a16="http://schemas.microsoft.com/office/drawing/2014/main" id="{ACF6D793-746E-41D7-889A-6FA19FC07527}"/>
                  </a:ext>
                </a:extLst>
              </p:cNvPr>
              <p:cNvSpPr txBox="1">
                <a:spLocks noRot="1" noChangeAspect="1" noMove="1" noResize="1" noEditPoints="1" noAdjustHandles="1" noChangeArrowheads="1" noChangeShapeType="1" noTextEdit="1"/>
              </p:cNvSpPr>
              <p:nvPr/>
            </p:nvSpPr>
            <p:spPr bwMode="auto">
              <a:xfrm>
                <a:off x="4728618" y="5949280"/>
                <a:ext cx="518457" cy="64633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28650" y="3779814"/>
                <a:ext cx="7886699" cy="1379032"/>
              </a:xfrm>
              <a:prstGeom prst="rect">
                <a:avLst/>
              </a:prstGeom>
            </p:spPr>
            <p:txBody>
              <a:bodyPr wrap="square">
                <a:spAutoFit/>
              </a:bodyPr>
              <a:lstStyle/>
              <a:p>
                <a:pPr marL="0" indent="0" algn="just">
                  <a:buNone/>
                </a:pPr>
                <a:r>
                  <a:rPr lang="en-US" altLang="zh-CN" sz="2000" dirty="0">
                    <a:latin typeface="Times New Roman" panose="02020603050405020304" pitchFamily="18" charset="0"/>
                    <a:cs typeface="Times New Roman" panose="02020603050405020304" pitchFamily="18" charset="0"/>
                  </a:rPr>
                  <a:t>The probability of event A can be calculated </a:t>
                </a:r>
              </a:p>
              <a:p>
                <a:pPr marL="0" indent="0" algn="jus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anose="02020603050405020304" pitchFamily="18" charset="0"/>
                        </a:rPr>
                        <m:t>𝑃</m:t>
                      </m:r>
                      <m:d>
                        <m:dPr>
                          <m:ctrlPr>
                            <a:rPr lang="en-US" altLang="zh-CN" sz="2000" i="1">
                              <a:latin typeface="Cambria Math"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𝐴</m:t>
                          </m:r>
                        </m:e>
                      </m:d>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𝑎𝑟𝑒𝑎</m:t>
                          </m:r>
                          <m:d>
                            <m:dPr>
                              <m:ctrlPr>
                                <a:rPr lang="en-US" altLang="zh-CN" sz="2000" i="1">
                                  <a:latin typeface="Cambria Math" charset="0"/>
                                  <a:cs typeface="Times New Roman" panose="02020603050405020304" pitchFamily="18" charset="0"/>
                                </a:rPr>
                              </m:ctrlPr>
                            </m:dPr>
                            <m:e>
                              <m:sSub>
                                <m:sSubPr>
                                  <m:ctrlPr>
                                    <a:rPr lang="en-US" altLang="zh-CN" sz="2000" i="1">
                                      <a:latin typeface="Cambria Math"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i="1">
                                      <a:latin typeface="Cambria Math" panose="02040503050406030204" pitchFamily="18" charset="0"/>
                                      <a:cs typeface="Times New Roman" panose="02020603050405020304" pitchFamily="18" charset="0"/>
                                    </a:rPr>
                                    <m:t>𝐴</m:t>
                                  </m:r>
                                </m:sub>
                              </m:sSub>
                            </m:e>
                          </m:d>
                        </m:num>
                        <m:den>
                          <m:r>
                            <a:rPr lang="en-US" altLang="zh-CN" sz="2000" i="1">
                              <a:latin typeface="Cambria Math" panose="02040503050406030204" pitchFamily="18" charset="0"/>
                              <a:cs typeface="Times New Roman" panose="02020603050405020304" pitchFamily="18" charset="0"/>
                            </a:rPr>
                            <m:t>𝑎𝑟𝑒𝑎</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𝐺</m:t>
                          </m:r>
                          <m:r>
                            <a:rPr lang="en-US" altLang="zh-CN" sz="2000" i="1">
                              <a:latin typeface="Cambria Math" panose="02040503050406030204" pitchFamily="18" charset="0"/>
                              <a:cs typeface="Times New Roman" panose="02020603050405020304" pitchFamily="18" charset="0"/>
                            </a:rPr>
                            <m:t>)</m:t>
                          </m:r>
                        </m:den>
                      </m:f>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charset="0"/>
                              <a:cs typeface="Times New Roman" panose="02020603050405020304" pitchFamily="18" charset="0"/>
                            </a:rPr>
                          </m:ctrlPr>
                        </m:fPr>
                        <m:num>
                          <m:nary>
                            <m:naryPr>
                              <m:ctrlPr>
                                <a:rPr lang="en-US" altLang="zh-CN" sz="2000" i="1">
                                  <a:latin typeface="Cambria Math"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0</m:t>
                              </m:r>
                            </m:sub>
                            <m:sup>
                              <m:r>
                                <a:rPr lang="en-US" altLang="zh-CN" sz="2000" i="1">
                                  <a:latin typeface="Cambria Math" panose="02040503050406030204" pitchFamily="18" charset="0"/>
                                  <a:cs typeface="Times New Roman" panose="02020603050405020304" pitchFamily="18" charset="0"/>
                                </a:rPr>
                                <m:t>𝜋</m:t>
                              </m:r>
                            </m:sup>
                            <m:e>
                              <m:f>
                                <m:fPr>
                                  <m:ctrlPr>
                                    <a:rPr lang="en-US" altLang="zh-CN" sz="2000" i="1">
                                      <a:latin typeface="Cambria Math"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𝑙</m:t>
                                  </m:r>
                                </m:num>
                                <m:den>
                                  <m:r>
                                    <a:rPr lang="en-US" altLang="zh-CN" sz="2000" i="1">
                                      <a:latin typeface="Cambria Math" panose="02040503050406030204" pitchFamily="18" charset="0"/>
                                      <a:cs typeface="Times New Roman" panose="02020603050405020304" pitchFamily="18" charset="0"/>
                                    </a:rPr>
                                    <m:t>2</m:t>
                                  </m:r>
                                </m:den>
                              </m:f>
                              <m:func>
                                <m:funcPr>
                                  <m:ctrlPr>
                                    <a:rPr lang="en-US" altLang="zh-CN" sz="2000" i="1">
                                      <a:latin typeface="Cambria Math" charset="0"/>
                                      <a:cs typeface="Times New Roman" panose="02020603050405020304" pitchFamily="18" charset="0"/>
                                    </a:rPr>
                                  </m:ctrlPr>
                                </m:funcPr>
                                <m:fName>
                                  <m:r>
                                    <m:rPr>
                                      <m:sty m:val="p"/>
                                    </m:rPr>
                                    <a:rPr lang="en-US" altLang="zh-CN" sz="2000">
                                      <a:latin typeface="Cambria Math" panose="02040503050406030204" pitchFamily="18" charset="0"/>
                                      <a:cs typeface="Times New Roman" panose="02020603050405020304" pitchFamily="18" charset="0"/>
                                    </a:rPr>
                                    <m:t>sin</m:t>
                                  </m:r>
                                </m:fName>
                                <m:e>
                                  <m:r>
                                    <a:rPr lang="en-US" altLang="zh-CN" sz="2000" i="1">
                                      <a:latin typeface="Cambria Math" panose="02040503050406030204" pitchFamily="18" charset="0"/>
                                      <a:cs typeface="Times New Roman" panose="02020603050405020304" pitchFamily="18" charset="0"/>
                                    </a:rPr>
                                    <m:t>𝜑</m:t>
                                  </m:r>
                                </m:e>
                              </m:func>
                            </m:e>
                          </m:nary>
                          <m:r>
                            <m:rPr>
                              <m:sty m:val="p"/>
                            </m:rPr>
                            <a:rPr lang="en-US" altLang="zh-CN" sz="2000">
                              <a:latin typeface="Cambria Math" panose="02040503050406030204" pitchFamily="18" charset="0"/>
                              <a:cs typeface="Times New Roman" panose="02020603050405020304" pitchFamily="18" charset="0"/>
                            </a:rPr>
                            <m:t>d</m:t>
                          </m:r>
                          <m:r>
                            <a:rPr lang="en-US" altLang="zh-CN" sz="2000" i="1">
                              <a:latin typeface="Cambria Math" panose="02040503050406030204" pitchFamily="18" charset="0"/>
                              <a:cs typeface="Times New Roman" panose="02020603050405020304" pitchFamily="18" charset="0"/>
                            </a:rPr>
                            <m:t>𝜑</m:t>
                          </m:r>
                        </m:num>
                        <m:den>
                          <m:f>
                            <m:fPr>
                              <m:ctrlPr>
                                <a:rPr lang="en-US" altLang="zh-CN" sz="2000" i="1">
                                  <a:latin typeface="Cambria Math"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𝜋</m:t>
                              </m:r>
                            </m:num>
                            <m:den>
                              <m:r>
                                <a:rPr lang="en-US" altLang="zh-CN" sz="2000" i="1">
                                  <a:latin typeface="Cambria Math" panose="02040503050406030204" pitchFamily="18" charset="0"/>
                                  <a:cs typeface="Times New Roman" panose="02020603050405020304" pitchFamily="18" charset="0"/>
                                </a:rPr>
                                <m:t>2</m:t>
                              </m:r>
                            </m:den>
                          </m:f>
                        </m:den>
                      </m:f>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charset="0"/>
                              <a:cs typeface="Times New Roman" panose="02020603050405020304" pitchFamily="18" charset="0"/>
                            </a:rPr>
                          </m:ctrlPr>
                        </m:fPr>
                        <m:num>
                          <m:r>
                            <a:rPr lang="en-US" altLang="zh-CN" sz="2000">
                              <a:latin typeface="Cambria Math" panose="02040503050406030204" pitchFamily="18" charset="0"/>
                              <a:cs typeface="Times New Roman" panose="02020603050405020304" pitchFamily="18" charset="0"/>
                            </a:rPr>
                            <m:t>2</m:t>
                          </m:r>
                          <m:r>
                            <a:rPr lang="en-US" altLang="zh-CN" sz="2000" i="1">
                              <a:latin typeface="Cambria Math" panose="02040503050406030204" pitchFamily="18" charset="0"/>
                              <a:cs typeface="Times New Roman" panose="02020603050405020304" pitchFamily="18" charset="0"/>
                            </a:rPr>
                            <m:t>𝑙</m:t>
                          </m:r>
                        </m:num>
                        <m:den>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𝜋</m:t>
                          </m:r>
                        </m:den>
                      </m:f>
                      <m:r>
                        <a:rPr lang="en-US" altLang="zh-CN" sz="2000">
                          <a:latin typeface="Cambria Math" panose="02040503050406030204" pitchFamily="18" charset="0"/>
                          <a:cs typeface="Times New Roman" panose="020206030504050203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28650" y="3779814"/>
                <a:ext cx="7886699" cy="1379032"/>
              </a:xfrm>
              <a:prstGeom prst="rect">
                <a:avLst/>
              </a:prstGeom>
              <a:blipFill rotWithShape="0">
                <a:blip r:embed="rId4"/>
                <a:stretch>
                  <a:fillRect l="-773" t="-2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678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hlinkClick r:id="rId2" action="ppaction://hlinksldjump"/>
          </p:cNvPr>
          <p:cNvSpPr txBox="1"/>
          <p:nvPr/>
        </p:nvSpPr>
        <p:spPr>
          <a:xfrm>
            <a:off x="206514" y="773705"/>
            <a:ext cx="7785866" cy="523220"/>
          </a:xfrm>
          <a:prstGeom prst="rect">
            <a:avLst/>
          </a:prstGeom>
          <a:noFill/>
        </p:spPr>
        <p:txBody>
          <a:bodyPr wrap="square" rtlCol="0">
            <a:spAutoFit/>
          </a:bodyPr>
          <a:lstStyle/>
          <a:p>
            <a:r>
              <a:rPr lang="en-US" altLang="zh-CN" sz="2800" dirty="0">
                <a:solidFill>
                  <a:srgbClr val="3333FF"/>
                </a:solidFill>
                <a:latin typeface="+mj-lt"/>
              </a:rPr>
              <a:t>2.4 Conditional Probability</a:t>
            </a:r>
            <a:endParaRPr lang="zh-CN" altLang="en-US" sz="2800" dirty="0">
              <a:solidFill>
                <a:srgbClr val="3333FF"/>
              </a:solidFill>
              <a:latin typeface="+mj-lt"/>
            </a:endParaRPr>
          </a:p>
        </p:txBody>
      </p:sp>
      <p:sp>
        <p:nvSpPr>
          <p:cNvPr id="3" name="TextBox 2"/>
          <p:cNvSpPr txBox="1"/>
          <p:nvPr/>
        </p:nvSpPr>
        <p:spPr>
          <a:xfrm>
            <a:off x="341113" y="1360595"/>
            <a:ext cx="3172855" cy="430887"/>
          </a:xfrm>
          <a:prstGeom prst="rect">
            <a:avLst/>
          </a:prstGeom>
          <a:noFill/>
        </p:spPr>
        <p:txBody>
          <a:bodyPr wrap="square" rtlCol="0">
            <a:spAutoFit/>
          </a:bodyPr>
          <a:lstStyle/>
          <a:p>
            <a:r>
              <a:rPr lang="en-US" altLang="zh-CN" sz="2200" dirty="0">
                <a:solidFill>
                  <a:srgbClr val="FF0000"/>
                </a:solidFill>
                <a:latin typeface="+mj-lt"/>
              </a:rPr>
              <a:t>Example </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10" name="TextBox 9"/>
              <p:cNvSpPr txBox="1"/>
              <p:nvPr/>
            </p:nvSpPr>
            <p:spPr>
              <a:xfrm>
                <a:off x="324476" y="1808820"/>
                <a:ext cx="8190910" cy="769441"/>
              </a:xfrm>
              <a:prstGeom prst="rect">
                <a:avLst/>
              </a:prstGeom>
              <a:noFill/>
            </p:spPr>
            <p:txBody>
              <a:bodyPr wrap="square" rtlCol="0">
                <a:spAutoFit/>
              </a:bodyPr>
              <a:lstStyle/>
              <a:p>
                <a:r>
                  <a:rPr lang="en-US" altLang="zh-CN" sz="2200" dirty="0">
                    <a:latin typeface="+mj-lt"/>
                  </a:rPr>
                  <a:t>Consider an experiment of rolling two fair dices. Denote </a:t>
                </a:r>
                <a14:m>
                  <m:oMath xmlns:m="http://schemas.openxmlformats.org/officeDocument/2006/math">
                    <m:r>
                      <a:rPr lang="en-US" altLang="zh-CN" sz="2200" i="1" dirty="0" smtClean="0">
                        <a:latin typeface="Cambria Math"/>
                      </a:rPr>
                      <m:t>𝐴</m:t>
                    </m:r>
                  </m:oMath>
                </a14:m>
                <a:r>
                  <a:rPr lang="en-US" altLang="zh-CN" sz="2200" dirty="0">
                    <a:latin typeface="+mj-lt"/>
                  </a:rPr>
                  <a:t> to be the event of getting 7 as the sum of two dice. </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24476" y="1808820"/>
                <a:ext cx="8190910" cy="769441"/>
              </a:xfrm>
              <a:prstGeom prst="rect">
                <a:avLst/>
              </a:prstGeom>
              <a:blipFill rotWithShape="0">
                <a:blip r:embed="rId3"/>
                <a:stretch>
                  <a:fillRect l="-967" t="-476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1113" y="2618910"/>
                <a:ext cx="8393435" cy="769441"/>
              </a:xfrm>
              <a:prstGeom prst="rect">
                <a:avLst/>
              </a:prstGeom>
            </p:spPr>
            <p:txBody>
              <a:bodyPr wrap="square">
                <a:spAutoFit/>
              </a:bodyPr>
              <a:lstStyle/>
              <a:p>
                <a:r>
                  <a:rPr lang="en-US" altLang="zh-CN" sz="2200" dirty="0"/>
                  <a:t>Obviously,</a:t>
                </a:r>
                <a14:m>
                  <m:oMath xmlns:m="http://schemas.openxmlformats.org/officeDocument/2006/math">
                    <m:r>
                      <a:rPr lang="en-US" altLang="zh-CN" sz="2200" i="1" dirty="0" smtClean="0">
                        <a:latin typeface="Cambria Math"/>
                      </a:rPr>
                      <m:t> </m:t>
                    </m:r>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)=6/36=1/6 </m:t>
                    </m:r>
                  </m:oMath>
                </a14:m>
                <a:r>
                  <a:rPr lang="en-US" altLang="zh-CN" sz="2200" dirty="0"/>
                  <a:t>because the sample space consists of </a:t>
                </a:r>
                <a14:m>
                  <m:oMath xmlns:m="http://schemas.openxmlformats.org/officeDocument/2006/math">
                    <m:r>
                      <a:rPr lang="en-US" altLang="zh-CN" sz="2200" i="1" dirty="0" smtClean="0">
                        <a:latin typeface="Cambria Math"/>
                      </a:rPr>
                      <m:t>36</m:t>
                    </m:r>
                  </m:oMath>
                </a14:m>
                <a:r>
                  <a:rPr lang="en-US" altLang="zh-CN" sz="2200" dirty="0"/>
                  <a:t> equiprobable outcomes of which </a:t>
                </a:r>
                <a14:m>
                  <m:oMath xmlns:m="http://schemas.openxmlformats.org/officeDocument/2006/math">
                    <m:r>
                      <a:rPr lang="en-US" altLang="zh-CN" sz="2200" i="1" dirty="0" smtClean="0">
                        <a:latin typeface="Cambria Math"/>
                      </a:rPr>
                      <m:t>6</m:t>
                    </m:r>
                  </m:oMath>
                </a14:m>
                <a:r>
                  <a:rPr lang="en-US" altLang="zh-CN" sz="2200" dirty="0"/>
                  <a:t> are contained in </a:t>
                </a:r>
                <a14:m>
                  <m:oMath xmlns:m="http://schemas.openxmlformats.org/officeDocument/2006/math">
                    <m:r>
                      <a:rPr lang="en-US" altLang="zh-CN" sz="2200" i="1" dirty="0" smtClean="0">
                        <a:latin typeface="Cambria Math"/>
                      </a:rPr>
                      <m:t>𝐴</m:t>
                    </m:r>
                  </m:oMath>
                </a14:m>
                <a:r>
                  <a:rPr lang="en-US" altLang="zh-CN" sz="2200" dirty="0"/>
                  <a:t>.</a:t>
                </a:r>
                <a:endParaRPr lang="zh-CN" altLang="en-US" sz="2200" dirty="0"/>
              </a:p>
            </p:txBody>
          </p:sp>
        </mc:Choice>
        <mc:Fallback xmlns="">
          <p:sp>
            <p:nvSpPr>
              <p:cNvPr id="11" name="矩形 10"/>
              <p:cNvSpPr>
                <a:spLocks noRot="1" noChangeAspect="1" noMove="1" noResize="1" noEditPoints="1" noAdjustHandles="1" noChangeArrowheads="1" noChangeShapeType="1" noTextEdit="1"/>
              </p:cNvSpPr>
              <p:nvPr/>
            </p:nvSpPr>
            <p:spPr>
              <a:xfrm>
                <a:off x="341113" y="2618910"/>
                <a:ext cx="8393435" cy="769441"/>
              </a:xfrm>
              <a:prstGeom prst="rect">
                <a:avLst/>
              </a:prstGeom>
              <a:blipFill rotWithShape="1">
                <a:blip r:embed="rId4"/>
                <a:stretch>
                  <a:fillRect l="-944" t="-3968" r="-799"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39052" y="3383995"/>
                <a:ext cx="8373407" cy="430887"/>
              </a:xfrm>
              <a:prstGeom prst="rect">
                <a:avLst/>
              </a:prstGeom>
              <a:noFill/>
            </p:spPr>
            <p:txBody>
              <a:bodyPr wrap="square" rtlCol="0">
                <a:spAutoFit/>
              </a:bodyPr>
              <a:lstStyle/>
              <a:p>
                <a:r>
                  <a:rPr lang="en-US" altLang="zh-CN" sz="2200" dirty="0">
                    <a:latin typeface="+mj-lt"/>
                  </a:rPr>
                  <a:t>Consider another event </a:t>
                </a:r>
                <a14:m>
                  <m:oMath xmlns:m="http://schemas.openxmlformats.org/officeDocument/2006/math">
                    <m:r>
                      <a:rPr lang="en-US" altLang="zh-CN" sz="2200" i="1" dirty="0" smtClean="0">
                        <a:latin typeface="Cambria Math"/>
                      </a:rPr>
                      <m:t>𝐵</m:t>
                    </m:r>
                  </m:oMath>
                </a14:m>
                <a:r>
                  <a:rPr lang="en-US" altLang="zh-CN" sz="2200" dirty="0">
                    <a:latin typeface="+mj-lt"/>
                  </a:rPr>
                  <a:t> which is having at least one </a:t>
                </a:r>
                <a14:m>
                  <m:oMath xmlns:m="http://schemas.openxmlformats.org/officeDocument/2006/math">
                    <m:r>
                      <a:rPr lang="en-US" altLang="zh-CN" sz="2200" i="1" dirty="0" smtClean="0">
                        <a:latin typeface="Cambria Math"/>
                      </a:rPr>
                      <m:t>2</m:t>
                    </m:r>
                  </m:oMath>
                </a14:m>
                <a:r>
                  <a:rPr lang="en-US" altLang="zh-CN" sz="2200" dirty="0">
                    <a:latin typeface="+mj-lt"/>
                  </a:rPr>
                  <a:t>. </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39052" y="3383995"/>
                <a:ext cx="8373407" cy="430887"/>
              </a:xfrm>
              <a:prstGeom prst="rect">
                <a:avLst/>
              </a:prstGeom>
              <a:blipFill rotWithShape="1">
                <a:blip r:embed="rId5"/>
                <a:stretch>
                  <a:fillRect l="-947"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96525" y="4509120"/>
                <a:ext cx="8550950" cy="1107996"/>
              </a:xfrm>
              <a:prstGeom prst="rect">
                <a:avLst/>
              </a:prstGeom>
              <a:noFill/>
            </p:spPr>
            <p:txBody>
              <a:bodyPr wrap="square" rtlCol="0">
                <a:spAutoFit/>
              </a:bodyPr>
              <a:lstStyle/>
              <a:p>
                <a:r>
                  <a:rPr lang="en-US" altLang="zh-CN" sz="2200" dirty="0">
                    <a:latin typeface="+mj-lt"/>
                  </a:rPr>
                  <a:t>We do not know if </a:t>
                </a:r>
                <a14:m>
                  <m:oMath xmlns:m="http://schemas.openxmlformats.org/officeDocument/2006/math">
                    <m:r>
                      <a:rPr lang="en-US" altLang="zh-CN" sz="2200" i="1" dirty="0" smtClean="0">
                        <a:latin typeface="Cambria Math"/>
                      </a:rPr>
                      <m:t>𝐵</m:t>
                    </m:r>
                  </m:oMath>
                </a14:m>
                <a:r>
                  <a:rPr lang="en-US" altLang="zh-CN" sz="2200" dirty="0">
                    <a:latin typeface="+mj-lt"/>
                  </a:rPr>
                  <a:t> would occur or not before an experiment. We aim to </a:t>
                </a:r>
                <a:r>
                  <a:rPr lang="en-US" altLang="zh-CN" sz="2200" dirty="0">
                    <a:solidFill>
                      <a:srgbClr val="FF0000"/>
                    </a:solidFill>
                    <a:latin typeface="+mj-lt"/>
                  </a:rPr>
                  <a:t>examine what is the probability of </a:t>
                </a:r>
                <a14:m>
                  <m:oMath xmlns:m="http://schemas.openxmlformats.org/officeDocument/2006/math">
                    <m:r>
                      <a:rPr lang="en-US" altLang="zh-CN" sz="2200" i="1" dirty="0" smtClean="0">
                        <a:solidFill>
                          <a:srgbClr val="FF0000"/>
                        </a:solidFill>
                        <a:latin typeface="Cambria Math"/>
                      </a:rPr>
                      <m:t>𝐴</m:t>
                    </m:r>
                  </m:oMath>
                </a14:m>
                <a:r>
                  <a:rPr lang="en-US" altLang="zh-CN" sz="2200" dirty="0">
                    <a:solidFill>
                      <a:srgbClr val="FF0000"/>
                    </a:solidFill>
                    <a:latin typeface="+mj-lt"/>
                  </a:rPr>
                  <a:t> under the assumption that </a:t>
                </a:r>
                <a14:m>
                  <m:oMath xmlns:m="http://schemas.openxmlformats.org/officeDocument/2006/math">
                    <m:r>
                      <a:rPr lang="en-US" altLang="zh-CN" sz="2200" i="1" dirty="0" smtClean="0">
                        <a:solidFill>
                          <a:srgbClr val="FF0000"/>
                        </a:solidFill>
                        <a:latin typeface="Cambria Math"/>
                      </a:rPr>
                      <m:t>𝐵</m:t>
                    </m:r>
                  </m:oMath>
                </a14:m>
                <a:r>
                  <a:rPr lang="en-US" altLang="zh-CN" sz="2200" dirty="0">
                    <a:solidFill>
                      <a:srgbClr val="FF0000"/>
                    </a:solidFill>
                    <a:latin typeface="+mj-lt"/>
                  </a:rPr>
                  <a:t> took place.</a:t>
                </a:r>
                <a:endParaRPr lang="zh-CN" altLang="en-US" sz="2200" dirty="0">
                  <a:solidFill>
                    <a:srgbClr val="FF0000"/>
                  </a:solidFill>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96525" y="4509120"/>
                <a:ext cx="8550950" cy="1107996"/>
              </a:xfrm>
              <a:prstGeom prst="rect">
                <a:avLst/>
              </a:prstGeom>
              <a:blipFill rotWithShape="1">
                <a:blip r:embed="rId6"/>
                <a:stretch>
                  <a:fillRect l="-927" t="-2762" b="-110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96525" y="3744035"/>
                <a:ext cx="8595955" cy="769441"/>
              </a:xfrm>
              <a:prstGeom prst="rect">
                <a:avLst/>
              </a:prstGeom>
            </p:spPr>
            <p:txBody>
              <a:bodyPr wrap="square">
                <a:spAutoFit/>
              </a:bodyPr>
              <a:lstStyle/>
              <a:p>
                <a:r>
                  <a:rPr lang="en-US" altLang="zh-CN" sz="2200" dirty="0"/>
                  <a:t>There are still </a:t>
                </a:r>
                <a14:m>
                  <m:oMath xmlns:m="http://schemas.openxmlformats.org/officeDocument/2006/math">
                    <m:r>
                      <a:rPr lang="en-US" altLang="zh-CN" sz="2200" i="1" dirty="0">
                        <a:latin typeface="Cambria Math"/>
                      </a:rPr>
                      <m:t>36</m:t>
                    </m:r>
                  </m:oMath>
                </a14:m>
                <a:r>
                  <a:rPr lang="en-US" altLang="zh-CN" sz="2200" dirty="0"/>
                  <a:t> outcomes of which </a:t>
                </a:r>
                <a14:m>
                  <m:oMath xmlns:m="http://schemas.openxmlformats.org/officeDocument/2006/math">
                    <m:r>
                      <a:rPr lang="en-US" altLang="zh-CN" sz="2200" i="1" dirty="0">
                        <a:latin typeface="Cambria Math"/>
                      </a:rPr>
                      <m:t>11</m:t>
                    </m:r>
                  </m:oMath>
                </a14:m>
                <a:r>
                  <a:rPr lang="en-US" altLang="zh-CN" sz="2200" dirty="0"/>
                  <a:t> are contained in </a:t>
                </a:r>
                <a14:m>
                  <m:oMath xmlns:m="http://schemas.openxmlformats.org/officeDocument/2006/math">
                    <m:r>
                      <a:rPr lang="en-US" altLang="zh-CN" sz="2200" i="1">
                        <a:latin typeface="Cambria Math"/>
                      </a:rPr>
                      <m:t>𝐵</m:t>
                    </m:r>
                  </m:oMath>
                </a14:m>
                <a:r>
                  <a:rPr lang="en-US" altLang="zh-CN" sz="2200" dirty="0"/>
                  <a:t> and thus </a:t>
                </a:r>
                <a14:m>
                  <m:oMath xmlns:m="http://schemas.openxmlformats.org/officeDocument/2006/math">
                    <m:r>
                      <a:rPr lang="en-US" altLang="zh-CN" sz="2200" i="1" dirty="0">
                        <a:latin typeface="Cambria Math"/>
                      </a:rPr>
                      <m:t>𝑃</m:t>
                    </m:r>
                    <m:r>
                      <a:rPr lang="en-US" altLang="zh-CN" sz="2200" i="1" dirty="0">
                        <a:latin typeface="Cambria Math"/>
                      </a:rPr>
                      <m:t>(</m:t>
                    </m:r>
                    <m:r>
                      <a:rPr lang="en-US" altLang="zh-CN" sz="2200" i="1" dirty="0">
                        <a:latin typeface="Cambria Math"/>
                      </a:rPr>
                      <m:t>𝐵</m:t>
                    </m:r>
                    <m:r>
                      <a:rPr lang="en-US" altLang="zh-CN" sz="2200" i="1" dirty="0">
                        <a:latin typeface="Cambria Math"/>
                      </a:rPr>
                      <m:t>)=11/36</m:t>
                    </m:r>
                  </m:oMath>
                </a14:m>
                <a:r>
                  <a:rPr lang="en-US" altLang="zh-CN" sz="2200" dirty="0"/>
                  <a:t>. </a:t>
                </a:r>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296525" y="3744035"/>
                <a:ext cx="8595955" cy="769441"/>
              </a:xfrm>
              <a:prstGeom prst="rect">
                <a:avLst/>
              </a:prstGeom>
              <a:blipFill rotWithShape="1">
                <a:blip r:embed="rId7"/>
                <a:stretch>
                  <a:fillRect l="-922" t="-3968" r="-1135" b="-15873"/>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48AE9BFB-7224-4930-9C8C-9FC30C06B115}"/>
              </a:ext>
            </a:extLst>
          </p:cNvPr>
          <p:cNvSpPr>
            <a:spLocks noGrp="1"/>
          </p:cNvSpPr>
          <p:nvPr>
            <p:ph type="sldNum" sz="quarter" idx="11"/>
          </p:nvPr>
        </p:nvSpPr>
        <p:spPr/>
        <p:txBody>
          <a:bodyPr/>
          <a:lstStyle/>
          <a:p>
            <a:pPr>
              <a:defRPr/>
            </a:pPr>
            <a:fld id="{DF2308B0-52A9-437D-9700-D7B37876F5B1}" type="slidenum">
              <a:rPr lang="zh-CN" altLang="en-US" smtClean="0"/>
              <a:pPr>
                <a:defRPr/>
              </a:pPr>
              <a:t>106</a:t>
            </a:fld>
            <a:endParaRPr lang="en-US" altLang="zh-CN" dirty="0"/>
          </a:p>
        </p:txBody>
      </p:sp>
    </p:spTree>
    <p:extLst>
      <p:ext uri="{BB962C8B-B14F-4D97-AF65-F5344CB8AC3E}">
        <p14:creationId xmlns:p14="http://schemas.microsoft.com/office/powerpoint/2010/main" val="17982691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6702" y="1088740"/>
                <a:ext cx="8100900" cy="769441"/>
              </a:xfrm>
              <a:prstGeom prst="rect">
                <a:avLst/>
              </a:prstGeom>
            </p:spPr>
            <p:txBody>
              <a:bodyPr wrap="square">
                <a:spAutoFit/>
              </a:bodyPr>
              <a:lstStyle/>
              <a:p>
                <a:r>
                  <a:rPr lang="en-US" altLang="zh-CN" sz="2200" dirty="0"/>
                  <a:t>In this example, the assumption that </a:t>
                </a:r>
                <a14:m>
                  <m:oMath xmlns:m="http://schemas.openxmlformats.org/officeDocument/2006/math">
                    <m:r>
                      <a:rPr lang="en-US" altLang="zh-CN" sz="2200" i="1" dirty="0" smtClean="0">
                        <a:latin typeface="Cambria Math"/>
                      </a:rPr>
                      <m:t>𝐵</m:t>
                    </m:r>
                  </m:oMath>
                </a14:m>
                <a:r>
                  <a:rPr lang="en-US" altLang="zh-CN" sz="2200" dirty="0"/>
                  <a:t> took place reduces the set of possible outcomes to </a:t>
                </a:r>
                <a:r>
                  <a:rPr lang="en-US" altLang="zh-CN" sz="2200" i="0" dirty="0">
                    <a:latin typeface="+mj-lt"/>
                  </a:rPr>
                  <a:t>11</a:t>
                </a:r>
                <a:r>
                  <a:rPr lang="en-US" altLang="zh-CN" sz="2200" dirty="0"/>
                  <a:t>. </a:t>
                </a:r>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256702" y="1088740"/>
                <a:ext cx="8100900" cy="769441"/>
              </a:xfrm>
              <a:prstGeom prst="rect">
                <a:avLst/>
              </a:prstGeom>
              <a:blipFill rotWithShape="1">
                <a:blip r:embed="rId2"/>
                <a:stretch>
                  <a:fillRect l="-903"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6525" y="1903387"/>
                <a:ext cx="8505945" cy="769441"/>
              </a:xfrm>
              <a:prstGeom prst="rect">
                <a:avLst/>
              </a:prstGeom>
            </p:spPr>
            <p:txBody>
              <a:bodyPr wrap="square">
                <a:spAutoFit/>
              </a:bodyPr>
              <a:lstStyle/>
              <a:p>
                <a:r>
                  <a:rPr lang="en-US" altLang="zh-CN" sz="2200" dirty="0"/>
                  <a:t>Of these </a:t>
                </a:r>
                <a14:m>
                  <m:oMath xmlns:m="http://schemas.openxmlformats.org/officeDocument/2006/math">
                    <m:r>
                      <a:rPr lang="en-US" altLang="zh-CN" sz="2200" i="1" dirty="0" smtClean="0">
                        <a:latin typeface="Cambria Math"/>
                      </a:rPr>
                      <m:t>11</m:t>
                    </m:r>
                  </m:oMath>
                </a14:m>
                <a:r>
                  <a:rPr lang="en-US" altLang="zh-CN" sz="2200" dirty="0"/>
                  <a:t> outcomes, only two are contained in </a:t>
                </a:r>
                <a14:m>
                  <m:oMath xmlns:m="http://schemas.openxmlformats.org/officeDocument/2006/math">
                    <m:r>
                      <a:rPr lang="en-US" altLang="zh-CN" sz="2200" i="1" dirty="0" smtClean="0">
                        <a:latin typeface="Cambria Math"/>
                      </a:rPr>
                      <m:t>𝐴</m:t>
                    </m:r>
                  </m:oMath>
                </a14:m>
                <a:r>
                  <a:rPr lang="en-US" altLang="zh-CN" sz="2200" dirty="0"/>
                  <a:t>. They are </a:t>
                </a:r>
                <a14:m>
                  <m:oMath xmlns:m="http://schemas.openxmlformats.org/officeDocument/2006/math">
                    <m:r>
                      <a:rPr lang="en-US" altLang="zh-CN" sz="2200" i="1" dirty="0" smtClean="0">
                        <a:latin typeface="Cambria Math"/>
                      </a:rPr>
                      <m:t>(2,5</m:t>
                    </m:r>
                    <m:r>
                      <a:rPr lang="en-US" altLang="zh-CN" sz="2200" i="1" dirty="0">
                        <a:latin typeface="Cambria Math"/>
                      </a:rPr>
                      <m:t>) </m:t>
                    </m:r>
                  </m:oMath>
                </a14:m>
                <a:r>
                  <a:rPr lang="en-US" altLang="zh-CN" sz="2200" dirty="0"/>
                  <a:t>and </a:t>
                </a:r>
                <a14:m>
                  <m:oMath xmlns:m="http://schemas.openxmlformats.org/officeDocument/2006/math">
                    <m:r>
                      <a:rPr lang="en-US" altLang="zh-CN" sz="2200" i="1" dirty="0" smtClean="0">
                        <a:latin typeface="Cambria Math"/>
                      </a:rPr>
                      <m:t>(5,2).</m:t>
                    </m:r>
                  </m:oMath>
                </a14:m>
                <a:endParaRPr lang="en-US" altLang="zh-CN" sz="2200" dirty="0"/>
              </a:p>
            </p:txBody>
          </p:sp>
        </mc:Choice>
        <mc:Fallback xmlns="">
          <p:sp>
            <p:nvSpPr>
              <p:cNvPr id="3" name="矩形 2"/>
              <p:cNvSpPr>
                <a:spLocks noRot="1" noChangeAspect="1" noMove="1" noResize="1" noEditPoints="1" noAdjustHandles="1" noChangeArrowheads="1" noChangeShapeType="1" noTextEdit="1"/>
              </p:cNvSpPr>
              <p:nvPr/>
            </p:nvSpPr>
            <p:spPr>
              <a:xfrm>
                <a:off x="296525" y="1903387"/>
                <a:ext cx="8505945" cy="769441"/>
              </a:xfrm>
              <a:prstGeom prst="rect">
                <a:avLst/>
              </a:prstGeom>
              <a:blipFill rotWithShape="1">
                <a:blip r:embed="rId3"/>
                <a:stretch>
                  <a:fillRect l="-932"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3828" y="2753925"/>
                <a:ext cx="8998692" cy="1107996"/>
              </a:xfrm>
              <a:prstGeom prst="rect">
                <a:avLst/>
              </a:prstGeom>
            </p:spPr>
            <p:txBody>
              <a:bodyPr wrap="square">
                <a:spAutoFit/>
              </a:bodyPr>
              <a:lstStyle/>
              <a:p>
                <a:r>
                  <a:rPr lang="en-US" altLang="zh-CN" sz="2200" dirty="0"/>
                  <a:t>Since it is reasonable to assume that the </a:t>
                </a:r>
                <a14:m>
                  <m:oMath xmlns:m="http://schemas.openxmlformats.org/officeDocument/2006/math">
                    <m:r>
                      <a:rPr lang="en-US" altLang="zh-CN" sz="2200" i="1" dirty="0" smtClean="0">
                        <a:latin typeface="Cambria Math"/>
                      </a:rPr>
                      <m:t>11</m:t>
                    </m:r>
                  </m:oMath>
                </a14:m>
                <a:r>
                  <a:rPr lang="en-US" altLang="zh-CN" sz="2200" dirty="0"/>
                  <a:t> outcomes are equally likely to occur. The probability of </a:t>
                </a:r>
                <a14:m>
                  <m:oMath xmlns:m="http://schemas.openxmlformats.org/officeDocument/2006/math">
                    <m:r>
                      <a:rPr lang="en-US" altLang="zh-CN" sz="2200" i="1" dirty="0" smtClean="0">
                        <a:latin typeface="Cambria Math"/>
                      </a:rPr>
                      <m:t>𝐴</m:t>
                    </m:r>
                  </m:oMath>
                </a14:m>
                <a:r>
                  <a:rPr lang="en-US" altLang="zh-CN" sz="2200" dirty="0"/>
                  <a:t> under the assumption that </a:t>
                </a:r>
                <a14:m>
                  <m:oMath xmlns:m="http://schemas.openxmlformats.org/officeDocument/2006/math">
                    <m:r>
                      <a:rPr lang="en-US" altLang="zh-CN" sz="2200" i="1" dirty="0" smtClean="0">
                        <a:latin typeface="Cambria Math"/>
                      </a:rPr>
                      <m:t>𝐵</m:t>
                    </m:r>
                  </m:oMath>
                </a14:m>
                <a:r>
                  <a:rPr lang="en-US" altLang="zh-CN" sz="2200" dirty="0"/>
                  <a:t> took place equals </a:t>
                </a:r>
                <a14:m>
                  <m:oMath xmlns:m="http://schemas.openxmlformats.org/officeDocument/2006/math">
                    <m:r>
                      <a:rPr lang="en-US" altLang="zh-CN" sz="2200" i="1" dirty="0" smtClean="0">
                        <a:latin typeface="Cambria Math"/>
                      </a:rPr>
                      <m:t>2/11</m:t>
                    </m:r>
                  </m:oMath>
                </a14:m>
                <a:r>
                  <a:rPr lang="en-US" altLang="zh-CN" sz="2200" dirty="0"/>
                  <a:t>.</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53828" y="2753925"/>
                <a:ext cx="8998692" cy="1107996"/>
              </a:xfrm>
              <a:prstGeom prst="rect">
                <a:avLst/>
              </a:prstGeom>
              <a:blipFill rotWithShape="1">
                <a:blip r:embed="rId4"/>
                <a:stretch>
                  <a:fillRect l="-881" t="-2747"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161510" y="3924055"/>
                <a:ext cx="8505945" cy="1107996"/>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This probability is denoted</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 by</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a:t>
                </a:r>
                <a14:m>
                  <m:oMath xmlns:m="http://schemas.openxmlformats.org/officeDocument/2006/math">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𝑃</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𝐴</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𝐵</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oMath>
                </a14:m>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 It represents</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a:t>
                </a:r>
                <a:r>
                  <a:rPr kumimoji="0" lang="zh-CN" altLang="zh-CN" sz="2200" b="0" i="0" u="none" strike="noStrike" cap="none" normalizeH="0" baseline="0" dirty="0">
                    <a:ln>
                      <a:noFill/>
                    </a:ln>
                    <a:solidFill>
                      <a:srgbClr val="FF0000"/>
                    </a:solidFill>
                    <a:effectLst/>
                    <a:latin typeface="Arial" pitchFamily="34" charset="0"/>
                    <a:ea typeface="Helvetica Neue"/>
                    <a:cs typeface="宋体" pitchFamily="2" charset="-122"/>
                  </a:rPr>
                  <a:t>the</a:t>
                </a:r>
                <a:r>
                  <a:rPr kumimoji="0" lang="en-US" altLang="zh-CN" sz="2200" b="0" i="0" u="none" strike="noStrike" cap="none" normalizeH="0" baseline="0" dirty="0">
                    <a:ln>
                      <a:noFill/>
                    </a:ln>
                    <a:solidFill>
                      <a:srgbClr val="FF0000"/>
                    </a:solidFill>
                    <a:effectLst/>
                    <a:latin typeface="Arial" pitchFamily="34" charset="0"/>
                    <a:ea typeface="Helvetica Neue"/>
                    <a:cs typeface="宋体" pitchFamily="2" charset="-122"/>
                  </a:rPr>
                  <a:t> conditional </a:t>
                </a:r>
                <a:r>
                  <a:rPr kumimoji="0" lang="zh-CN" altLang="zh-CN" sz="2200" b="0" i="0" u="none" strike="noStrike" cap="none" normalizeH="0" baseline="0" dirty="0">
                    <a:ln>
                      <a:noFill/>
                    </a:ln>
                    <a:solidFill>
                      <a:srgbClr val="FF0000"/>
                    </a:solidFill>
                    <a:effectLst/>
                    <a:latin typeface="Arial" pitchFamily="34" charset="0"/>
                    <a:ea typeface="Helvetica Neue"/>
                    <a:cs typeface="宋体" pitchFamily="2" charset="-122"/>
                  </a:rPr>
                  <a:t> probability of </a:t>
                </a:r>
                <a14:m>
                  <m:oMath xmlns:m="http://schemas.openxmlformats.org/officeDocument/2006/math">
                    <m:r>
                      <a:rPr kumimoji="0" lang="zh-CN" altLang="zh-CN" sz="2200" b="0" i="1" u="none" strike="noStrike" cap="none" normalizeH="0" baseline="0" dirty="0" smtClean="0">
                        <a:ln>
                          <a:noFill/>
                        </a:ln>
                        <a:solidFill>
                          <a:srgbClr val="FF0000"/>
                        </a:solidFill>
                        <a:effectLst/>
                        <a:latin typeface="Cambria Math"/>
                        <a:ea typeface="Helvetica Neue"/>
                        <a:cs typeface="宋体" pitchFamily="2" charset="-122"/>
                      </a:rPr>
                      <m:t>𝐴</m:t>
                    </m:r>
                  </m:oMath>
                </a14:m>
                <a:r>
                  <a:rPr kumimoji="0" lang="zh-CN" altLang="zh-CN" sz="2200" b="0" i="0" u="none" strike="noStrike" cap="none" normalizeH="0" baseline="0" dirty="0">
                    <a:ln>
                      <a:noFill/>
                    </a:ln>
                    <a:solidFill>
                      <a:srgbClr val="FF0000"/>
                    </a:solidFill>
                    <a:effectLst/>
                    <a:latin typeface="Arial" pitchFamily="34" charset="0"/>
                    <a:ea typeface="Helvetica Neue"/>
                    <a:cs typeface="宋体" pitchFamily="2" charset="-122"/>
                  </a:rPr>
                  <a:t> </a:t>
                </a:r>
                <a:r>
                  <a:rPr kumimoji="0" lang="en-US" altLang="zh-CN" sz="2200" b="0" i="0" u="none" strike="noStrike" cap="none" normalizeH="0" baseline="0" dirty="0">
                    <a:ln>
                      <a:noFill/>
                    </a:ln>
                    <a:solidFill>
                      <a:srgbClr val="FF0000"/>
                    </a:solidFill>
                    <a:effectLst/>
                    <a:latin typeface="Arial" pitchFamily="34" charset="0"/>
                    <a:ea typeface="Helvetica Neue"/>
                    <a:cs typeface="宋体" pitchFamily="2" charset="-122"/>
                  </a:rPr>
                  <a:t>given that the event </a:t>
                </a:r>
                <a14:m>
                  <m:oMath xmlns:m="http://schemas.openxmlformats.org/officeDocument/2006/math">
                    <m:r>
                      <a:rPr kumimoji="0" lang="en-US" altLang="zh-CN" sz="2200" b="0" i="1" u="none" strike="noStrike" cap="none" normalizeH="0" baseline="0" dirty="0" smtClean="0">
                        <a:ln>
                          <a:noFill/>
                        </a:ln>
                        <a:solidFill>
                          <a:srgbClr val="FF0000"/>
                        </a:solidFill>
                        <a:effectLst/>
                        <a:latin typeface="Cambria Math"/>
                        <a:ea typeface="Helvetica Neue"/>
                        <a:cs typeface="宋体" pitchFamily="2" charset="-122"/>
                      </a:rPr>
                      <m:t>𝐵</m:t>
                    </m:r>
                  </m:oMath>
                </a14:m>
                <a:r>
                  <a:rPr kumimoji="0" lang="en-US" altLang="zh-CN" sz="2200" b="0" i="0" u="none" strike="noStrike" cap="none" normalizeH="0" baseline="0" dirty="0">
                    <a:ln>
                      <a:noFill/>
                    </a:ln>
                    <a:solidFill>
                      <a:srgbClr val="FF0000"/>
                    </a:solidFill>
                    <a:effectLst/>
                    <a:latin typeface="Arial" pitchFamily="34" charset="0"/>
                    <a:ea typeface="Helvetica Neue"/>
                    <a:cs typeface="宋体" pitchFamily="2" charset="-122"/>
                  </a:rPr>
                  <a:t> has occurred</a:t>
                </a:r>
                <a:r>
                  <a:rPr lang="en-US" altLang="zh-CN" sz="2200" dirty="0">
                    <a:solidFill>
                      <a:srgbClr val="333333"/>
                    </a:solidFill>
                    <a:latin typeface="Arial" pitchFamily="34" charset="0"/>
                    <a:ea typeface="Helvetica Neue"/>
                    <a:cs typeface="宋体" pitchFamily="2" charset="-122"/>
                  </a:rPr>
                  <a:t> (or conditional probability of </a:t>
                </a:r>
                <a14:m>
                  <m:oMath xmlns:m="http://schemas.openxmlformats.org/officeDocument/2006/math">
                    <m:r>
                      <a:rPr lang="en-US" altLang="zh-CN" sz="2200" i="1" dirty="0" smtClean="0">
                        <a:solidFill>
                          <a:srgbClr val="333333"/>
                        </a:solidFill>
                        <a:latin typeface="Cambria Math"/>
                        <a:ea typeface="Helvetica Neue"/>
                        <a:cs typeface="宋体" pitchFamily="2" charset="-122"/>
                      </a:rPr>
                      <m:t>𝐴</m:t>
                    </m:r>
                  </m:oMath>
                </a14:m>
                <a:r>
                  <a:rPr lang="en-US" altLang="zh-CN" sz="2200" dirty="0">
                    <a:solidFill>
                      <a:srgbClr val="333333"/>
                    </a:solidFill>
                    <a:latin typeface="Arial" pitchFamily="34" charset="0"/>
                    <a:ea typeface="Helvetica Neue"/>
                    <a:cs typeface="宋体" pitchFamily="2" charset="-122"/>
                  </a:rPr>
                  <a:t> assuming </a:t>
                </a:r>
                <a14:m>
                  <m:oMath xmlns:m="http://schemas.openxmlformats.org/officeDocument/2006/math">
                    <m:r>
                      <a:rPr lang="en-US" altLang="zh-CN" sz="2200" i="1" dirty="0" smtClean="0">
                        <a:solidFill>
                          <a:srgbClr val="333333"/>
                        </a:solidFill>
                        <a:latin typeface="Cambria Math"/>
                        <a:ea typeface="Helvetica Neue"/>
                        <a:cs typeface="宋体" pitchFamily="2" charset="-122"/>
                      </a:rPr>
                      <m:t>𝐵</m:t>
                    </m:r>
                  </m:oMath>
                </a14:m>
                <a:r>
                  <a:rPr lang="en-US" altLang="zh-CN" sz="2200" dirty="0">
                    <a:solidFill>
                      <a:srgbClr val="333333"/>
                    </a:solidFill>
                    <a:latin typeface="Arial" pitchFamily="34" charset="0"/>
                    <a:ea typeface="Helvetica Neue"/>
                    <a:cs typeface="宋体" pitchFamily="2" charset="-122"/>
                  </a:rPr>
                  <a:t>).</a:t>
                </a:r>
                <a:endParaRPr kumimoji="0" lang="zh-CN" altLang="zh-CN" sz="22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161510" y="3924055"/>
                <a:ext cx="8505945" cy="1107996"/>
              </a:xfrm>
              <a:prstGeom prst="rect">
                <a:avLst/>
              </a:prstGeom>
              <a:blipFill rotWithShape="1">
                <a:blip r:embed="rId5"/>
                <a:stretch>
                  <a:fillRect l="-860" t="-2210" b="-11602"/>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198D4F2E-7E2E-44E8-A19E-DEA586BDC864}"/>
              </a:ext>
            </a:extLst>
          </p:cNvPr>
          <p:cNvSpPr>
            <a:spLocks noGrp="1"/>
          </p:cNvSpPr>
          <p:nvPr>
            <p:ph type="sldNum" sz="quarter" idx="11"/>
          </p:nvPr>
        </p:nvSpPr>
        <p:spPr/>
        <p:txBody>
          <a:bodyPr/>
          <a:lstStyle/>
          <a:p>
            <a:pPr>
              <a:defRPr/>
            </a:pPr>
            <a:fld id="{DF2308B0-52A9-437D-9700-D7B37876F5B1}" type="slidenum">
              <a:rPr lang="zh-CN" altLang="en-US" smtClean="0"/>
              <a:pPr>
                <a:defRPr/>
              </a:pPr>
              <a:t>107</a:t>
            </a:fld>
            <a:endParaRPr lang="en-US" altLang="zh-CN" dirty="0"/>
          </a:p>
        </p:txBody>
      </p:sp>
    </p:spTree>
    <p:extLst>
      <p:ext uri="{BB962C8B-B14F-4D97-AF65-F5344CB8AC3E}">
        <p14:creationId xmlns:p14="http://schemas.microsoft.com/office/powerpoint/2010/main" val="255943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18414" y="1358770"/>
                <a:ext cx="7602709" cy="430887"/>
              </a:xfrm>
              <a:prstGeom prst="rect">
                <a:avLst/>
              </a:prstGeom>
              <a:noFill/>
            </p:spPr>
            <p:txBody>
              <a:bodyPr wrap="square" rtlCol="0">
                <a:spAutoFit/>
              </a:bodyPr>
              <a:lstStyle/>
              <a:p>
                <a:r>
                  <a:rPr lang="en-US" altLang="zh-CN" sz="2200" dirty="0">
                    <a:latin typeface="+mj-lt"/>
                  </a:rPr>
                  <a:t>In the above example, </a:t>
                </a:r>
                <a14:m>
                  <m:oMath xmlns:m="http://schemas.openxmlformats.org/officeDocument/2006/math">
                    <m:r>
                      <a:rPr lang="en-US" altLang="zh-CN" sz="2200" i="1" dirty="0">
                        <a:latin typeface="Cambria Math"/>
                      </a:rPr>
                      <m:t>𝑃</m:t>
                    </m:r>
                    <m:r>
                      <a:rPr lang="en-US" altLang="zh-CN" sz="2200" i="1" dirty="0">
                        <a:latin typeface="Cambria Math"/>
                      </a:rPr>
                      <m:t>(</m:t>
                    </m:r>
                    <m:r>
                      <a:rPr lang="en-US" altLang="zh-CN" sz="2200" i="1" dirty="0">
                        <a:latin typeface="Cambria Math"/>
                      </a:rPr>
                      <m:t>𝐴</m:t>
                    </m:r>
                    <m:r>
                      <a:rPr lang="en-US" altLang="zh-CN" sz="2200" i="1" dirty="0">
                        <a:latin typeface="Cambria Math"/>
                      </a:rPr>
                      <m:t>)=1/6 </m:t>
                    </m:r>
                  </m:oMath>
                </a14:m>
                <a:r>
                  <a:rPr lang="en-US" altLang="zh-CN" sz="2200" dirty="0">
                    <a:latin typeface="+mj-lt"/>
                  </a:rPr>
                  <a:t>and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b="0" i="1" dirty="0" smtClean="0">
                        <a:latin typeface="Cambria Math"/>
                        <a:ea typeface="宋体" pitchFamily="2" charset="-122"/>
                        <a:cs typeface="宋体" pitchFamily="2" charset="-122"/>
                      </a:rPr>
                      <m:t>=2/11</m:t>
                    </m:r>
                  </m:oMath>
                </a14:m>
                <a:r>
                  <a:rPr lang="en-US" altLang="zh-CN" sz="2200" dirty="0">
                    <a:solidFill>
                      <a:srgbClr val="333333"/>
                    </a:solidFill>
                    <a:latin typeface="Arial" pitchFamily="34" charset="0"/>
                    <a:ea typeface="Helvetica Neue"/>
                    <a:cs typeface="宋体" pitchFamily="2" charset="-122"/>
                  </a:rPr>
                  <a:t>.</a:t>
                </a:r>
                <a:r>
                  <a:rPr lang="en-US" altLang="zh-CN" sz="2200" dirty="0">
                    <a:latin typeface="+mj-lt"/>
                  </a:rPr>
                  <a:t> </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18414" y="1358770"/>
                <a:ext cx="7602709" cy="430887"/>
              </a:xfrm>
              <a:prstGeom prst="rect">
                <a:avLst/>
              </a:prstGeom>
              <a:blipFill rotWithShape="1">
                <a:blip r:embed="rId2"/>
                <a:stretch>
                  <a:fillRect l="-962"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25934" y="1955920"/>
                <a:ext cx="3665042" cy="430887"/>
              </a:xfrm>
              <a:prstGeom prst="rect">
                <a:avLst/>
              </a:prstGeom>
            </p:spPr>
            <p:txBody>
              <a:bodyPr wrap="none">
                <a:spAutoFit/>
              </a:bodyPr>
              <a:lstStyle/>
              <a:p>
                <a:r>
                  <a:rPr lang="en-US" altLang="zh-CN" sz="2200" dirty="0"/>
                  <a:t>We find that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𝐴</m:t>
                        </m:r>
                      </m:e>
                    </m:d>
                    <m:r>
                      <a:rPr lang="en-US" altLang="zh-CN" sz="2200" b="0" i="1" smtClean="0">
                        <a:latin typeface="Cambria Math"/>
                        <a:ea typeface="Cambria Math"/>
                      </a:rPr>
                      <m:t>.</m:t>
                    </m:r>
                  </m:oMath>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525934" y="1955920"/>
                <a:ext cx="3665042" cy="430887"/>
              </a:xfrm>
              <a:prstGeom prst="rect">
                <a:avLst/>
              </a:prstGeom>
              <a:blipFill rotWithShape="1">
                <a:blip r:embed="rId3"/>
                <a:stretch>
                  <a:fillRect l="-1997"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04898" y="2500601"/>
                <a:ext cx="8869121" cy="571118"/>
              </a:xfrm>
              <a:prstGeom prst="rect">
                <a:avLst/>
              </a:prstGeom>
              <a:noFill/>
            </p:spPr>
            <p:txBody>
              <a:bodyPr wrap="square" rtlCol="0">
                <a:spAutoFit/>
              </a:bodyPr>
              <a:lstStyle/>
              <a:p>
                <a:r>
                  <a:rPr lang="en-US" altLang="zh-CN" sz="2200" dirty="0">
                    <a:latin typeface="+mj-lt"/>
                  </a:rPr>
                  <a:t>In fact,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i="1" dirty="0">
                        <a:latin typeface="Cambria Math"/>
                        <a:ea typeface="宋体" pitchFamily="2" charset="-122"/>
                        <a:cs typeface="宋体" pitchFamily="2" charset="-122"/>
                      </a:rPr>
                      <m:t>=</m:t>
                    </m:r>
                    <m:f>
                      <m:fPr>
                        <m:ctrlPr>
                          <a:rPr lang="en-US" altLang="zh-CN" sz="2200" i="1" dirty="0" smtClean="0">
                            <a:latin typeface="Cambria Math" charset="0"/>
                            <a:ea typeface="宋体" pitchFamily="2" charset="-122"/>
                          </a:rPr>
                        </m:ctrlPr>
                      </m:fPr>
                      <m:num>
                        <m:r>
                          <a:rPr lang="en-US" altLang="zh-CN" sz="2200" b="0" i="1" dirty="0" smtClean="0">
                            <a:latin typeface="Cambria Math"/>
                            <a:ea typeface="宋体" pitchFamily="2" charset="-122"/>
                          </a:rPr>
                          <m:t>2</m:t>
                        </m:r>
                      </m:num>
                      <m:den>
                        <m:r>
                          <a:rPr lang="en-US" altLang="zh-CN" sz="2200" b="0" i="1" dirty="0" smtClean="0">
                            <a:latin typeface="Cambria Math"/>
                            <a:ea typeface="宋体" pitchFamily="2" charset="-122"/>
                          </a:rPr>
                          <m:t>11</m:t>
                        </m:r>
                      </m:den>
                    </m:f>
                  </m:oMath>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4898" y="2500601"/>
                <a:ext cx="8869121" cy="571118"/>
              </a:xfrm>
              <a:prstGeom prst="rect">
                <a:avLst/>
              </a:prstGeom>
              <a:blipFill rotWithShape="1">
                <a:blip r:embed="rId4"/>
                <a:stretch>
                  <a:fillRect l="-893" b="-7447"/>
                </a:stretch>
              </a:blipFill>
            </p:spPr>
            <p:txBody>
              <a:bodyPr/>
              <a:lstStyle/>
              <a:p>
                <a:r>
                  <a:rPr lang="zh-CN" altLang="en-US">
                    <a:noFill/>
                  </a:rPr>
                  <a:t> </a:t>
                </a:r>
              </a:p>
            </p:txBody>
          </p:sp>
        </mc:Fallback>
      </mc:AlternateContent>
      <p:sp>
        <p:nvSpPr>
          <p:cNvPr id="5" name="TextBox 4"/>
          <p:cNvSpPr txBox="1"/>
          <p:nvPr/>
        </p:nvSpPr>
        <p:spPr>
          <a:xfrm>
            <a:off x="525934" y="3338990"/>
            <a:ext cx="8194046" cy="769441"/>
          </a:xfrm>
          <a:prstGeom prst="rect">
            <a:avLst/>
          </a:prstGeom>
          <a:noFill/>
        </p:spPr>
        <p:txBody>
          <a:bodyPr wrap="square" rtlCol="0">
            <a:spAutoFit/>
          </a:bodyPr>
          <a:lstStyle/>
          <a:p>
            <a:r>
              <a:rPr lang="en-US" altLang="zh-CN" sz="2200" dirty="0">
                <a:latin typeface="+mj-lt"/>
              </a:rPr>
              <a:t>The conditional probability can be obtained by a ratio of unconditional probabilities in this simple example. </a:t>
            </a:r>
            <a:endParaRPr lang="zh-CN" altLang="en-US" sz="2200" dirty="0">
              <a:latin typeface="+mj-lt"/>
            </a:endParaRPr>
          </a:p>
        </p:txBody>
      </p:sp>
      <p:sp>
        <p:nvSpPr>
          <p:cNvPr id="6" name="TextBox 5"/>
          <p:cNvSpPr txBox="1"/>
          <p:nvPr/>
        </p:nvSpPr>
        <p:spPr>
          <a:xfrm>
            <a:off x="518414" y="4239090"/>
            <a:ext cx="7875875" cy="769441"/>
          </a:xfrm>
          <a:prstGeom prst="rect">
            <a:avLst/>
          </a:prstGeom>
          <a:noFill/>
        </p:spPr>
        <p:txBody>
          <a:bodyPr wrap="square" rtlCol="0">
            <a:spAutoFit/>
          </a:bodyPr>
          <a:lstStyle/>
          <a:p>
            <a:r>
              <a:rPr lang="en-US" altLang="zh-CN" sz="2200" dirty="0">
                <a:latin typeface="+mj-lt"/>
              </a:rPr>
              <a:t>We can extend this </a:t>
            </a:r>
            <a:r>
              <a:rPr lang="en-US" altLang="zh-CN" sz="2200" dirty="0"/>
              <a:t>conditional probability to any complicated experiments.</a:t>
            </a:r>
            <a:r>
              <a:rPr lang="en-US" altLang="zh-CN" sz="2200" dirty="0">
                <a:latin typeface="+mj-lt"/>
              </a:rPr>
              <a:t> </a:t>
            </a:r>
            <a:endParaRPr lang="zh-CN" altLang="en-US" sz="2200" dirty="0">
              <a:latin typeface="+mj-lt"/>
            </a:endParaRPr>
          </a:p>
        </p:txBody>
      </p:sp>
      <mc:AlternateContent xmlns:mc="http://schemas.openxmlformats.org/markup-compatibility/2006" xmlns:a14="http://schemas.microsoft.com/office/drawing/2010/main">
        <mc:Choice Requires="a14">
          <p:sp>
            <p:nvSpPr>
              <p:cNvPr id="7" name="矩形 6"/>
              <p:cNvSpPr/>
              <p:nvPr/>
            </p:nvSpPr>
            <p:spPr>
              <a:xfrm>
                <a:off x="3041830" y="2483895"/>
                <a:ext cx="1418658"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ea typeface="宋体" pitchFamily="2" charset="-122"/>
                        </a:rPr>
                        <m:t>=</m:t>
                      </m:r>
                      <m:f>
                        <m:fPr>
                          <m:ctrlPr>
                            <a:rPr lang="en-US" altLang="zh-CN" i="1" dirty="0">
                              <a:latin typeface="Cambria Math" charset="0"/>
                              <a:ea typeface="宋体" pitchFamily="2" charset="-122"/>
                            </a:rPr>
                          </m:ctrlPr>
                        </m:fPr>
                        <m:num>
                          <m:r>
                            <a:rPr lang="en-US" altLang="zh-CN" i="1" dirty="0">
                              <a:latin typeface="Cambria Math"/>
                              <a:ea typeface="宋体" pitchFamily="2" charset="-122"/>
                            </a:rPr>
                            <m:t>𝑁</m:t>
                          </m:r>
                          <m:r>
                            <a:rPr lang="en-US" altLang="zh-CN" i="1" dirty="0">
                              <a:latin typeface="Cambria Math"/>
                              <a:ea typeface="宋体" pitchFamily="2" charset="-122"/>
                            </a:rPr>
                            <m:t>(</m:t>
                          </m:r>
                          <m:r>
                            <a:rPr lang="en-US" altLang="zh-CN" i="1" dirty="0">
                              <a:latin typeface="Cambria Math"/>
                              <a:ea typeface="宋体" pitchFamily="2" charset="-122"/>
                            </a:rPr>
                            <m:t>𝐴</m:t>
                          </m:r>
                          <m:r>
                            <a:rPr lang="en-US" altLang="zh-CN" i="1" dirty="0">
                              <a:latin typeface="Cambria Math"/>
                              <a:ea typeface="Cambria Math"/>
                            </a:rPr>
                            <m:t>∩</m:t>
                          </m:r>
                          <m:r>
                            <a:rPr lang="en-US" altLang="zh-CN" i="1" dirty="0">
                              <a:latin typeface="Cambria Math"/>
                              <a:ea typeface="Cambria Math"/>
                            </a:rPr>
                            <m:t>𝐵</m:t>
                          </m:r>
                          <m:r>
                            <a:rPr lang="en-US" altLang="zh-CN" i="1" dirty="0">
                              <a:latin typeface="Cambria Math"/>
                              <a:ea typeface="宋体" pitchFamily="2" charset="-122"/>
                            </a:rPr>
                            <m:t>)</m:t>
                          </m:r>
                        </m:num>
                        <m:den>
                          <m:r>
                            <a:rPr lang="en-US" altLang="zh-CN" i="1" dirty="0">
                              <a:latin typeface="Cambria Math"/>
                              <a:ea typeface="宋体" pitchFamily="2" charset="-122"/>
                            </a:rPr>
                            <m:t>𝑁</m:t>
                          </m:r>
                          <m:r>
                            <a:rPr lang="en-US" altLang="zh-CN" i="1" dirty="0">
                              <a:latin typeface="Cambria Math"/>
                              <a:ea typeface="宋体" pitchFamily="2" charset="-122"/>
                            </a:rPr>
                            <m:t>(</m:t>
                          </m:r>
                          <m:r>
                            <a:rPr lang="en-US" altLang="zh-CN" i="1" dirty="0">
                              <a:latin typeface="Cambria Math"/>
                              <a:ea typeface="宋体" pitchFamily="2" charset="-122"/>
                            </a:rPr>
                            <m:t>𝐵</m:t>
                          </m:r>
                          <m:r>
                            <a:rPr lang="en-US" altLang="zh-CN" i="1" dirty="0">
                              <a:latin typeface="Cambria Math"/>
                              <a:ea typeface="宋体" pitchFamily="2" charset="-122"/>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041830" y="2483895"/>
                <a:ext cx="1418658" cy="66909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386898" y="2489876"/>
                <a:ext cx="2040879"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a:ea typeface="宋体" pitchFamily="2" charset="-122"/>
                        </a:rPr>
                        <m:t>=</m:t>
                      </m:r>
                      <m:f>
                        <m:fPr>
                          <m:ctrlPr>
                            <a:rPr lang="en-US" altLang="zh-CN" i="1" dirty="0">
                              <a:latin typeface="Cambria Math" charset="0"/>
                              <a:ea typeface="宋体" pitchFamily="2" charset="-122"/>
                            </a:rPr>
                          </m:ctrlPr>
                        </m:fPr>
                        <m:num>
                          <m:r>
                            <a:rPr lang="en-US" altLang="zh-CN" i="1" dirty="0">
                              <a:latin typeface="Cambria Math"/>
                              <a:ea typeface="宋体" pitchFamily="2" charset="-122"/>
                            </a:rPr>
                            <m:t>𝑁</m:t>
                          </m:r>
                          <m:r>
                            <a:rPr lang="en-US" altLang="zh-CN" i="1" dirty="0">
                              <a:latin typeface="Cambria Math"/>
                              <a:ea typeface="宋体" pitchFamily="2" charset="-122"/>
                            </a:rPr>
                            <m:t>(</m:t>
                          </m:r>
                          <m:r>
                            <a:rPr lang="en-US" altLang="zh-CN" i="1" dirty="0">
                              <a:latin typeface="Cambria Math"/>
                              <a:ea typeface="宋体" pitchFamily="2" charset="-122"/>
                            </a:rPr>
                            <m:t>𝐴</m:t>
                          </m:r>
                          <m:r>
                            <a:rPr lang="en-US" altLang="zh-CN" i="1" dirty="0">
                              <a:latin typeface="Cambria Math"/>
                              <a:ea typeface="Cambria Math"/>
                            </a:rPr>
                            <m:t>∩</m:t>
                          </m:r>
                          <m:r>
                            <a:rPr lang="en-US" altLang="zh-CN" i="1" dirty="0">
                              <a:latin typeface="Cambria Math"/>
                              <a:ea typeface="Cambria Math"/>
                            </a:rPr>
                            <m:t>𝐵</m:t>
                          </m:r>
                          <m:r>
                            <a:rPr lang="en-US" altLang="zh-CN" i="1" dirty="0">
                              <a:latin typeface="Cambria Math"/>
                              <a:ea typeface="宋体" pitchFamily="2" charset="-122"/>
                            </a:rPr>
                            <m:t>)/</m:t>
                          </m:r>
                          <m:r>
                            <a:rPr lang="en-US" altLang="zh-CN" i="1" dirty="0">
                              <a:latin typeface="Cambria Math"/>
                              <a:ea typeface="宋体" pitchFamily="2" charset="-122"/>
                            </a:rPr>
                            <m:t>𝑁</m:t>
                          </m:r>
                          <m:r>
                            <a:rPr lang="en-US" altLang="zh-CN" i="1" dirty="0">
                              <a:latin typeface="Cambria Math"/>
                              <a:ea typeface="宋体" pitchFamily="2" charset="-122"/>
                            </a:rPr>
                            <m:t>(</m:t>
                          </m:r>
                          <m:r>
                            <a:rPr lang="zh-CN" altLang="en-US" i="1" dirty="0">
                              <a:latin typeface="Cambria Math"/>
                              <a:ea typeface="宋体" pitchFamily="2" charset="-122"/>
                            </a:rPr>
                            <m:t>𝒮</m:t>
                          </m:r>
                          <m:r>
                            <a:rPr lang="en-US" altLang="zh-CN" i="1" dirty="0">
                              <a:latin typeface="Cambria Math"/>
                              <a:ea typeface="宋体" pitchFamily="2" charset="-122"/>
                            </a:rPr>
                            <m:t>)</m:t>
                          </m:r>
                        </m:num>
                        <m:den>
                          <m:r>
                            <a:rPr lang="en-US" altLang="zh-CN" i="1" dirty="0">
                              <a:latin typeface="Cambria Math"/>
                              <a:ea typeface="宋体" pitchFamily="2" charset="-122"/>
                            </a:rPr>
                            <m:t>𝑁</m:t>
                          </m:r>
                          <m:r>
                            <a:rPr lang="en-US" altLang="zh-CN" i="1" dirty="0">
                              <a:latin typeface="Cambria Math"/>
                              <a:ea typeface="宋体" pitchFamily="2" charset="-122"/>
                            </a:rPr>
                            <m:t>(</m:t>
                          </m:r>
                          <m:r>
                            <a:rPr lang="en-US" altLang="zh-CN" i="1" dirty="0">
                              <a:latin typeface="Cambria Math"/>
                              <a:ea typeface="宋体" pitchFamily="2" charset="-122"/>
                            </a:rPr>
                            <m:t>𝐵</m:t>
                          </m:r>
                          <m:r>
                            <a:rPr lang="en-US" altLang="zh-CN" i="1" dirty="0">
                              <a:latin typeface="Cambria Math"/>
                              <a:ea typeface="宋体" pitchFamily="2" charset="-122"/>
                            </a:rPr>
                            <m:t>)/</m:t>
                          </m:r>
                          <m:r>
                            <a:rPr lang="en-US" altLang="zh-CN" i="1" dirty="0">
                              <a:latin typeface="Cambria Math"/>
                              <a:ea typeface="宋体" pitchFamily="2" charset="-122"/>
                            </a:rPr>
                            <m:t>𝑁</m:t>
                          </m:r>
                          <m:r>
                            <a:rPr lang="en-US" altLang="zh-CN" i="1" dirty="0">
                              <a:latin typeface="Cambria Math"/>
                              <a:ea typeface="宋体" pitchFamily="2" charset="-122"/>
                            </a:rPr>
                            <m:t>(</m:t>
                          </m:r>
                          <m:r>
                            <a:rPr lang="zh-CN" altLang="en-US" i="1" dirty="0">
                              <a:latin typeface="Cambria Math"/>
                              <a:ea typeface="宋体" pitchFamily="2" charset="-122"/>
                            </a:rPr>
                            <m:t>𝒮</m:t>
                          </m:r>
                          <m:r>
                            <a:rPr lang="en-US" altLang="zh-CN" i="1" dirty="0">
                              <a:latin typeface="Cambria Math"/>
                              <a:ea typeface="宋体" pitchFamily="2" charset="-122"/>
                            </a:rPr>
                            <m:t>)</m:t>
                          </m:r>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386898" y="2489876"/>
                <a:ext cx="2040879" cy="66909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419473" y="2483895"/>
                <a:ext cx="1393010"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ea typeface="宋体" pitchFamily="2" charset="-122"/>
                        </a:rPr>
                        <m:t>=</m:t>
                      </m:r>
                      <m:f>
                        <m:fPr>
                          <m:ctrlPr>
                            <a:rPr lang="en-US" altLang="zh-CN" i="1" dirty="0">
                              <a:latin typeface="Cambria Math" charset="0"/>
                              <a:ea typeface="宋体" pitchFamily="2" charset="-122"/>
                            </a:rPr>
                          </m:ctrlPr>
                        </m:fPr>
                        <m:num>
                          <m:r>
                            <a:rPr lang="en-US" altLang="zh-CN" i="1" dirty="0">
                              <a:latin typeface="Cambria Math"/>
                              <a:ea typeface="宋体" pitchFamily="2" charset="-122"/>
                            </a:rPr>
                            <m:t>𝑃</m:t>
                          </m:r>
                          <m:r>
                            <a:rPr lang="en-US" altLang="zh-CN" i="1" dirty="0">
                              <a:latin typeface="Cambria Math"/>
                              <a:ea typeface="宋体" pitchFamily="2" charset="-122"/>
                            </a:rPr>
                            <m:t>(</m:t>
                          </m:r>
                          <m:r>
                            <a:rPr lang="en-US" altLang="zh-CN" i="1" dirty="0">
                              <a:latin typeface="Cambria Math"/>
                              <a:ea typeface="宋体" pitchFamily="2" charset="-122"/>
                            </a:rPr>
                            <m:t>𝐴</m:t>
                          </m:r>
                          <m:r>
                            <a:rPr lang="en-US" altLang="zh-CN" i="1" dirty="0">
                              <a:latin typeface="Cambria Math"/>
                              <a:ea typeface="Cambria Math"/>
                            </a:rPr>
                            <m:t>∩</m:t>
                          </m:r>
                          <m:r>
                            <a:rPr lang="en-US" altLang="zh-CN" i="1" dirty="0">
                              <a:latin typeface="Cambria Math"/>
                              <a:ea typeface="Cambria Math"/>
                            </a:rPr>
                            <m:t>𝐵</m:t>
                          </m:r>
                          <m:r>
                            <a:rPr lang="en-US" altLang="zh-CN" i="1" dirty="0">
                              <a:latin typeface="Cambria Math"/>
                              <a:ea typeface="宋体" pitchFamily="2" charset="-122"/>
                            </a:rPr>
                            <m:t>)</m:t>
                          </m:r>
                        </m:num>
                        <m:den>
                          <m:r>
                            <a:rPr lang="en-US" altLang="zh-CN" i="1" dirty="0">
                              <a:latin typeface="Cambria Math"/>
                              <a:ea typeface="宋体" pitchFamily="2" charset="-122"/>
                            </a:rPr>
                            <m:t>𝑃</m:t>
                          </m:r>
                          <m:r>
                            <a:rPr lang="en-US" altLang="zh-CN" i="1" dirty="0">
                              <a:latin typeface="Cambria Math"/>
                              <a:ea typeface="宋体" pitchFamily="2" charset="-122"/>
                            </a:rPr>
                            <m:t>(</m:t>
                          </m:r>
                          <m:r>
                            <a:rPr lang="en-US" altLang="zh-CN" i="1" dirty="0">
                              <a:latin typeface="Cambria Math"/>
                              <a:ea typeface="宋体" pitchFamily="2" charset="-122"/>
                            </a:rPr>
                            <m:t>𝐵</m:t>
                          </m:r>
                          <m:r>
                            <a:rPr lang="en-US" altLang="zh-CN" i="1" dirty="0">
                              <a:latin typeface="Cambria Math"/>
                              <a:ea typeface="宋体" pitchFamily="2" charset="-122"/>
                            </a:rPr>
                            <m:t>)</m:t>
                          </m:r>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419473" y="2483895"/>
                <a:ext cx="1393010" cy="669094"/>
              </a:xfrm>
              <a:prstGeom prst="rect">
                <a:avLst/>
              </a:prstGeom>
              <a:blipFill rotWithShape="1">
                <a:blip r:embed="rId7"/>
                <a:stretch>
                  <a:fillRect/>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A675163F-6ADC-485A-A135-1D2C2238ADE6}"/>
              </a:ext>
            </a:extLst>
          </p:cNvPr>
          <p:cNvSpPr>
            <a:spLocks noGrp="1"/>
          </p:cNvSpPr>
          <p:nvPr>
            <p:ph type="sldNum" sz="quarter" idx="11"/>
          </p:nvPr>
        </p:nvSpPr>
        <p:spPr/>
        <p:txBody>
          <a:bodyPr/>
          <a:lstStyle/>
          <a:p>
            <a:pPr>
              <a:defRPr/>
            </a:pPr>
            <a:fld id="{DF2308B0-52A9-437D-9700-D7B37876F5B1}" type="slidenum">
              <a:rPr lang="zh-CN" altLang="en-US" smtClean="0"/>
              <a:pPr>
                <a:defRPr/>
              </a:pPr>
              <a:t>108</a:t>
            </a:fld>
            <a:endParaRPr lang="en-US" altLang="zh-CN" dirty="0"/>
          </a:p>
        </p:txBody>
      </p:sp>
    </p:spTree>
    <p:extLst>
      <p:ext uri="{BB962C8B-B14F-4D97-AF65-F5344CB8AC3E}">
        <p14:creationId xmlns:p14="http://schemas.microsoft.com/office/powerpoint/2010/main" val="178733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025" y="1257098"/>
            <a:ext cx="5220580" cy="430887"/>
          </a:xfrm>
          <a:prstGeom prst="rect">
            <a:avLst/>
          </a:prstGeom>
          <a:noFill/>
        </p:spPr>
        <p:txBody>
          <a:bodyPr wrap="square" rtlCol="0">
            <a:spAutoFit/>
          </a:bodyPr>
          <a:lstStyle/>
          <a:p>
            <a:r>
              <a:rPr lang="en-US" altLang="zh-CN" sz="2200" dirty="0">
                <a:solidFill>
                  <a:srgbClr val="FF0000"/>
                </a:solidFill>
                <a:latin typeface="+mj-lt"/>
              </a:rPr>
              <a:t>The Definition of Conditional Probability</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266604" y="1841486"/>
                <a:ext cx="8640960" cy="769441"/>
              </a:xfrm>
              <a:prstGeom prst="rect">
                <a:avLst/>
              </a:prstGeom>
              <a:noFill/>
            </p:spPr>
            <p:txBody>
              <a:bodyPr wrap="square" rtlCol="0">
                <a:spAutoFit/>
              </a:bodyPr>
              <a:lstStyle/>
              <a:p>
                <a:r>
                  <a:rPr lang="en-US" altLang="zh-CN" sz="2200" dirty="0">
                    <a:latin typeface="+mj-lt"/>
                  </a:rPr>
                  <a:t>For any two events </a:t>
                </a:r>
                <a14:m>
                  <m:oMath xmlns:m="http://schemas.openxmlformats.org/officeDocument/2006/math">
                    <m:r>
                      <a:rPr lang="en-US" altLang="zh-CN" sz="2200" i="1" dirty="0" smtClean="0">
                        <a:latin typeface="Cambria Math"/>
                      </a:rPr>
                      <m:t>𝐴</m:t>
                    </m:r>
                  </m:oMath>
                </a14:m>
                <a:r>
                  <a:rPr lang="en-US" altLang="zh-CN" sz="2200" dirty="0">
                    <a:latin typeface="+mj-lt"/>
                  </a:rPr>
                  <a:t> and </a:t>
                </a:r>
                <a14:m>
                  <m:oMath xmlns:m="http://schemas.openxmlformats.org/officeDocument/2006/math">
                    <m:r>
                      <a:rPr lang="en-US" altLang="zh-CN" sz="2200" i="1" dirty="0" smtClean="0">
                        <a:latin typeface="Cambria Math"/>
                      </a:rPr>
                      <m:t>𝐵</m:t>
                    </m:r>
                  </m:oMath>
                </a14:m>
                <a:r>
                  <a:rPr lang="en-US" altLang="zh-CN" sz="2200" dirty="0">
                    <a:latin typeface="+mj-lt"/>
                  </a:rPr>
                  <a:t> with </a:t>
                </a:r>
                <a14:m>
                  <m:oMath xmlns:m="http://schemas.openxmlformats.org/officeDocument/2006/math">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𝐵</m:t>
                    </m:r>
                    <m:r>
                      <a:rPr lang="en-US" altLang="zh-CN" sz="2200" i="1" dirty="0" smtClean="0">
                        <a:latin typeface="Cambria Math"/>
                      </a:rPr>
                      <m:t>)&gt;0</m:t>
                    </m:r>
                  </m:oMath>
                </a14:m>
                <a:r>
                  <a:rPr lang="en-US" altLang="zh-CN" sz="2200" dirty="0">
                    <a:latin typeface="+mj-lt"/>
                  </a:rPr>
                  <a:t>, the conditional probability of </a:t>
                </a:r>
                <a14:m>
                  <m:oMath xmlns:m="http://schemas.openxmlformats.org/officeDocument/2006/math">
                    <m:r>
                      <a:rPr lang="en-US" altLang="zh-CN" sz="2200" i="1" dirty="0" smtClean="0">
                        <a:latin typeface="Cambria Math"/>
                      </a:rPr>
                      <m:t>𝐴</m:t>
                    </m:r>
                  </m:oMath>
                </a14:m>
                <a:r>
                  <a:rPr lang="en-US" altLang="zh-CN" sz="2200" dirty="0">
                    <a:latin typeface="+mj-lt"/>
                  </a:rPr>
                  <a:t> given that </a:t>
                </a:r>
                <a14:m>
                  <m:oMath xmlns:m="http://schemas.openxmlformats.org/officeDocument/2006/math">
                    <m:r>
                      <a:rPr lang="en-US" altLang="zh-CN" sz="2200" i="1" dirty="0" smtClean="0">
                        <a:latin typeface="Cambria Math"/>
                      </a:rPr>
                      <m:t>𝐵</m:t>
                    </m:r>
                  </m:oMath>
                </a14:m>
                <a:r>
                  <a:rPr lang="en-US" altLang="zh-CN" sz="2200" dirty="0">
                    <a:latin typeface="+mj-lt"/>
                  </a:rPr>
                  <a:t> has occurred is defined by</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6604" y="1841486"/>
                <a:ext cx="8640960" cy="769441"/>
              </a:xfrm>
              <a:prstGeom prst="rect">
                <a:avLst/>
              </a:prstGeom>
              <a:blipFill rotWithShape="1">
                <a:blip r:embed="rId2"/>
                <a:stretch>
                  <a:fillRect l="-917"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246824" y="2797352"/>
                <a:ext cx="2241191" cy="631648"/>
              </a:xfrm>
              <a:prstGeom prst="rect">
                <a:avLst/>
              </a:prstGeom>
            </p:spPr>
            <p:txBody>
              <a:bodyPr wrap="none">
                <a:spAutoFit/>
              </a:bodyPr>
              <a:lstStyle/>
              <a:p>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i="1" dirty="0">
                        <a:latin typeface="Cambria Math"/>
                        <a:ea typeface="宋体" pitchFamily="2" charset="-122"/>
                      </a:rPr>
                      <m:t>=</m:t>
                    </m:r>
                    <m:f>
                      <m:fPr>
                        <m:ctrlPr>
                          <a:rPr lang="en-US" altLang="zh-CN" sz="2200" i="1" dirty="0">
                            <a:latin typeface="Cambria Math" charset="0"/>
                            <a:ea typeface="宋体" pitchFamily="2" charset="-122"/>
                          </a:rPr>
                        </m:ctrlPr>
                      </m:fPr>
                      <m:num>
                        <m:r>
                          <a:rPr lang="en-US" altLang="zh-CN" sz="2200" i="1" dirty="0">
                            <a:latin typeface="Cambria Math"/>
                            <a:ea typeface="宋体" pitchFamily="2" charset="-122"/>
                          </a:rPr>
                          <m:t>𝑃</m:t>
                        </m:r>
                        <m:r>
                          <a:rPr lang="en-US" altLang="zh-CN" sz="2200" i="1" dirty="0">
                            <a:latin typeface="Cambria Math"/>
                            <a:ea typeface="宋体" pitchFamily="2" charset="-122"/>
                          </a:rPr>
                          <m:t>(</m:t>
                        </m:r>
                        <m:r>
                          <a:rPr lang="en-US" altLang="zh-CN" sz="2200" i="1" dirty="0">
                            <a:latin typeface="Cambria Math"/>
                            <a:ea typeface="宋体" pitchFamily="2" charset="-122"/>
                          </a:rPr>
                          <m:t>𝐴</m:t>
                        </m:r>
                        <m:r>
                          <a:rPr lang="en-US" altLang="zh-CN" sz="2200" i="1" dirty="0">
                            <a:latin typeface="Cambria Math"/>
                            <a:ea typeface="Cambria Math"/>
                          </a:rPr>
                          <m:t>∩</m:t>
                        </m:r>
                        <m:r>
                          <a:rPr lang="en-US" altLang="zh-CN" sz="2200" i="1" dirty="0">
                            <a:latin typeface="Cambria Math"/>
                            <a:ea typeface="Cambria Math"/>
                          </a:rPr>
                          <m:t>𝐵</m:t>
                        </m:r>
                        <m:r>
                          <a:rPr lang="en-US" altLang="zh-CN" sz="2200" i="1" dirty="0">
                            <a:latin typeface="Cambria Math"/>
                            <a:ea typeface="宋体" pitchFamily="2" charset="-122"/>
                          </a:rPr>
                          <m:t>)</m:t>
                        </m:r>
                      </m:num>
                      <m:den>
                        <m:r>
                          <a:rPr lang="en-US" altLang="zh-CN" sz="2200" i="1" dirty="0">
                            <a:latin typeface="Cambria Math"/>
                            <a:ea typeface="宋体" pitchFamily="2" charset="-122"/>
                          </a:rPr>
                          <m:t>𝑃</m:t>
                        </m:r>
                        <m:r>
                          <a:rPr lang="en-US" altLang="zh-CN" sz="2200" i="1" dirty="0">
                            <a:latin typeface="Cambria Math"/>
                            <a:ea typeface="宋体" pitchFamily="2" charset="-122"/>
                          </a:rPr>
                          <m:t>(</m:t>
                        </m:r>
                        <m:r>
                          <a:rPr lang="en-US" altLang="zh-CN" sz="2200" i="1" dirty="0">
                            <a:latin typeface="Cambria Math"/>
                            <a:ea typeface="宋体" pitchFamily="2" charset="-122"/>
                          </a:rPr>
                          <m:t>𝐵</m:t>
                        </m:r>
                        <m:r>
                          <a:rPr lang="en-US" altLang="zh-CN" sz="2200" i="1" dirty="0">
                            <a:latin typeface="Cambria Math"/>
                            <a:ea typeface="宋体" pitchFamily="2" charset="-122"/>
                          </a:rPr>
                          <m:t>)</m:t>
                        </m:r>
                      </m:den>
                    </m:f>
                  </m:oMath>
                </a14:m>
                <a:r>
                  <a:rPr lang="en-US" altLang="zh-CN" sz="2200" dirty="0"/>
                  <a:t>.</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246824" y="2797352"/>
                <a:ext cx="2241191" cy="631648"/>
              </a:xfrm>
              <a:prstGeom prst="rect">
                <a:avLst/>
              </a:prstGeom>
              <a:blipFill rotWithShape="1">
                <a:blip r:embed="rId3"/>
                <a:stretch>
                  <a:fillRect r="-2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13105" y="3769877"/>
                <a:ext cx="8515004" cy="430887"/>
              </a:xfrm>
              <a:prstGeom prst="rect">
                <a:avLst/>
              </a:prstGeom>
              <a:noFill/>
            </p:spPr>
            <p:txBody>
              <a:bodyPr wrap="square" rtlCol="0">
                <a:spAutoFit/>
              </a:bodyPr>
              <a:lstStyle/>
              <a:p>
                <a:pPr marL="457200" indent="-457200">
                  <a:buAutoNum type="arabicPeriod"/>
                </a:pP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ea typeface="Cambria Math"/>
                      </a:rPr>
                      <m:t>𝐵</m:t>
                    </m:r>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zh-CN" altLang="en-US" sz="2200" dirty="0">
                    <a:latin typeface="+mj-lt"/>
                  </a:rPr>
                  <a:t> </a:t>
                </a:r>
                <a:r>
                  <a:rPr lang="en-US" altLang="zh-CN" sz="2200" dirty="0">
                    <a:latin typeface="+mj-lt"/>
                  </a:rPr>
                  <a:t>and thus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zh-CN" altLang="en-US" sz="2200" i="1" dirty="0" smtClean="0">
                        <a:latin typeface="Cambria Math"/>
                        <a:ea typeface="宋体" pitchFamily="2" charset="-122"/>
                        <a:cs typeface="宋体" pitchFamily="2" charset="-122"/>
                      </a:rPr>
                      <m:t>≤</m:t>
                    </m:r>
                    <m:r>
                      <a:rPr lang="en-US" altLang="zh-CN" sz="2200" b="0" i="1" dirty="0" smtClean="0">
                        <a:latin typeface="Cambria Math"/>
                        <a:ea typeface="宋体" pitchFamily="2" charset="-122"/>
                        <a:cs typeface="宋体" pitchFamily="2" charset="-122"/>
                      </a:rPr>
                      <m:t>1</m:t>
                    </m:r>
                  </m:oMath>
                </a14:m>
                <a:r>
                  <a:rPr lang="en-US" altLang="zh-CN" sz="2200" dirty="0">
                    <a:latin typeface="+mj-lt"/>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313105" y="3769877"/>
                <a:ext cx="8515004" cy="430887"/>
              </a:xfrm>
              <a:prstGeom prst="rect">
                <a:avLst/>
              </a:prstGeom>
              <a:blipFill rotWithShape="1">
                <a:blip r:embed="rId4"/>
                <a:stretch>
                  <a:fillRect l="-859" t="-7042" b="-28169"/>
                </a:stretch>
              </a:blipFill>
            </p:spPr>
            <p:txBody>
              <a:bodyPr/>
              <a:lstStyle/>
              <a:p>
                <a:r>
                  <a:rPr lang="zh-CN" altLang="en-US">
                    <a:noFill/>
                  </a:rPr>
                  <a:t> </a:t>
                </a:r>
              </a:p>
            </p:txBody>
          </p:sp>
        </mc:Fallback>
      </mc:AlternateContent>
      <p:sp>
        <p:nvSpPr>
          <p:cNvPr id="6" name="矩形 5"/>
          <p:cNvSpPr/>
          <p:nvPr/>
        </p:nvSpPr>
        <p:spPr>
          <a:xfrm>
            <a:off x="325727" y="3338990"/>
            <a:ext cx="1330814" cy="430887"/>
          </a:xfrm>
          <a:prstGeom prst="rect">
            <a:avLst/>
          </a:prstGeom>
        </p:spPr>
        <p:txBody>
          <a:bodyPr wrap="none">
            <a:spAutoFit/>
          </a:bodyPr>
          <a:lstStyle/>
          <a:p>
            <a:r>
              <a:rPr lang="en-US" altLang="zh-CN" sz="2200" dirty="0">
                <a:solidFill>
                  <a:srgbClr val="FF0000"/>
                </a:solidFill>
              </a:rPr>
              <a:t>Remark: </a:t>
            </a:r>
          </a:p>
        </p:txBody>
      </p:sp>
      <mc:AlternateContent xmlns:mc="http://schemas.openxmlformats.org/markup-compatibility/2006" xmlns:a14="http://schemas.microsoft.com/office/drawing/2010/main">
        <mc:Choice Requires="a14">
          <p:sp>
            <p:nvSpPr>
              <p:cNvPr id="7" name="矩形 6"/>
              <p:cNvSpPr/>
              <p:nvPr/>
            </p:nvSpPr>
            <p:spPr>
              <a:xfrm>
                <a:off x="299058" y="4200764"/>
                <a:ext cx="8857921" cy="769441"/>
              </a:xfrm>
              <a:prstGeom prst="rect">
                <a:avLst/>
              </a:prstGeom>
            </p:spPr>
            <p:txBody>
              <a:bodyPr wrap="square">
                <a:spAutoFit/>
              </a:bodyPr>
              <a:lstStyle/>
              <a:p>
                <a:pPr marL="342900" indent="-342900">
                  <a:buFont typeface="+mj-lt"/>
                  <a:buAutoNum type="arabicPeriod" startAt="2"/>
                </a:pP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oMath>
                </a14:m>
                <a:r>
                  <a:rPr lang="zh-CN" altLang="en-US" sz="2200" dirty="0"/>
                  <a:t> </a:t>
                </a:r>
                <a:r>
                  <a:rPr lang="en-US" altLang="zh-CN" sz="2200" dirty="0"/>
                  <a:t>and </a:t>
                </a:r>
                <a14:m>
                  <m:oMath xmlns:m="http://schemas.openxmlformats.org/officeDocument/2006/math">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 </m:t>
                    </m:r>
                  </m:oMath>
                </a14:m>
                <a:r>
                  <a:rPr lang="en-US" altLang="zh-CN" sz="2200" dirty="0"/>
                  <a:t>may be equal, or one of them may be greater than the other.</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299058" y="4200764"/>
                <a:ext cx="8857921" cy="769441"/>
              </a:xfrm>
              <a:prstGeom prst="rect">
                <a:avLst/>
              </a:prstGeom>
              <a:blipFill rotWithShape="1">
                <a:blip r:embed="rId5"/>
                <a:stretch>
                  <a:fillRect l="-826"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58589" y="4944318"/>
                <a:ext cx="8460940" cy="769441"/>
              </a:xfrm>
              <a:prstGeom prst="rect">
                <a:avLst/>
              </a:prstGeom>
            </p:spPr>
            <p:txBody>
              <a:bodyPr wrap="square">
                <a:spAutoFit/>
              </a:bodyPr>
              <a:lstStyle/>
              <a:p>
                <a:r>
                  <a:rPr lang="en-US" altLang="zh-CN" sz="2200" dirty="0">
                    <a:solidFill>
                      <a:srgbClr val="FF0000"/>
                    </a:solidFill>
                  </a:rPr>
                  <a:t>Definition:  </a:t>
                </a:r>
                <a:r>
                  <a:rPr lang="en-US" altLang="zh-CN" sz="2200" dirty="0"/>
                  <a:t>Two events </a:t>
                </a:r>
                <a14:m>
                  <m:oMath xmlns:m="http://schemas.openxmlformats.org/officeDocument/2006/math">
                    <m:r>
                      <a:rPr lang="en-US" altLang="zh-CN" sz="2200" i="1" dirty="0" smtClean="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smtClean="0">
                        <a:latin typeface="Cambria Math"/>
                      </a:rPr>
                      <m:t>𝐵</m:t>
                    </m:r>
                  </m:oMath>
                </a14:m>
                <a:r>
                  <a:rPr lang="en-US" altLang="zh-CN" sz="2200" i="1" dirty="0"/>
                  <a:t> </a:t>
                </a:r>
                <a:r>
                  <a:rPr lang="en-US" altLang="zh-CN" sz="2200" dirty="0"/>
                  <a:t>are </a:t>
                </a:r>
                <a:r>
                  <a:rPr lang="en-US" altLang="zh-CN" sz="2200" dirty="0">
                    <a:solidFill>
                      <a:srgbClr val="FF0000"/>
                    </a:solidFill>
                  </a:rPr>
                  <a:t>independent</a:t>
                </a:r>
                <a:r>
                  <a:rPr lang="en-US" altLang="zh-CN" sz="2200" b="1" dirty="0"/>
                  <a:t> </a:t>
                </a:r>
                <a:r>
                  <a:rPr lang="en-US" altLang="zh-CN" sz="2200" dirty="0"/>
                  <a:t>if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i="1" dirty="0">
                        <a:latin typeface="Cambria Math"/>
                        <a:ea typeface="宋体" pitchFamily="2" charset="-122"/>
                        <a:cs typeface="宋体" pitchFamily="2" charset="-122"/>
                      </a:rPr>
                      <m:t>=</m:t>
                    </m:r>
                    <m:r>
                      <a:rPr lang="en-US" altLang="zh-CN" sz="2200" i="1" dirty="0">
                        <a:latin typeface="Cambria Math"/>
                        <a:ea typeface="宋体" pitchFamily="2" charset="-122"/>
                        <a:cs typeface="宋体" pitchFamily="2" charset="-122"/>
                      </a:rPr>
                      <m:t>𝑃</m:t>
                    </m:r>
                    <m:d>
                      <m:dPr>
                        <m:ctrlPr>
                          <a:rPr lang="en-US" altLang="zh-CN" sz="2200" i="1" dirty="0">
                            <a:latin typeface="Cambria Math" charset="0"/>
                            <a:ea typeface="宋体" pitchFamily="2" charset="-122"/>
                            <a:cs typeface="宋体" pitchFamily="2" charset="-122"/>
                          </a:rPr>
                        </m:ctrlPr>
                      </m:dPr>
                      <m:e>
                        <m:r>
                          <a:rPr lang="en-US" altLang="zh-CN" sz="2200" i="1" dirty="0">
                            <a:latin typeface="Cambria Math"/>
                            <a:ea typeface="宋体" pitchFamily="2" charset="-122"/>
                            <a:cs typeface="宋体" pitchFamily="2" charset="-122"/>
                          </a:rPr>
                          <m:t>𝐴</m:t>
                        </m:r>
                      </m:e>
                    </m:d>
                  </m:oMath>
                </a14:m>
                <a:endParaRPr lang="en-US" altLang="zh-CN" sz="2200" dirty="0"/>
              </a:p>
              <a:p>
                <a:r>
                  <a:rPr lang="en-US" altLang="zh-CN" sz="2200" dirty="0"/>
                  <a:t>and are </a:t>
                </a:r>
                <a:r>
                  <a:rPr lang="en-US" altLang="zh-CN" sz="2200" dirty="0">
                    <a:solidFill>
                      <a:srgbClr val="FF0000"/>
                    </a:solidFill>
                  </a:rPr>
                  <a:t>dependent</a:t>
                </a:r>
                <a:r>
                  <a:rPr lang="en-US" altLang="zh-CN" sz="2200" b="1" dirty="0"/>
                  <a:t> </a:t>
                </a:r>
                <a:r>
                  <a:rPr lang="en-US" altLang="zh-CN" sz="2200" dirty="0"/>
                  <a:t>otherwise.</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358589" y="4944318"/>
                <a:ext cx="8460940" cy="769441"/>
              </a:xfrm>
              <a:prstGeom prst="rect">
                <a:avLst/>
              </a:prstGeom>
              <a:blipFill rotWithShape="1">
                <a:blip r:embed="rId6"/>
                <a:stretch>
                  <a:fillRect l="-937" t="-3968" b="-15873"/>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70A256EA-2F61-4B7D-960C-588905338A99}"/>
              </a:ext>
            </a:extLst>
          </p:cNvPr>
          <p:cNvSpPr>
            <a:spLocks noGrp="1"/>
          </p:cNvSpPr>
          <p:nvPr>
            <p:ph type="sldNum" sz="quarter" idx="11"/>
          </p:nvPr>
        </p:nvSpPr>
        <p:spPr/>
        <p:txBody>
          <a:bodyPr/>
          <a:lstStyle/>
          <a:p>
            <a:pPr>
              <a:defRPr/>
            </a:pPr>
            <a:fld id="{DF2308B0-52A9-437D-9700-D7B37876F5B1}" type="slidenum">
              <a:rPr lang="zh-CN" altLang="en-US" smtClean="0"/>
              <a:pPr>
                <a:defRPr/>
              </a:pPr>
              <a:t>109</a:t>
            </a:fld>
            <a:endParaRPr lang="en-US" altLang="zh-CN" dirty="0"/>
          </a:p>
        </p:txBody>
      </p:sp>
    </p:spTree>
    <p:extLst>
      <p:ext uri="{BB962C8B-B14F-4D97-AF65-F5344CB8AC3E}">
        <p14:creationId xmlns:p14="http://schemas.microsoft.com/office/powerpoint/2010/main" val="39630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555" y="547888"/>
            <a:ext cx="7858784" cy="1039829"/>
          </a:xfrm>
          <a:ln>
            <a:solidFill>
              <a:srgbClr val="FF0000"/>
            </a:solidFill>
          </a:ln>
          <a:effectLst>
            <a:outerShdw blurRad="50800" dist="38100" dir="5400000" algn="t" rotWithShape="0">
              <a:prstClr val="black">
                <a:alpha val="40000"/>
              </a:prstClr>
            </a:outerShdw>
          </a:effectLst>
        </p:spPr>
        <p:txBody>
          <a:bodyPr>
            <a:noAutofit/>
          </a:bodyPr>
          <a:lstStyle/>
          <a:p>
            <a:pPr algn="ctr"/>
            <a:r>
              <a:rPr lang="en-US" altLang="zh-CN" sz="3200" b="1" dirty="0">
                <a:solidFill>
                  <a:schemeClr val="bg2">
                    <a:lumMod val="60000"/>
                    <a:lumOff val="40000"/>
                  </a:schemeClr>
                </a:solidFill>
                <a:latin typeface="Times New Roman" charset="0"/>
                <a:ea typeface="Times New Roman" charset="0"/>
                <a:cs typeface="Times New Roman" charset="0"/>
              </a:rPr>
              <a:t>3   Pictorial</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and</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tabular</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methods</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in</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descriptive</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altLang="zh-CN" sz="3200" b="1" dirty="0">
                <a:solidFill>
                  <a:schemeClr val="bg2">
                    <a:lumMod val="60000"/>
                    <a:lumOff val="40000"/>
                  </a:schemeClr>
                </a:solidFill>
                <a:latin typeface="Times New Roman" charset="0"/>
                <a:ea typeface="Times New Roman" charset="0"/>
                <a:cs typeface="Times New Roman" charset="0"/>
              </a:rPr>
              <a:t>statistics</a:t>
            </a:r>
            <a:endParaRPr lang="en-US" sz="3200" b="1" dirty="0">
              <a:solidFill>
                <a:schemeClr val="bg2">
                  <a:lumMod val="60000"/>
                  <a:lumOff val="40000"/>
                </a:schemeClr>
              </a:solidFill>
              <a:latin typeface="Times New Roman" charset="0"/>
              <a:ea typeface="Times New Roman" charset="0"/>
              <a:cs typeface="Times New Roman" charset="0"/>
            </a:endParaRPr>
          </a:p>
        </p:txBody>
      </p:sp>
      <p:graphicFrame>
        <p:nvGraphicFramePr>
          <p:cNvPr id="4" name="Diagram 3"/>
          <p:cNvGraphicFramePr/>
          <p:nvPr>
            <p:extLst>
              <p:ext uri="{D42A27DB-BD31-4B8C-83A1-F6EECF244321}">
                <p14:modId xmlns:p14="http://schemas.microsoft.com/office/powerpoint/2010/main" val="108930051"/>
              </p:ext>
            </p:extLst>
          </p:nvPr>
        </p:nvGraphicFramePr>
        <p:xfrm>
          <a:off x="676776" y="1953032"/>
          <a:ext cx="6842961" cy="3837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a:extLst>
              <a:ext uri="{FF2B5EF4-FFF2-40B4-BE49-F238E27FC236}">
                <a16:creationId xmlns:a16="http://schemas.microsoft.com/office/drawing/2014/main" xmlns="" id="{B0C69C3A-1F80-4F4D-A640-4DF2226D171A}"/>
              </a:ext>
            </a:extLst>
          </p:cNvPr>
          <p:cNvSpPr>
            <a:spLocks noGrp="1"/>
          </p:cNvSpPr>
          <p:nvPr>
            <p:ph type="sldNum" sz="quarter" idx="11"/>
          </p:nvPr>
        </p:nvSpPr>
        <p:spPr/>
        <p:txBody>
          <a:bodyPr/>
          <a:lstStyle/>
          <a:p>
            <a:pPr>
              <a:defRPr/>
            </a:pPr>
            <a:fld id="{8618F8B8-3FB5-463C-A387-6BC2D35C345E}" type="slidenum">
              <a:rPr lang="zh-CN" altLang="en-US" smtClean="0"/>
              <a:pPr>
                <a:defRPr/>
              </a:pPr>
              <a:t>11</a:t>
            </a:fld>
            <a:endParaRPr lang="en-US" altLang="zh-CN" dirty="0"/>
          </a:p>
        </p:txBody>
      </p:sp>
    </p:spTree>
    <p:extLst>
      <p:ext uri="{BB962C8B-B14F-4D97-AF65-F5344CB8AC3E}">
        <p14:creationId xmlns:p14="http://schemas.microsoft.com/office/powerpoint/2010/main" val="13231489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a:spLocks noChangeArrowheads="1"/>
              </p:cNvSpPr>
              <p:nvPr/>
            </p:nvSpPr>
            <p:spPr bwMode="auto">
              <a:xfrm>
                <a:off x="263468" y="1313765"/>
                <a:ext cx="8550950" cy="2123658"/>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333333"/>
                    </a:solidFill>
                    <a:effectLst/>
                    <a:latin typeface="+mn-lt"/>
                    <a:ea typeface="Cambria Math" pitchFamily="18" charset="0"/>
                    <a:cs typeface="宋体" pitchFamily="2" charset="-122"/>
                  </a:rPr>
                  <a:t>Let</a:t>
                </a:r>
                <a:r>
                  <a:rPr kumimoji="0" lang="zh-CN" altLang="zh-CN" sz="2200" b="0" i="0" u="none" strike="noStrike" cap="none" normalizeH="0" baseline="0" dirty="0">
                    <a:ln>
                      <a:noFill/>
                    </a:ln>
                    <a:solidFill>
                      <a:srgbClr val="333333"/>
                    </a:solidFill>
                    <a:effectLst/>
                    <a:latin typeface="+mn-lt"/>
                    <a:ea typeface="Helvetica Neue"/>
                    <a:cs typeface="宋体" pitchFamily="2" charset="-122"/>
                  </a:rPr>
                  <a:t>'s look at the events associated with rolling a dice with eight faces. The sample space naturally consists of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8</m:t>
                    </m:r>
                  </m:oMath>
                </a14:m>
                <a:r>
                  <a:rPr kumimoji="0" lang="zh-CN" altLang="zh-CN" sz="2200" b="0" i="0" u="none" strike="noStrike" cap="none" normalizeH="0" baseline="0" dirty="0">
                    <a:ln>
                      <a:noFill/>
                    </a:ln>
                    <a:solidFill>
                      <a:srgbClr val="333333"/>
                    </a:solidFill>
                    <a:effectLst/>
                    <a:latin typeface="+mn-lt"/>
                    <a:ea typeface="Helvetica Neue"/>
                    <a:cs typeface="宋体" pitchFamily="2" charset="-122"/>
                  </a:rPr>
                  <a:t> equiprobable outcomes:</a:t>
                </a:r>
                <a:endParaRPr kumimoji="0" lang="zh-CN" altLang="zh-CN" sz="2200" b="0" i="0" u="none" strike="noStrike" cap="none" normalizeH="0" baseline="0" dirty="0">
                  <a:ln>
                    <a:noFill/>
                  </a:ln>
                  <a:solidFill>
                    <a:schemeClr val="tx1"/>
                  </a:solidFill>
                  <a:effectLst/>
                  <a:latin typeface="+mn-lt"/>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m:rPr>
                          <m:sty m:val="p"/>
                        </m:rPr>
                        <a:rPr kumimoji="0" lang="zh-CN" altLang="zh-CN" sz="2200" b="0" i="0" u="none" strike="noStrike" cap="none" normalizeH="0" baseline="0" dirty="0" smtClean="0">
                          <a:ln>
                            <a:noFill/>
                          </a:ln>
                          <a:solidFill>
                            <a:srgbClr val="333333"/>
                          </a:solidFill>
                          <a:effectLst/>
                          <a:latin typeface="Cambria Math"/>
                          <a:ea typeface="Helvetica Neue"/>
                          <a:cs typeface="宋体" pitchFamily="2" charset="-122"/>
                        </a:rPr>
                        <m:t>Ω</m:t>
                      </m:r>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 = {1, 2, 3, 4, 5, 6, 7, 8}.</m:t>
                      </m:r>
                    </m:oMath>
                  </m:oMathPara>
                </a14:m>
                <a:endParaRPr kumimoji="0" lang="zh-CN" altLang="zh-CN" sz="2200" b="0" i="0" u="none" strike="noStrike" cap="none" normalizeH="0" baseline="0" dirty="0">
                  <a:ln>
                    <a:noFill/>
                  </a:ln>
                  <a:solidFill>
                    <a:schemeClr val="tx1"/>
                  </a:solidFill>
                  <a:effectLst/>
                  <a:latin typeface="+mn-lt"/>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333333"/>
                    </a:solidFill>
                    <a:effectLst/>
                    <a:latin typeface="+mn-lt"/>
                    <a:ea typeface="Helvetica Neue"/>
                    <a:cs typeface="宋体" pitchFamily="2" charset="-122"/>
                  </a:rPr>
                  <a:t>Let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𝐴</m:t>
                    </m:r>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 </m:t>
                    </m:r>
                  </m:oMath>
                </a14:m>
                <a:r>
                  <a:rPr kumimoji="0" lang="zh-CN" altLang="zh-CN" sz="2200" b="0" i="0" u="none" strike="noStrike" cap="none" normalizeH="0" baseline="0" dirty="0">
                    <a:ln>
                      <a:noFill/>
                    </a:ln>
                    <a:solidFill>
                      <a:srgbClr val="333333"/>
                    </a:solidFill>
                    <a:effectLst/>
                    <a:latin typeface="+mn-lt"/>
                    <a:ea typeface="Helvetica Neue"/>
                    <a:cs typeface="宋体" pitchFamily="2" charset="-122"/>
                  </a:rPr>
                  <a:t>be the event of getting an odd number,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𝐵</m:t>
                    </m:r>
                  </m:oMath>
                </a14:m>
                <a:r>
                  <a:rPr kumimoji="0" lang="zh-CN" altLang="zh-CN" sz="2200" b="0" i="0" u="none" strike="noStrike" cap="none" normalizeH="0" baseline="0" dirty="0">
                    <a:ln>
                      <a:noFill/>
                    </a:ln>
                    <a:solidFill>
                      <a:srgbClr val="333333"/>
                    </a:solidFill>
                    <a:effectLst/>
                    <a:latin typeface="+mn-lt"/>
                    <a:ea typeface="Helvetica Neue"/>
                    <a:cs typeface="宋体" pitchFamily="2" charset="-122"/>
                  </a:rPr>
                  <a:t> is the event getting at least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7</m:t>
                    </m:r>
                  </m:oMath>
                </a14:m>
                <a:r>
                  <a:rPr kumimoji="0" lang="zh-CN" altLang="zh-CN" sz="2200" b="0" i="0" u="none" strike="noStrike" cap="none" normalizeH="0" baseline="0" dirty="0">
                    <a:ln>
                      <a:noFill/>
                    </a:ln>
                    <a:solidFill>
                      <a:srgbClr val="333333"/>
                    </a:solidFill>
                    <a:effectLst/>
                    <a:latin typeface="+mn-lt"/>
                    <a:ea typeface="Helvetica Neue"/>
                    <a:cs typeface="宋体" pitchFamily="2" charset="-122"/>
                  </a:rPr>
                  <a:t>. </a:t>
                </a:r>
                <a:endParaRPr kumimoji="0" lang="zh-CN" altLang="zh-CN" sz="2200" b="0" i="0" u="none" strike="noStrike" cap="none" normalizeH="0" baseline="0" dirty="0">
                  <a:ln>
                    <a:noFill/>
                  </a:ln>
                  <a:solidFill>
                    <a:schemeClr val="tx1"/>
                  </a:solidFill>
                  <a:effectLst/>
                  <a:latin typeface="+mn-lt"/>
                  <a:ea typeface="宋体" pitchFamily="2" charset="-122"/>
                  <a:cs typeface="宋体" pitchFamily="2" charset="-122"/>
                </a:endParaRPr>
              </a:p>
            </p:txBody>
          </p:sp>
        </mc:Choice>
        <mc:Fallback xmlns="">
          <p:sp>
            <p:nvSpPr>
              <p:cNvPr id="2" name="Rectangle 1"/>
              <p:cNvSpPr>
                <a:spLocks noRot="1" noChangeAspect="1" noMove="1" noResize="1" noEditPoints="1" noAdjustHandles="1" noChangeArrowheads="1" noChangeShapeType="1" noTextEdit="1"/>
              </p:cNvSpPr>
              <p:nvPr/>
            </p:nvSpPr>
            <p:spPr bwMode="auto">
              <a:xfrm>
                <a:off x="263468" y="1313765"/>
                <a:ext cx="8550950" cy="2123658"/>
              </a:xfrm>
              <a:prstGeom prst="rect">
                <a:avLst/>
              </a:prstGeom>
              <a:blipFill rotWithShape="1">
                <a:blip r:embed="rId2"/>
                <a:stretch>
                  <a:fillRect l="-855" t="-1149" b="-54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 name="TextBox 2"/>
          <p:cNvSpPr txBox="1"/>
          <p:nvPr/>
        </p:nvSpPr>
        <p:spPr>
          <a:xfrm>
            <a:off x="251520" y="933140"/>
            <a:ext cx="317285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4" name="矩形 3"/>
              <p:cNvSpPr/>
              <p:nvPr/>
            </p:nvSpPr>
            <p:spPr>
              <a:xfrm>
                <a:off x="251520" y="3383995"/>
                <a:ext cx="4500501" cy="573427"/>
              </a:xfrm>
              <a:prstGeom prst="rect">
                <a:avLst/>
              </a:prstGeom>
            </p:spPr>
            <p:txBody>
              <a:bodyPr wrap="square">
                <a:spAutoFit/>
              </a:bodyPr>
              <a:lstStyle/>
              <a:p>
                <a:pPr lvl="0" eaLnBrk="0" hangingPunct="0"/>
                <a:r>
                  <a:rPr lang="en-US" altLang="zh-CN" sz="2200" dirty="0">
                    <a:solidFill>
                      <a:srgbClr val="333333"/>
                    </a:solidFill>
                    <a:latin typeface="+mj-lt"/>
                    <a:ea typeface="Helvetica Neue"/>
                    <a:cs typeface="宋体" pitchFamily="2" charset="-122"/>
                  </a:rPr>
                  <a:t>Then</a:t>
                </a:r>
                <a:r>
                  <a:rPr lang="zh-CN" altLang="zh-CN" sz="2200" dirty="0">
                    <a:solidFill>
                      <a:srgbClr val="333333"/>
                    </a:solidFill>
                    <a:latin typeface="Arial" pitchFamily="34" charset="0"/>
                    <a:ea typeface="Helvetica Neue"/>
                    <a:cs typeface="宋体" pitchFamily="2" charset="-122"/>
                  </a:rPr>
                  <a:t> </a:t>
                </a:r>
                <a14:m>
                  <m:oMath xmlns:m="http://schemas.openxmlformats.org/officeDocument/2006/math">
                    <m:r>
                      <a:rPr lang="zh-CN" altLang="zh-CN" sz="2200" i="1" dirty="0" smtClean="0">
                        <a:solidFill>
                          <a:srgbClr val="333333"/>
                        </a:solidFill>
                        <a:latin typeface="Cambria Math"/>
                        <a:ea typeface="Helvetica Neue"/>
                        <a:cs typeface="宋体" pitchFamily="2" charset="-122"/>
                      </a:rPr>
                      <m:t>𝑃</m:t>
                    </m:r>
                    <m:d>
                      <m:dPr>
                        <m:ctrlPr>
                          <a:rPr lang="zh-CN" altLang="zh-CN" sz="2200" i="1" dirty="0" smtClean="0">
                            <a:solidFill>
                              <a:srgbClr val="333333"/>
                            </a:solidFill>
                            <a:latin typeface="Cambria Math" charset="0"/>
                            <a:ea typeface="Helvetica Neue"/>
                            <a:cs typeface="宋体" pitchFamily="2" charset="-122"/>
                          </a:rPr>
                        </m:ctrlPr>
                      </m:dPr>
                      <m:e>
                        <m:r>
                          <a:rPr lang="zh-CN" altLang="zh-CN" sz="2200" i="1" dirty="0" smtClean="0">
                            <a:solidFill>
                              <a:srgbClr val="333333"/>
                            </a:solidFill>
                            <a:latin typeface="Cambria Math"/>
                            <a:ea typeface="Helvetica Neue"/>
                            <a:cs typeface="宋体" pitchFamily="2" charset="-122"/>
                          </a:rPr>
                          <m:t>𝐴</m:t>
                        </m:r>
                      </m:e>
                    </m:d>
                    <m:r>
                      <a:rPr lang="en-US" altLang="zh-CN" sz="2200" b="0" i="1" dirty="0" smtClean="0">
                        <a:solidFill>
                          <a:srgbClr val="333333"/>
                        </a:solidFill>
                        <a:latin typeface="Cambria Math"/>
                        <a:ea typeface="Helvetica Neue"/>
                        <a:cs typeface="宋体" pitchFamily="2" charset="-122"/>
                      </a:rPr>
                      <m:t>=</m:t>
                    </m:r>
                    <m:f>
                      <m:fPr>
                        <m:ctrlPr>
                          <a:rPr lang="zh-CN" altLang="zh-CN" sz="2200" i="1" dirty="0" smtClean="0">
                            <a:solidFill>
                              <a:srgbClr val="333333"/>
                            </a:solidFill>
                            <a:latin typeface="Cambria Math" charset="0"/>
                            <a:ea typeface="Helvetica Neue"/>
                            <a:cs typeface="宋体" pitchFamily="2" charset="-122"/>
                          </a:rPr>
                        </m:ctrlPr>
                      </m:fPr>
                      <m:num>
                        <m:r>
                          <a:rPr lang="zh-CN" altLang="zh-CN" sz="2200" i="1" dirty="0" smtClean="0">
                            <a:solidFill>
                              <a:srgbClr val="333333"/>
                            </a:solidFill>
                            <a:latin typeface="Cambria Math"/>
                            <a:ea typeface="Helvetica Neue"/>
                            <a:cs typeface="宋体" pitchFamily="2" charset="-122"/>
                          </a:rPr>
                          <m:t>4</m:t>
                        </m:r>
                      </m:num>
                      <m:den>
                        <m:r>
                          <a:rPr lang="zh-CN" altLang="zh-CN" sz="2200" i="1" dirty="0" smtClean="0">
                            <a:solidFill>
                              <a:srgbClr val="333333"/>
                            </a:solidFill>
                            <a:latin typeface="Cambria Math"/>
                            <a:ea typeface="Helvetica Neue"/>
                            <a:cs typeface="宋体" pitchFamily="2" charset="-122"/>
                          </a:rPr>
                          <m:t>8</m:t>
                        </m:r>
                      </m:den>
                    </m:f>
                    <m:r>
                      <a:rPr lang="en-US" altLang="zh-CN" sz="2200" b="0" i="1" dirty="0" smtClean="0">
                        <a:solidFill>
                          <a:srgbClr val="333333"/>
                        </a:solidFill>
                        <a:latin typeface="Cambria Math"/>
                        <a:ea typeface="Helvetica Neue"/>
                        <a:cs typeface="宋体" pitchFamily="2" charset="-122"/>
                      </a:rPr>
                      <m:t>=</m:t>
                    </m:r>
                    <m:f>
                      <m:fPr>
                        <m:ctrlPr>
                          <a:rPr lang="zh-CN" altLang="zh-CN" sz="2200" i="1" dirty="0" smtClean="0">
                            <a:solidFill>
                              <a:srgbClr val="333333"/>
                            </a:solidFill>
                            <a:latin typeface="Cambria Math" charset="0"/>
                            <a:ea typeface="Helvetica Neue"/>
                            <a:cs typeface="宋体" pitchFamily="2" charset="-122"/>
                          </a:rPr>
                        </m:ctrlPr>
                      </m:fPr>
                      <m:num>
                        <m:r>
                          <a:rPr lang="zh-CN" altLang="zh-CN" sz="2200" i="1" dirty="0" smtClean="0">
                            <a:solidFill>
                              <a:srgbClr val="333333"/>
                            </a:solidFill>
                            <a:latin typeface="Cambria Math"/>
                            <a:ea typeface="Helvetica Neue"/>
                            <a:cs typeface="宋体" pitchFamily="2" charset="-122"/>
                          </a:rPr>
                          <m:t>1</m:t>
                        </m:r>
                      </m:num>
                      <m:den>
                        <m:r>
                          <a:rPr lang="zh-CN" altLang="zh-CN" sz="2200" i="1" dirty="0" smtClean="0">
                            <a:solidFill>
                              <a:srgbClr val="333333"/>
                            </a:solidFill>
                            <a:latin typeface="Cambria Math"/>
                            <a:ea typeface="Helvetica Neue"/>
                            <a:cs typeface="宋体" pitchFamily="2" charset="-122"/>
                          </a:rPr>
                          <m:t>2</m:t>
                        </m:r>
                      </m:den>
                    </m:f>
                    <m:r>
                      <a:rPr lang="zh-CN" altLang="zh-CN" sz="2200" i="1" dirty="0" smtClean="0">
                        <a:solidFill>
                          <a:srgbClr val="333333"/>
                        </a:solidFill>
                        <a:latin typeface="Cambria Math"/>
                        <a:ea typeface="Helvetica Neue"/>
                        <a:cs typeface="宋体" pitchFamily="2" charset="-122"/>
                      </a:rPr>
                      <m:t>, </m:t>
                    </m:r>
                    <m:r>
                      <a:rPr lang="zh-CN" altLang="zh-CN" sz="2200" i="1" dirty="0" smtClean="0">
                        <a:solidFill>
                          <a:srgbClr val="333333"/>
                        </a:solidFill>
                        <a:latin typeface="Cambria Math"/>
                        <a:ea typeface="Helvetica Neue"/>
                        <a:cs typeface="宋体" pitchFamily="2" charset="-122"/>
                      </a:rPr>
                      <m:t>𝑃</m:t>
                    </m:r>
                    <m:d>
                      <m:dPr>
                        <m:ctrlPr>
                          <a:rPr lang="zh-CN" altLang="zh-CN" sz="2200" i="1" dirty="0" smtClean="0">
                            <a:solidFill>
                              <a:srgbClr val="333333"/>
                            </a:solidFill>
                            <a:latin typeface="Cambria Math" charset="0"/>
                            <a:ea typeface="Helvetica Neue"/>
                            <a:cs typeface="宋体" pitchFamily="2" charset="-122"/>
                          </a:rPr>
                        </m:ctrlPr>
                      </m:dPr>
                      <m:e>
                        <m:r>
                          <a:rPr lang="zh-CN" altLang="zh-CN" sz="2200" i="1" dirty="0" smtClean="0">
                            <a:solidFill>
                              <a:srgbClr val="333333"/>
                            </a:solidFill>
                            <a:latin typeface="Cambria Math"/>
                            <a:ea typeface="Helvetica Neue"/>
                            <a:cs typeface="宋体" pitchFamily="2" charset="-122"/>
                          </a:rPr>
                          <m:t>𝐵</m:t>
                        </m:r>
                      </m:e>
                    </m:d>
                    <m:r>
                      <a:rPr lang="en-US" altLang="zh-CN" sz="2200" b="0" i="1" dirty="0" smtClean="0">
                        <a:solidFill>
                          <a:srgbClr val="333333"/>
                        </a:solidFill>
                        <a:latin typeface="Cambria Math"/>
                        <a:ea typeface="Helvetica Neue"/>
                        <a:cs typeface="宋体" pitchFamily="2" charset="-122"/>
                      </a:rPr>
                      <m:t>=</m:t>
                    </m:r>
                    <m:f>
                      <m:fPr>
                        <m:ctrlPr>
                          <a:rPr lang="zh-CN" altLang="zh-CN" sz="2200" i="1" dirty="0" smtClean="0">
                            <a:solidFill>
                              <a:srgbClr val="333333"/>
                            </a:solidFill>
                            <a:latin typeface="Cambria Math" charset="0"/>
                            <a:ea typeface="Helvetica Neue"/>
                            <a:cs typeface="宋体" pitchFamily="2" charset="-122"/>
                          </a:rPr>
                        </m:ctrlPr>
                      </m:fPr>
                      <m:num>
                        <m:r>
                          <a:rPr lang="zh-CN" altLang="zh-CN" sz="2200" i="1" dirty="0" smtClean="0">
                            <a:solidFill>
                              <a:srgbClr val="333333"/>
                            </a:solidFill>
                            <a:latin typeface="Cambria Math"/>
                            <a:ea typeface="Helvetica Neue"/>
                            <a:cs typeface="宋体" pitchFamily="2" charset="-122"/>
                          </a:rPr>
                          <m:t>2</m:t>
                        </m:r>
                      </m:num>
                      <m:den>
                        <m:r>
                          <a:rPr lang="zh-CN" altLang="zh-CN" sz="2200" i="1" dirty="0" smtClean="0">
                            <a:solidFill>
                              <a:srgbClr val="333333"/>
                            </a:solidFill>
                            <a:latin typeface="Cambria Math"/>
                            <a:ea typeface="Helvetica Neue"/>
                            <a:cs typeface="宋体" pitchFamily="2" charset="-122"/>
                          </a:rPr>
                          <m:t>8</m:t>
                        </m:r>
                      </m:den>
                    </m:f>
                    <m:r>
                      <a:rPr lang="en-US" altLang="zh-CN" sz="2200" b="0" i="1" dirty="0" smtClean="0">
                        <a:solidFill>
                          <a:srgbClr val="333333"/>
                        </a:solidFill>
                        <a:latin typeface="Cambria Math"/>
                        <a:ea typeface="Helvetica Neue"/>
                        <a:cs typeface="宋体" pitchFamily="2" charset="-122"/>
                      </a:rPr>
                      <m:t>=</m:t>
                    </m:r>
                    <m:f>
                      <m:fPr>
                        <m:ctrlPr>
                          <a:rPr lang="zh-CN" altLang="zh-CN" sz="2200" i="1" dirty="0" smtClean="0">
                            <a:solidFill>
                              <a:srgbClr val="333333"/>
                            </a:solidFill>
                            <a:latin typeface="Cambria Math" charset="0"/>
                            <a:ea typeface="Helvetica Neue"/>
                            <a:cs typeface="宋体" pitchFamily="2" charset="-122"/>
                          </a:rPr>
                        </m:ctrlPr>
                      </m:fPr>
                      <m:num>
                        <m:r>
                          <a:rPr lang="zh-CN" altLang="zh-CN" sz="2200" i="1" dirty="0" smtClean="0">
                            <a:solidFill>
                              <a:srgbClr val="333333"/>
                            </a:solidFill>
                            <a:latin typeface="Cambria Math"/>
                            <a:ea typeface="Helvetica Neue"/>
                            <a:cs typeface="宋体" pitchFamily="2" charset="-122"/>
                          </a:rPr>
                          <m:t>1</m:t>
                        </m:r>
                      </m:num>
                      <m:den>
                        <m:r>
                          <a:rPr lang="zh-CN" altLang="zh-CN" sz="2200" i="1" dirty="0" smtClean="0">
                            <a:solidFill>
                              <a:srgbClr val="333333"/>
                            </a:solidFill>
                            <a:latin typeface="Cambria Math"/>
                            <a:ea typeface="Helvetica Neue"/>
                            <a:cs typeface="宋体" pitchFamily="2" charset="-122"/>
                          </a:rPr>
                          <m:t>4</m:t>
                        </m:r>
                      </m:den>
                    </m:f>
                    <m:r>
                      <a:rPr lang="zh-CN" altLang="zh-CN" sz="2200" i="1" dirty="0" smtClean="0">
                        <a:solidFill>
                          <a:srgbClr val="333333"/>
                        </a:solidFill>
                        <a:latin typeface="Cambria Math"/>
                        <a:ea typeface="Helvetica Neue"/>
                        <a:cs typeface="宋体" pitchFamily="2" charset="-122"/>
                      </a:rPr>
                      <m:t>. </m:t>
                    </m:r>
                    <m:r>
                      <a:rPr lang="en-US" altLang="zh-CN" sz="2200" b="0" i="1" dirty="0" smtClean="0">
                        <a:solidFill>
                          <a:srgbClr val="333333"/>
                        </a:solidFill>
                        <a:latin typeface="Cambria Math"/>
                        <a:ea typeface="Helvetica Neue"/>
                        <a:cs typeface="宋体" pitchFamily="2" charset="-122"/>
                      </a:rPr>
                      <m:t> </m:t>
                    </m:r>
                  </m:oMath>
                </a14:m>
                <a:endParaRPr lang="zh-CN" altLang="zh-CN" sz="2200" dirty="0">
                  <a:latin typeface="Arial" pitchFamily="34" charset="0"/>
                  <a:ea typeface="宋体" pitchFamily="2" charset="-122"/>
                  <a:cs typeface="宋体"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51520" y="3383995"/>
                <a:ext cx="4500501" cy="573427"/>
              </a:xfrm>
              <a:prstGeom prst="rect">
                <a:avLst/>
              </a:prstGeom>
              <a:blipFill rotWithShape="1">
                <a:blip r:embed="rId3"/>
                <a:stretch>
                  <a:fillRect l="-1624"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56766" y="4014065"/>
                <a:ext cx="4601068"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a:rPr>
                        <m:t>𝑃</m:t>
                      </m:r>
                      <m:d>
                        <m:dPr>
                          <m:ctrlPr>
                            <a:rPr lang="en-US" altLang="zh-CN" sz="2000" i="1" dirty="0" smtClean="0">
                              <a:latin typeface="Cambria Math" charset="0"/>
                            </a:rPr>
                          </m:ctrlPr>
                        </m:dPr>
                        <m:e>
                          <m:r>
                            <a:rPr lang="en-US" altLang="zh-CN" sz="2000" i="1" dirty="0" smtClean="0">
                              <a:latin typeface="Cambria Math"/>
                            </a:rPr>
                            <m:t>𝐴</m:t>
                          </m:r>
                        </m:e>
                        <m:e>
                          <m:r>
                            <a:rPr lang="en-US" altLang="zh-CN" sz="2000" i="1" dirty="0" smtClean="0">
                              <a:latin typeface="Cambria Math"/>
                            </a:rPr>
                            <m:t>𝐵</m:t>
                          </m:r>
                        </m:e>
                      </m:d>
                      <m:r>
                        <a:rPr lang="en-US" altLang="zh-CN" sz="2000" b="0" i="1" dirty="0" smtClean="0">
                          <a:latin typeface="Cambria Math"/>
                        </a:rPr>
                        <m:t>=</m:t>
                      </m:r>
                      <m:f>
                        <m:fPr>
                          <m:ctrlPr>
                            <a:rPr lang="en-US" altLang="zh-CN" sz="2000" i="1" dirty="0">
                              <a:latin typeface="Cambria Math" charset="0"/>
                              <a:ea typeface="宋体" pitchFamily="2" charset="-122"/>
                            </a:rPr>
                          </m:ctrlPr>
                        </m:fPr>
                        <m:num>
                          <m:r>
                            <a:rPr lang="en-US" altLang="zh-CN" sz="2000" i="1" dirty="0">
                              <a:latin typeface="Cambria Math"/>
                              <a:ea typeface="宋体" pitchFamily="2" charset="-122"/>
                            </a:rPr>
                            <m:t>𝑃</m:t>
                          </m:r>
                          <m:r>
                            <a:rPr lang="en-US" altLang="zh-CN" sz="2000" i="1" dirty="0">
                              <a:latin typeface="Cambria Math"/>
                              <a:ea typeface="宋体" pitchFamily="2" charset="-122"/>
                            </a:rPr>
                            <m:t>(</m:t>
                          </m:r>
                          <m:r>
                            <a:rPr lang="en-US" altLang="zh-CN" sz="2000" i="1" dirty="0">
                              <a:latin typeface="Cambria Math"/>
                              <a:ea typeface="宋体" pitchFamily="2" charset="-122"/>
                            </a:rPr>
                            <m:t>𝐴</m:t>
                          </m:r>
                          <m:r>
                            <a:rPr lang="en-US" altLang="zh-CN" sz="2000" i="1" dirty="0">
                              <a:latin typeface="Cambria Math"/>
                              <a:ea typeface="Cambria Math"/>
                            </a:rPr>
                            <m:t>∩</m:t>
                          </m:r>
                          <m:r>
                            <a:rPr lang="en-US" altLang="zh-CN" sz="2000" i="1" dirty="0">
                              <a:latin typeface="Cambria Math"/>
                              <a:ea typeface="Cambria Math"/>
                            </a:rPr>
                            <m:t>𝐵</m:t>
                          </m:r>
                          <m:r>
                            <a:rPr lang="en-US" altLang="zh-CN" sz="2000" i="1" dirty="0">
                              <a:latin typeface="Cambria Math"/>
                              <a:ea typeface="宋体" pitchFamily="2" charset="-122"/>
                            </a:rPr>
                            <m:t>)</m:t>
                          </m:r>
                        </m:num>
                        <m:den>
                          <m:r>
                            <a:rPr lang="en-US" altLang="zh-CN" sz="2000" i="1" dirty="0">
                              <a:latin typeface="Cambria Math"/>
                              <a:ea typeface="宋体" pitchFamily="2" charset="-122"/>
                            </a:rPr>
                            <m:t>𝑃</m:t>
                          </m:r>
                          <m:r>
                            <a:rPr lang="en-US" altLang="zh-CN" sz="2000" i="1" dirty="0">
                              <a:latin typeface="Cambria Math"/>
                              <a:ea typeface="宋体" pitchFamily="2" charset="-122"/>
                            </a:rPr>
                            <m:t>(</m:t>
                          </m:r>
                          <m:r>
                            <a:rPr lang="en-US" altLang="zh-CN" sz="2000" i="1" dirty="0">
                              <a:latin typeface="Cambria Math"/>
                              <a:ea typeface="宋体" pitchFamily="2" charset="-122"/>
                            </a:rPr>
                            <m:t>𝐵</m:t>
                          </m:r>
                          <m:r>
                            <a:rPr lang="en-US" altLang="zh-CN" sz="2000" i="1" dirty="0">
                              <a:latin typeface="Cambria Math"/>
                              <a:ea typeface="宋体" pitchFamily="2" charset="-122"/>
                            </a:rPr>
                            <m:t>)</m:t>
                          </m:r>
                        </m:den>
                      </m:f>
                      <m:r>
                        <a:rPr lang="en-US" altLang="zh-CN" sz="2000" b="0" i="1" dirty="0" smtClean="0">
                          <a:latin typeface="Cambria Math"/>
                          <a:ea typeface="宋体" pitchFamily="2" charset="-122"/>
                        </a:rPr>
                        <m:t>=</m:t>
                      </m:r>
                      <m:f>
                        <m:fPr>
                          <m:ctrlPr>
                            <a:rPr lang="en-US" altLang="zh-CN" sz="2000" b="0" i="1" dirty="0" smtClean="0">
                              <a:latin typeface="Cambria Math" charset="0"/>
                              <a:ea typeface="宋体" pitchFamily="2" charset="-122"/>
                            </a:rPr>
                          </m:ctrlPr>
                        </m:fPr>
                        <m:num>
                          <m:r>
                            <a:rPr lang="en-US" altLang="zh-CN" sz="2000" b="0" i="1" dirty="0" smtClean="0">
                              <a:latin typeface="Cambria Math"/>
                              <a:ea typeface="宋体" pitchFamily="2" charset="-122"/>
                            </a:rPr>
                            <m:t>1/8</m:t>
                          </m:r>
                        </m:num>
                        <m:den>
                          <m:r>
                            <a:rPr lang="en-US" altLang="zh-CN" sz="2000" b="0" i="1" dirty="0" smtClean="0">
                              <a:latin typeface="Cambria Math"/>
                              <a:ea typeface="宋体" pitchFamily="2" charset="-122"/>
                            </a:rPr>
                            <m:t>1/4</m:t>
                          </m:r>
                        </m:den>
                      </m:f>
                      <m:r>
                        <a:rPr lang="en-US" altLang="zh-CN" sz="2000" b="0" i="1" dirty="0" smtClean="0">
                          <a:latin typeface="Cambria Math"/>
                          <a:ea typeface="宋体" pitchFamily="2" charset="-122"/>
                        </a:rPr>
                        <m:t>=</m:t>
                      </m:r>
                      <m:f>
                        <m:fPr>
                          <m:ctrlPr>
                            <a:rPr lang="en-US" altLang="zh-CN" sz="2000" b="0" i="1" dirty="0" smtClean="0">
                              <a:latin typeface="Cambria Math" charset="0"/>
                              <a:ea typeface="宋体" pitchFamily="2" charset="-122"/>
                            </a:rPr>
                          </m:ctrlPr>
                        </m:fPr>
                        <m:num>
                          <m:r>
                            <a:rPr lang="en-US" altLang="zh-CN" sz="2000" b="0" i="1" dirty="0" smtClean="0">
                              <a:latin typeface="Cambria Math"/>
                              <a:ea typeface="宋体" pitchFamily="2" charset="-122"/>
                            </a:rPr>
                            <m:t>4</m:t>
                          </m:r>
                        </m:num>
                        <m:den>
                          <m:r>
                            <a:rPr lang="en-US" altLang="zh-CN" sz="2000" b="0" i="1" dirty="0" smtClean="0">
                              <a:latin typeface="Cambria Math"/>
                              <a:ea typeface="宋体" pitchFamily="2" charset="-122"/>
                            </a:rPr>
                            <m:t>8</m:t>
                          </m:r>
                        </m:den>
                      </m:f>
                      <m:r>
                        <a:rPr lang="en-US" altLang="zh-CN" sz="2000" i="1" dirty="0">
                          <a:latin typeface="Cambria Math"/>
                        </a:rPr>
                        <m:t>= </m:t>
                      </m:r>
                      <m:r>
                        <a:rPr lang="en-US" altLang="zh-CN" sz="2000" i="1" dirty="0">
                          <a:latin typeface="Cambria Math"/>
                        </a:rPr>
                        <m:t>𝑃</m:t>
                      </m:r>
                      <m:r>
                        <a:rPr lang="en-US" altLang="zh-CN" sz="2000" i="1" dirty="0">
                          <a:latin typeface="Cambria Math"/>
                        </a:rPr>
                        <m:t>(</m:t>
                      </m:r>
                      <m:r>
                        <a:rPr lang="en-US" altLang="zh-CN" sz="2000" i="1" dirty="0">
                          <a:latin typeface="Cambria Math"/>
                        </a:rPr>
                        <m:t>𝐴</m:t>
                      </m:r>
                      <m:r>
                        <a:rPr lang="en-US" altLang="zh-CN" sz="2000" i="1" dirty="0">
                          <a:latin typeface="Cambria Math"/>
                        </a:rPr>
                        <m:t>).</m:t>
                      </m:r>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2456766" y="4014065"/>
                <a:ext cx="4601068" cy="733149"/>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524959" y="3455264"/>
                <a:ext cx="2726131" cy="430887"/>
              </a:xfrm>
              <a:prstGeom prst="rect">
                <a:avLst/>
              </a:prstGeom>
            </p:spPr>
            <p:txBody>
              <a:bodyPr wrap="none">
                <a:spAutoFit/>
              </a:bodyPr>
              <a:lstStyle/>
              <a:p>
                <a14:m>
                  <m:oMath xmlns:m="http://schemas.openxmlformats.org/officeDocument/2006/math">
                    <m:r>
                      <a:rPr lang="zh-CN" altLang="zh-CN" sz="2200" i="1" dirty="0">
                        <a:solidFill>
                          <a:srgbClr val="333333"/>
                        </a:solidFill>
                        <a:latin typeface="Cambria Math"/>
                        <a:ea typeface="Helvetica Neue"/>
                        <a:cs typeface="宋体" pitchFamily="2" charset="-122"/>
                      </a:rPr>
                      <m:t>𝐴</m:t>
                    </m:r>
                    <m:r>
                      <a:rPr lang="zh-CN" altLang="zh-CN" sz="2200" i="1" dirty="0">
                        <a:solidFill>
                          <a:srgbClr val="333333"/>
                        </a:solidFill>
                        <a:latin typeface="Cambria Math"/>
                        <a:ea typeface="Helvetica Neue"/>
                        <a:cs typeface="宋体" pitchFamily="2" charset="-122"/>
                      </a:rPr>
                      <m:t>∩</m:t>
                    </m:r>
                    <m:r>
                      <a:rPr lang="zh-CN" altLang="zh-CN" sz="2200" i="1" dirty="0">
                        <a:solidFill>
                          <a:srgbClr val="333333"/>
                        </a:solidFill>
                        <a:latin typeface="Cambria Math"/>
                        <a:ea typeface="Helvetica Neue"/>
                        <a:cs typeface="宋体" pitchFamily="2" charset="-122"/>
                      </a:rPr>
                      <m:t>𝐵</m:t>
                    </m:r>
                    <m:r>
                      <a:rPr lang="zh-CN" altLang="zh-CN" sz="2200" i="1" dirty="0">
                        <a:solidFill>
                          <a:srgbClr val="333333"/>
                        </a:solidFill>
                        <a:latin typeface="Cambria Math"/>
                        <a:ea typeface="Helvetica Neue"/>
                        <a:cs typeface="宋体" pitchFamily="2" charset="-122"/>
                      </a:rPr>
                      <m:t> = {7},</m:t>
                    </m:r>
                  </m:oMath>
                </a14:m>
                <a:r>
                  <a:rPr lang="zh-CN" altLang="zh-CN" sz="2200" dirty="0">
                    <a:solidFill>
                      <a:srgbClr val="333333"/>
                    </a:solidFill>
                    <a:latin typeface="Arial" pitchFamily="34" charset="0"/>
                    <a:ea typeface="Helvetica Neue"/>
                    <a:cs typeface="宋体" pitchFamily="2" charset="-122"/>
                  </a:rPr>
                  <a:t> </a:t>
                </a:r>
                <a:r>
                  <a:rPr lang="en-US" altLang="zh-CN" sz="2200" dirty="0">
                    <a:solidFill>
                      <a:srgbClr val="333333"/>
                    </a:solidFill>
                    <a:latin typeface="Arial" pitchFamily="34" charset="0"/>
                    <a:ea typeface="Helvetica Neue"/>
                    <a:cs typeface="宋体" pitchFamily="2" charset="-122"/>
                  </a:rPr>
                  <a:t>so that</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4524959" y="3455264"/>
                <a:ext cx="2726131" cy="430887"/>
              </a:xfrm>
              <a:prstGeom prst="rect">
                <a:avLst/>
              </a:prstGeom>
              <a:blipFill rotWithShape="1">
                <a:blip r:embed="rId5"/>
                <a:stretch>
                  <a:fillRect t="-7143" r="-2461"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1520" y="4825268"/>
                <a:ext cx="8460940" cy="430887"/>
              </a:xfrm>
              <a:prstGeom prst="rect">
                <a:avLst/>
              </a:prstGeom>
            </p:spPr>
            <p:txBody>
              <a:bodyPr wrap="square">
                <a:spAutoFit/>
              </a:bodyPr>
              <a:lstStyle/>
              <a:p>
                <a:r>
                  <a:rPr lang="en-US" altLang="zh-CN" sz="2200" dirty="0"/>
                  <a:t>The</a:t>
                </a:r>
                <a:r>
                  <a:rPr lang="en-US" altLang="zh-CN" sz="2200" dirty="0">
                    <a:solidFill>
                      <a:srgbClr val="FF0000"/>
                    </a:solidFill>
                  </a:rPr>
                  <a:t> </a:t>
                </a:r>
                <a:r>
                  <a:rPr lang="en-US" altLang="zh-CN" sz="2200" dirty="0"/>
                  <a:t>two events </a:t>
                </a:r>
                <a14:m>
                  <m:oMath xmlns:m="http://schemas.openxmlformats.org/officeDocument/2006/math">
                    <m:r>
                      <a:rPr lang="en-US" altLang="zh-CN" sz="2200" i="1" dirty="0" smtClean="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smtClean="0">
                        <a:latin typeface="Cambria Math"/>
                      </a:rPr>
                      <m:t>𝐵</m:t>
                    </m:r>
                  </m:oMath>
                </a14:m>
                <a:r>
                  <a:rPr lang="en-US" altLang="zh-CN" sz="2200" i="1" dirty="0"/>
                  <a:t> </a:t>
                </a:r>
                <a:r>
                  <a:rPr lang="en-US" altLang="zh-CN" sz="2200" dirty="0"/>
                  <a:t>are </a:t>
                </a:r>
                <a:r>
                  <a:rPr lang="en-US" altLang="zh-CN" sz="2200" dirty="0">
                    <a:solidFill>
                      <a:srgbClr val="FF0000"/>
                    </a:solidFill>
                  </a:rPr>
                  <a:t>independent </a:t>
                </a:r>
                <a:r>
                  <a:rPr lang="en-US" altLang="zh-CN" sz="2200" dirty="0"/>
                  <a:t>in this example.</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251520" y="4825268"/>
                <a:ext cx="8460940" cy="430887"/>
              </a:xfrm>
              <a:prstGeom prst="rect">
                <a:avLst/>
              </a:prstGeom>
              <a:blipFill rotWithShape="1">
                <a:blip r:embed="rId6"/>
                <a:stretch>
                  <a:fillRect l="-865" t="-7143" b="-30000"/>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8250C8FD-B6D8-4807-91B3-0B6954443C57}"/>
              </a:ext>
            </a:extLst>
          </p:cNvPr>
          <p:cNvSpPr>
            <a:spLocks noGrp="1"/>
          </p:cNvSpPr>
          <p:nvPr>
            <p:ph type="sldNum" sz="quarter" idx="11"/>
          </p:nvPr>
        </p:nvSpPr>
        <p:spPr/>
        <p:txBody>
          <a:bodyPr/>
          <a:lstStyle/>
          <a:p>
            <a:pPr>
              <a:defRPr/>
            </a:pPr>
            <a:fld id="{DF2308B0-52A9-437D-9700-D7B37876F5B1}" type="slidenum">
              <a:rPr lang="zh-CN" altLang="en-US" smtClean="0"/>
              <a:pPr>
                <a:defRPr/>
              </a:pPr>
              <a:t>110</a:t>
            </a:fld>
            <a:endParaRPr lang="en-US" altLang="zh-CN" dirty="0"/>
          </a:p>
        </p:txBody>
      </p:sp>
    </p:spTree>
    <p:extLst>
      <p:ext uri="{BB962C8B-B14F-4D97-AF65-F5344CB8AC3E}">
        <p14:creationId xmlns:p14="http://schemas.microsoft.com/office/powerpoint/2010/main" val="32532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958" y="1281832"/>
            <a:ext cx="5625625" cy="430887"/>
          </a:xfrm>
          <a:prstGeom prst="rect">
            <a:avLst/>
          </a:prstGeom>
          <a:noFill/>
        </p:spPr>
        <p:txBody>
          <a:bodyPr wrap="square" rtlCol="0">
            <a:spAutoFit/>
          </a:bodyPr>
          <a:lstStyle/>
          <a:p>
            <a:r>
              <a:rPr lang="en-US" altLang="zh-CN" sz="2200" dirty="0">
                <a:latin typeface="+mj-lt"/>
              </a:rPr>
              <a:t>On the other hand, define</a:t>
            </a:r>
            <a:endParaRPr lang="zh-CN" altLang="en-US" sz="2200" dirty="0">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3600328" y="1262375"/>
                <a:ext cx="4114268"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𝐶</m:t>
                    </m:r>
                    <m:r>
                      <a:rPr lang="en-US" altLang="zh-CN" sz="2200" b="0" i="1" smtClean="0">
                        <a:latin typeface="Cambria Math"/>
                      </a:rPr>
                      <m:t>={1,2,3,5,7}</m:t>
                    </m:r>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rPr>
                      <m:t>𝐷</m:t>
                    </m:r>
                    <m:r>
                      <a:rPr lang="en-US" altLang="zh-CN" sz="2200" b="0" i="1" smtClean="0">
                        <a:latin typeface="Cambria Math"/>
                      </a:rPr>
                      <m:t>={3,5,7}</m:t>
                    </m:r>
                  </m:oMath>
                </a14:m>
                <a:r>
                  <a:rPr lang="en-US" altLang="zh-CN" sz="2200" dirty="0">
                    <a:latin typeface="+mj-lt"/>
                  </a:rPr>
                  <a:t>. </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600328" y="1262375"/>
                <a:ext cx="4114268" cy="430887"/>
              </a:xfrm>
              <a:prstGeom prst="rect">
                <a:avLst/>
              </a:prstGeom>
              <a:blipFill rotWithShape="1">
                <a:blip r:embed="rId3"/>
                <a:stretch>
                  <a:fillRect l="-148" t="-7042" r="-1037" b="-28169"/>
                </a:stretch>
              </a:blipFill>
            </p:spPr>
            <p:txBody>
              <a:bodyPr/>
              <a:lstStyle/>
              <a:p>
                <a:r>
                  <a:rPr lang="zh-CN" altLang="en-US">
                    <a:noFill/>
                  </a:rPr>
                  <a:t> </a:t>
                </a:r>
              </a:p>
            </p:txBody>
          </p:sp>
        </mc:Fallback>
      </mc:AlternateContent>
      <p:sp>
        <p:nvSpPr>
          <p:cNvPr id="4" name="TextBox 3"/>
          <p:cNvSpPr txBox="1"/>
          <p:nvPr/>
        </p:nvSpPr>
        <p:spPr>
          <a:xfrm>
            <a:off x="250679" y="1808820"/>
            <a:ext cx="2430270" cy="430887"/>
          </a:xfrm>
          <a:prstGeom prst="rect">
            <a:avLst/>
          </a:prstGeom>
          <a:noFill/>
        </p:spPr>
        <p:txBody>
          <a:bodyPr wrap="square" rtlCol="0">
            <a:spAutoFit/>
          </a:bodyPr>
          <a:lstStyle/>
          <a:p>
            <a:r>
              <a:rPr lang="en-US" altLang="zh-CN" sz="2200" dirty="0">
                <a:latin typeface="+mj-lt"/>
              </a:rPr>
              <a:t>Then,</a:t>
            </a:r>
            <a:endParaRPr lang="zh-CN" altLang="en-US" sz="2200" dirty="0">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257981" y="2239707"/>
                <a:ext cx="4890057" cy="631648"/>
              </a:xfrm>
              <a:prstGeom prst="rect">
                <a:avLst/>
              </a:prstGeom>
              <a:noFill/>
            </p:spPr>
            <p:txBody>
              <a:bodyPr wrap="none" rtlCol="0">
                <a:spAutoFit/>
              </a:bodyPr>
              <a:lstStyle/>
              <a:p>
                <a14:m>
                  <m:oMath xmlns:m="http://schemas.openxmlformats.org/officeDocument/2006/math">
                    <m:r>
                      <a:rPr lang="en-US" altLang="zh-CN" sz="2200" b="0" i="1" smtClean="0">
                        <a:latin typeface="Cambria Math" pitchFamily="18" charset="0"/>
                        <a:ea typeface="Cambria Math" pitchFamily="18" charset="0"/>
                      </a:rPr>
                      <m:t>𝑃</m:t>
                    </m:r>
                    <m:d>
                      <m:dPr>
                        <m:ctrlPr>
                          <a:rPr lang="en-US" altLang="zh-CN" sz="2200" b="0" i="1" smtClean="0">
                            <a:latin typeface="Cambria Math" charset="0"/>
                            <a:ea typeface="Cambria Math" pitchFamily="18" charset="0"/>
                          </a:rPr>
                        </m:ctrlPr>
                      </m:dPr>
                      <m:e>
                        <m:r>
                          <a:rPr lang="en-US" altLang="zh-CN" sz="2200" b="0" i="1" smtClean="0">
                            <a:latin typeface="Cambria Math" pitchFamily="18" charset="0"/>
                            <a:ea typeface="Cambria Math" pitchFamily="18" charset="0"/>
                          </a:rPr>
                          <m:t>𝐵</m:t>
                        </m:r>
                      </m:e>
                      <m:e>
                        <m:r>
                          <a:rPr lang="en-US" altLang="zh-CN" sz="2200" b="0" i="1" smtClean="0">
                            <a:latin typeface="Cambria Math" pitchFamily="18" charset="0"/>
                            <a:ea typeface="Cambria Math" pitchFamily="18" charset="0"/>
                          </a:rPr>
                          <m:t>𝐶</m:t>
                        </m:r>
                      </m:e>
                    </m:d>
                    <m:r>
                      <a:rPr lang="en-US" altLang="zh-CN" sz="2200" b="0" i="1" smtClean="0">
                        <a:latin typeface="Cambria Math" pitchFamily="18" charset="0"/>
                        <a:ea typeface="Cambria Math" pitchFamily="18" charset="0"/>
                      </a:rPr>
                      <m:t>=</m:t>
                    </m:r>
                    <m:f>
                      <m:fPr>
                        <m:ctrlPr>
                          <a:rPr lang="en-US" altLang="zh-CN" sz="2200" b="0" i="1" smtClean="0">
                            <a:latin typeface="Cambria Math" charset="0"/>
                            <a:ea typeface="Cambria Math" pitchFamily="18" charset="0"/>
                          </a:rPr>
                        </m:ctrlPr>
                      </m:fPr>
                      <m:num>
                        <m:r>
                          <a:rPr lang="en-US" altLang="zh-CN" sz="2200" b="0" i="1" smtClean="0">
                            <a:latin typeface="Cambria Math" pitchFamily="18" charset="0"/>
                            <a:ea typeface="Cambria Math" pitchFamily="18" charset="0"/>
                          </a:rPr>
                          <m:t>𝑃</m:t>
                        </m:r>
                        <m:r>
                          <a:rPr lang="en-US" altLang="zh-CN" sz="2200" b="0" i="1" smtClean="0">
                            <a:latin typeface="Cambria Math" pitchFamily="18" charset="0"/>
                            <a:ea typeface="Cambria Math" pitchFamily="18" charset="0"/>
                          </a:rPr>
                          <m:t>(</m:t>
                        </m:r>
                        <m:r>
                          <a:rPr lang="en-US" altLang="zh-CN" sz="2200" b="0" i="1" smtClean="0">
                            <a:latin typeface="Cambria Math" pitchFamily="18" charset="0"/>
                            <a:ea typeface="Cambria Math" pitchFamily="18" charset="0"/>
                          </a:rPr>
                          <m:t>𝐵</m:t>
                        </m:r>
                        <m:r>
                          <a:rPr lang="en-US" altLang="zh-CN" sz="2200" b="0" i="1" smtClean="0">
                            <a:latin typeface="Cambria Math" pitchFamily="18" charset="0"/>
                            <a:ea typeface="Cambria Math" pitchFamily="18" charset="0"/>
                          </a:rPr>
                          <m:t>∩</m:t>
                        </m:r>
                        <m:r>
                          <a:rPr lang="en-US" altLang="zh-CN" sz="2200" b="0" i="1" smtClean="0">
                            <a:latin typeface="Cambria Math" pitchFamily="18" charset="0"/>
                            <a:ea typeface="Cambria Math" pitchFamily="18" charset="0"/>
                          </a:rPr>
                          <m:t>𝐶</m:t>
                        </m:r>
                        <m:r>
                          <a:rPr lang="en-US" altLang="zh-CN" sz="2200" b="0" i="1" smtClean="0">
                            <a:latin typeface="Cambria Math" pitchFamily="18" charset="0"/>
                            <a:ea typeface="Cambria Math" pitchFamily="18" charset="0"/>
                          </a:rPr>
                          <m:t>)</m:t>
                        </m:r>
                      </m:num>
                      <m:den>
                        <m:r>
                          <a:rPr lang="en-US" altLang="zh-CN" sz="2200" b="0" i="1" smtClean="0">
                            <a:latin typeface="Cambria Math" pitchFamily="18" charset="0"/>
                            <a:ea typeface="Cambria Math" pitchFamily="18" charset="0"/>
                          </a:rPr>
                          <m:t>𝑃</m:t>
                        </m:r>
                        <m:r>
                          <a:rPr lang="en-US" altLang="zh-CN" sz="2200" b="0" i="1" smtClean="0">
                            <a:latin typeface="Cambria Math" pitchFamily="18" charset="0"/>
                            <a:ea typeface="Cambria Math" pitchFamily="18" charset="0"/>
                          </a:rPr>
                          <m:t>(</m:t>
                        </m:r>
                        <m:r>
                          <a:rPr lang="en-US" altLang="zh-CN" sz="2200" b="0" i="1" smtClean="0">
                            <a:latin typeface="Cambria Math" pitchFamily="18" charset="0"/>
                            <a:ea typeface="Cambria Math" pitchFamily="18" charset="0"/>
                          </a:rPr>
                          <m:t>𝐶</m:t>
                        </m:r>
                        <m:r>
                          <a:rPr lang="en-US" altLang="zh-CN" sz="2200" b="0" i="1" smtClean="0">
                            <a:latin typeface="Cambria Math" pitchFamily="18" charset="0"/>
                            <a:ea typeface="Cambria Math" pitchFamily="18" charset="0"/>
                          </a:rPr>
                          <m:t>)</m:t>
                        </m:r>
                      </m:den>
                    </m:f>
                    <m:r>
                      <a:rPr lang="en-US" altLang="zh-CN" sz="2200" b="0" i="1" smtClean="0">
                        <a:latin typeface="Cambria Math" pitchFamily="18" charset="0"/>
                        <a:ea typeface="Cambria Math" pitchFamily="18" charset="0"/>
                      </a:rPr>
                      <m:t>=</m:t>
                    </m:r>
                    <m:f>
                      <m:fPr>
                        <m:ctrlPr>
                          <a:rPr lang="en-US" altLang="zh-CN" sz="2200" b="0" i="1" smtClean="0">
                            <a:latin typeface="Cambria Math" charset="0"/>
                            <a:ea typeface="Cambria Math" pitchFamily="18" charset="0"/>
                          </a:rPr>
                        </m:ctrlPr>
                      </m:fPr>
                      <m:num>
                        <m:r>
                          <a:rPr lang="en-US" altLang="zh-CN" sz="2200" b="0" i="1" smtClean="0">
                            <a:latin typeface="Cambria Math" pitchFamily="18" charset="0"/>
                            <a:ea typeface="Cambria Math" pitchFamily="18" charset="0"/>
                          </a:rPr>
                          <m:t>1/8</m:t>
                        </m:r>
                      </m:num>
                      <m:den>
                        <m:r>
                          <a:rPr lang="en-US" altLang="zh-CN" sz="2200" b="0" i="1" smtClean="0">
                            <a:latin typeface="Cambria Math" pitchFamily="18" charset="0"/>
                            <a:ea typeface="Cambria Math" pitchFamily="18" charset="0"/>
                          </a:rPr>
                          <m:t>5/8</m:t>
                        </m:r>
                      </m:den>
                    </m:f>
                    <m:r>
                      <a:rPr lang="en-US" altLang="zh-CN" sz="2200" b="0" i="1" smtClean="0">
                        <a:latin typeface="Cambria Math" pitchFamily="18" charset="0"/>
                        <a:ea typeface="Cambria Math" pitchFamily="18" charset="0"/>
                      </a:rPr>
                      <m:t>=</m:t>
                    </m:r>
                    <m:f>
                      <m:fPr>
                        <m:ctrlPr>
                          <a:rPr lang="en-US" altLang="zh-CN" sz="2200" b="0" i="1" smtClean="0">
                            <a:latin typeface="Cambria Math" charset="0"/>
                            <a:ea typeface="Cambria Math" pitchFamily="18" charset="0"/>
                          </a:rPr>
                        </m:ctrlPr>
                      </m:fPr>
                      <m:num>
                        <m:r>
                          <a:rPr lang="en-US" altLang="zh-CN" sz="2200" b="0" i="1" smtClean="0">
                            <a:latin typeface="Cambria Math" pitchFamily="18" charset="0"/>
                            <a:ea typeface="Cambria Math" pitchFamily="18" charset="0"/>
                          </a:rPr>
                          <m:t>1</m:t>
                        </m:r>
                      </m:num>
                      <m:den>
                        <m:r>
                          <a:rPr lang="en-US" altLang="zh-CN" sz="2200" b="0" i="1" smtClean="0">
                            <a:latin typeface="Cambria Math" pitchFamily="18" charset="0"/>
                            <a:ea typeface="Cambria Math" pitchFamily="18" charset="0"/>
                          </a:rPr>
                          <m:t>5</m:t>
                        </m:r>
                      </m:den>
                    </m:f>
                    <m:r>
                      <a:rPr lang="en-US" altLang="zh-CN" sz="2200" b="0" i="1" smtClean="0">
                        <a:latin typeface="Cambria Math" pitchFamily="18" charset="0"/>
                        <a:ea typeface="Cambria Math" pitchFamily="18" charset="0"/>
                      </a:rPr>
                      <m:t>&lt;</m:t>
                    </m:r>
                    <m:f>
                      <m:fPr>
                        <m:ctrlPr>
                          <a:rPr lang="en-US" altLang="zh-CN" sz="2200" b="0" i="1" smtClean="0">
                            <a:latin typeface="Cambria Math" charset="0"/>
                            <a:ea typeface="Cambria Math" pitchFamily="18" charset="0"/>
                          </a:rPr>
                        </m:ctrlPr>
                      </m:fPr>
                      <m:num>
                        <m:r>
                          <a:rPr lang="en-US" altLang="zh-CN" sz="2200" b="0" i="1" smtClean="0">
                            <a:latin typeface="Cambria Math" pitchFamily="18" charset="0"/>
                            <a:ea typeface="Cambria Math" pitchFamily="18" charset="0"/>
                          </a:rPr>
                          <m:t>1</m:t>
                        </m:r>
                      </m:num>
                      <m:den>
                        <m:r>
                          <a:rPr lang="en-US" altLang="zh-CN" sz="2200" b="0" i="1" smtClean="0">
                            <a:latin typeface="Cambria Math" pitchFamily="18" charset="0"/>
                            <a:ea typeface="Cambria Math" pitchFamily="18" charset="0"/>
                          </a:rPr>
                          <m:t>4</m:t>
                        </m:r>
                      </m:den>
                    </m:f>
                    <m:r>
                      <a:rPr lang="en-US" altLang="zh-CN" sz="2200" b="0" i="1" smtClean="0">
                        <a:latin typeface="Cambria Math" pitchFamily="18" charset="0"/>
                        <a:ea typeface="Cambria Math" pitchFamily="18" charset="0"/>
                      </a:rPr>
                      <m:t>=</m:t>
                    </m:r>
                    <m:r>
                      <a:rPr lang="en-US" altLang="zh-CN" sz="2200" b="0" i="1" smtClean="0">
                        <a:latin typeface="Cambria Math" pitchFamily="18" charset="0"/>
                        <a:ea typeface="Cambria Math" pitchFamily="18" charset="0"/>
                      </a:rPr>
                      <m:t>𝑃</m:t>
                    </m:r>
                    <m:r>
                      <a:rPr lang="en-US" altLang="zh-CN" sz="2200" b="0" i="1" smtClean="0">
                        <a:latin typeface="Cambria Math" pitchFamily="18" charset="0"/>
                        <a:ea typeface="Cambria Math" pitchFamily="18" charset="0"/>
                      </a:rPr>
                      <m:t>(</m:t>
                    </m:r>
                    <m:r>
                      <a:rPr lang="en-US" altLang="zh-CN" sz="2200" b="0" i="1" smtClean="0">
                        <a:latin typeface="Cambria Math" pitchFamily="18" charset="0"/>
                        <a:ea typeface="Cambria Math" pitchFamily="18" charset="0"/>
                      </a:rPr>
                      <m:t>𝐵</m:t>
                    </m:r>
                    <m:r>
                      <a:rPr lang="en-US" altLang="zh-CN" sz="2200" b="0" i="1" smtClean="0">
                        <a:latin typeface="Cambria Math" pitchFamily="18" charset="0"/>
                        <a:ea typeface="Cambria Math" pitchFamily="18" charset="0"/>
                      </a:rPr>
                      <m:t>)</m:t>
                    </m:r>
                  </m:oMath>
                </a14:m>
                <a:r>
                  <a:rPr lang="en-US" altLang="zh-CN" sz="2200" dirty="0">
                    <a:latin typeface="Cambria Math" pitchFamily="18" charset="0"/>
                    <a:ea typeface="Cambria Math" pitchFamily="18" charset="0"/>
                  </a:rPr>
                  <a:t>;</a:t>
                </a:r>
                <a:endParaRPr lang="zh-CN" altLang="en-US" sz="2200" dirty="0">
                  <a:latin typeface="Cambria Math"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7981" y="2239707"/>
                <a:ext cx="4890057" cy="631648"/>
              </a:xfrm>
              <a:prstGeom prst="rect">
                <a:avLst/>
              </a:prstGeom>
              <a:blipFill rotWithShape="1">
                <a:blip r:embed="rId4"/>
                <a:stretch>
                  <a:fillRect r="-748"/>
                </a:stretch>
              </a:blipFill>
            </p:spPr>
            <p:txBody>
              <a:bodyPr/>
              <a:lstStyle/>
              <a:p>
                <a:r>
                  <a:rPr lang="zh-CN" altLang="en-US">
                    <a:noFill/>
                  </a:rPr>
                  <a:t> </a:t>
                </a:r>
              </a:p>
            </p:txBody>
          </p:sp>
        </mc:Fallback>
      </mc:AlternateContent>
      <p:sp>
        <p:nvSpPr>
          <p:cNvPr id="6" name="TextBox 5"/>
          <p:cNvSpPr txBox="1"/>
          <p:nvPr/>
        </p:nvSpPr>
        <p:spPr>
          <a:xfrm>
            <a:off x="278770" y="2847746"/>
            <a:ext cx="1215135" cy="430887"/>
          </a:xfrm>
          <a:prstGeom prst="rect">
            <a:avLst/>
          </a:prstGeom>
          <a:noFill/>
        </p:spPr>
        <p:txBody>
          <a:bodyPr wrap="square" rtlCol="0">
            <a:spAutoFit/>
          </a:bodyPr>
          <a:lstStyle/>
          <a:p>
            <a:r>
              <a:rPr lang="en-US" altLang="zh-CN" sz="2200" dirty="0">
                <a:latin typeface="+mj-lt"/>
              </a:rPr>
              <a:t>while</a:t>
            </a:r>
            <a:endParaRPr lang="zh-CN" altLang="en-US" sz="2200" dirty="0">
              <a:latin typeface="+mj-lt"/>
            </a:endParaRPr>
          </a:p>
        </p:txBody>
      </p:sp>
      <mc:AlternateContent xmlns:mc="http://schemas.openxmlformats.org/markup-compatibility/2006" xmlns:a14="http://schemas.microsoft.com/office/drawing/2010/main">
        <mc:Choice Requires="a14">
          <p:sp>
            <p:nvSpPr>
              <p:cNvPr id="7" name="TextBox 6"/>
              <p:cNvSpPr txBox="1"/>
              <p:nvPr/>
            </p:nvSpPr>
            <p:spPr>
              <a:xfrm>
                <a:off x="251520" y="3203975"/>
                <a:ext cx="5076583" cy="7331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𝐵</m:t>
                          </m:r>
                        </m:e>
                        <m:e>
                          <m:r>
                            <a:rPr lang="en-US" altLang="zh-CN" sz="2000" b="0" i="1" smtClean="0">
                              <a:latin typeface="Cambria Math"/>
                            </a:rPr>
                            <m:t>𝐷</m:t>
                          </m:r>
                        </m:e>
                      </m:d>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𝑃</m:t>
                          </m:r>
                          <m:r>
                            <a:rPr lang="en-US" altLang="zh-CN" sz="2000" b="0" i="1" smtClean="0">
                              <a:latin typeface="Cambria Math"/>
                            </a:rPr>
                            <m:t>(</m:t>
                          </m:r>
                          <m:r>
                            <a:rPr lang="en-US" altLang="zh-CN" sz="2000" b="0" i="1" smtClean="0">
                              <a:latin typeface="Cambria Math"/>
                            </a:rPr>
                            <m:t>𝐵</m:t>
                          </m:r>
                          <m:r>
                            <a:rPr lang="en-US" altLang="zh-CN" sz="2000" b="0" i="1" smtClean="0">
                              <a:latin typeface="Cambria Math"/>
                              <a:ea typeface="Cambria Math"/>
                            </a:rPr>
                            <m:t>∩</m:t>
                          </m:r>
                          <m:r>
                            <a:rPr lang="en-US" altLang="zh-CN" sz="2000" b="0" i="1" smtClean="0">
                              <a:latin typeface="Cambria Math"/>
                              <a:ea typeface="Cambria Math"/>
                            </a:rPr>
                            <m:t>𝐷</m:t>
                          </m:r>
                          <m:r>
                            <a:rPr lang="en-US" altLang="zh-CN" sz="2000" b="0" i="1" smtClean="0">
                              <a:latin typeface="Cambria Math"/>
                            </a:rPr>
                            <m:t>)</m:t>
                          </m:r>
                        </m:num>
                        <m:den>
                          <m:r>
                            <a:rPr lang="en-US" altLang="zh-CN" sz="2000" b="0" i="1" smtClean="0">
                              <a:latin typeface="Cambria Math"/>
                            </a:rPr>
                            <m:t>𝑃</m:t>
                          </m:r>
                          <m:r>
                            <a:rPr lang="en-US" altLang="zh-CN" sz="2000" b="0" i="1" smtClean="0">
                              <a:latin typeface="Cambria Math"/>
                            </a:rPr>
                            <m:t>(</m:t>
                          </m:r>
                          <m:r>
                            <a:rPr lang="en-US" altLang="zh-CN" sz="2000" b="0" i="1" smtClean="0">
                              <a:latin typeface="Cambria Math"/>
                            </a:rPr>
                            <m:t>𝐷</m:t>
                          </m:r>
                          <m:r>
                            <a:rPr lang="en-US" altLang="zh-CN" sz="2000" b="0" i="1" smtClean="0">
                              <a:latin typeface="Cambria Math"/>
                            </a:rPr>
                            <m:t>)</m:t>
                          </m:r>
                        </m:den>
                      </m:f>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1/8</m:t>
                          </m:r>
                        </m:num>
                        <m:den>
                          <m:r>
                            <a:rPr lang="en-US" altLang="zh-CN" sz="2000" b="0" i="1" smtClean="0">
                              <a:latin typeface="Cambria Math"/>
                            </a:rPr>
                            <m:t>3/8</m:t>
                          </m:r>
                        </m:den>
                      </m:f>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1</m:t>
                          </m:r>
                        </m:num>
                        <m:den>
                          <m:r>
                            <a:rPr lang="en-US" altLang="zh-CN" sz="2000" b="0" i="1" smtClean="0">
                              <a:latin typeface="Cambria Math"/>
                            </a:rPr>
                            <m:t>3</m:t>
                          </m:r>
                        </m:den>
                      </m:f>
                      <m:r>
                        <a:rPr lang="en-US" altLang="zh-CN" sz="2000" b="0" i="1" smtClean="0">
                          <a:latin typeface="Cambria Math"/>
                        </a:rPr>
                        <m:t>&gt;</m:t>
                      </m:r>
                      <m:f>
                        <m:fPr>
                          <m:ctrlPr>
                            <a:rPr lang="en-US" altLang="zh-CN" sz="2000" b="0" i="1" smtClean="0">
                              <a:latin typeface="Cambria Math" charset="0"/>
                            </a:rPr>
                          </m:ctrlPr>
                        </m:fPr>
                        <m:num>
                          <m:r>
                            <a:rPr lang="en-US" altLang="zh-CN" sz="2000" b="0" i="1" smtClean="0">
                              <a:latin typeface="Cambria Math"/>
                            </a:rPr>
                            <m:t>1</m:t>
                          </m:r>
                        </m:num>
                        <m:den>
                          <m:r>
                            <a:rPr lang="en-US" altLang="zh-CN" sz="2000" b="0" i="1" smtClean="0">
                              <a:latin typeface="Cambria Math"/>
                            </a:rPr>
                            <m:t>4</m:t>
                          </m:r>
                        </m:den>
                      </m:f>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𝐵</m:t>
                          </m:r>
                        </m:e>
                      </m:d>
                      <m:r>
                        <a:rPr lang="en-US" altLang="zh-CN" sz="2000" b="0" i="0" smtClean="0">
                          <a:latin typeface="Cambria Math"/>
                        </a:rPr>
                        <m:t>.</m:t>
                      </m:r>
                    </m:oMath>
                  </m:oMathPara>
                </a14:m>
                <a:endParaRPr lang="zh-CN" altLang="en-US" sz="20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1520" y="3203975"/>
                <a:ext cx="5076583" cy="733149"/>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69958" y="4203666"/>
                <a:ext cx="8460940" cy="430887"/>
              </a:xfrm>
              <a:prstGeom prst="rect">
                <a:avLst/>
              </a:prstGeom>
            </p:spPr>
            <p:txBody>
              <a:bodyPr wrap="square">
                <a:spAutoFit/>
              </a:bodyPr>
              <a:lstStyle/>
              <a:p>
                <a:r>
                  <a:rPr lang="en-US" altLang="zh-CN" sz="2200" dirty="0"/>
                  <a:t>Then</a:t>
                </a:r>
                <a:r>
                  <a:rPr lang="en-US" altLang="zh-CN" sz="2200" dirty="0">
                    <a:solidFill>
                      <a:srgbClr val="FF0000"/>
                    </a:solidFill>
                  </a:rPr>
                  <a:t> </a:t>
                </a:r>
                <a:r>
                  <a:rPr lang="en-US" altLang="zh-CN" sz="2200" dirty="0"/>
                  <a:t>events </a:t>
                </a:r>
                <a14:m>
                  <m:oMath xmlns:m="http://schemas.openxmlformats.org/officeDocument/2006/math">
                    <m:r>
                      <a:rPr lang="en-US" altLang="zh-CN" sz="2200" b="0" i="1" dirty="0" smtClean="0">
                        <a:latin typeface="Cambria Math"/>
                      </a:rPr>
                      <m:t>𝐵</m:t>
                    </m:r>
                  </m:oMath>
                </a14:m>
                <a:r>
                  <a:rPr lang="en-US" altLang="zh-CN" sz="2200" i="1" dirty="0"/>
                  <a:t> </a:t>
                </a:r>
                <a:r>
                  <a:rPr lang="en-US" altLang="zh-CN" sz="2200" dirty="0"/>
                  <a:t>and </a:t>
                </a:r>
                <a14:m>
                  <m:oMath xmlns:m="http://schemas.openxmlformats.org/officeDocument/2006/math">
                    <m:r>
                      <a:rPr lang="en-US" altLang="zh-CN" sz="2200" b="0" i="1" smtClean="0">
                        <a:latin typeface="Cambria Math"/>
                      </a:rPr>
                      <m:t>𝐶</m:t>
                    </m:r>
                  </m:oMath>
                </a14:m>
                <a:r>
                  <a:rPr lang="en-US" altLang="zh-CN" sz="2200" dirty="0"/>
                  <a:t>, </a:t>
                </a:r>
                <a14:m>
                  <m:oMath xmlns:m="http://schemas.openxmlformats.org/officeDocument/2006/math">
                    <m:r>
                      <a:rPr lang="en-US" altLang="zh-CN" sz="2200" i="1" dirty="0">
                        <a:latin typeface="Cambria Math"/>
                      </a:rPr>
                      <m:t>𝐵</m:t>
                    </m:r>
                  </m:oMath>
                </a14:m>
                <a:r>
                  <a:rPr lang="en-US" altLang="zh-CN" sz="2200" i="1" dirty="0"/>
                  <a:t> </a:t>
                </a:r>
                <a:r>
                  <a:rPr lang="en-US" altLang="zh-CN" sz="2200" dirty="0"/>
                  <a:t>and </a:t>
                </a:r>
                <a14:m>
                  <m:oMath xmlns:m="http://schemas.openxmlformats.org/officeDocument/2006/math">
                    <m:r>
                      <a:rPr lang="en-US" altLang="zh-CN" sz="2200" b="0" i="1" smtClean="0">
                        <a:latin typeface="Cambria Math"/>
                      </a:rPr>
                      <m:t>𝐷</m:t>
                    </m:r>
                    <m:r>
                      <a:rPr lang="en-US" altLang="zh-CN" sz="2200" i="1">
                        <a:latin typeface="Cambria Math"/>
                      </a:rPr>
                      <m:t> </m:t>
                    </m:r>
                  </m:oMath>
                </a14:m>
                <a:r>
                  <a:rPr lang="en-US" altLang="zh-CN" sz="2200" dirty="0"/>
                  <a:t>are </a:t>
                </a:r>
                <a:r>
                  <a:rPr lang="en-US" altLang="zh-CN" sz="2200" dirty="0">
                    <a:solidFill>
                      <a:srgbClr val="FF0000"/>
                    </a:solidFill>
                  </a:rPr>
                  <a:t>dependent</a:t>
                </a:r>
                <a:r>
                  <a:rPr lang="en-US" altLang="zh-CN" sz="2200" dirty="0"/>
                  <a:t>.</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69958" y="4203666"/>
                <a:ext cx="8460940" cy="430887"/>
              </a:xfrm>
              <a:prstGeom prst="rect">
                <a:avLst/>
              </a:prstGeom>
              <a:blipFill rotWithShape="1">
                <a:blip r:embed="rId6"/>
                <a:stretch>
                  <a:fillRect l="-865" t="-7143" b="-30000"/>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65C477E8-C77E-467D-B5FF-DB0E2FCBE55E}"/>
              </a:ext>
            </a:extLst>
          </p:cNvPr>
          <p:cNvSpPr>
            <a:spLocks noGrp="1"/>
          </p:cNvSpPr>
          <p:nvPr>
            <p:ph type="sldNum" sz="quarter" idx="11"/>
          </p:nvPr>
        </p:nvSpPr>
        <p:spPr/>
        <p:txBody>
          <a:bodyPr/>
          <a:lstStyle/>
          <a:p>
            <a:pPr>
              <a:defRPr/>
            </a:pPr>
            <a:fld id="{DF2308B0-52A9-437D-9700-D7B37876F5B1}" type="slidenum">
              <a:rPr lang="zh-CN" altLang="en-US" smtClean="0"/>
              <a:pPr>
                <a:defRPr/>
              </a:pPr>
              <a:t>111</a:t>
            </a:fld>
            <a:endParaRPr lang="en-US" altLang="zh-CN" dirty="0"/>
          </a:p>
        </p:txBody>
      </p:sp>
    </p:spTree>
    <p:extLst>
      <p:ext uri="{BB962C8B-B14F-4D97-AF65-F5344CB8AC3E}">
        <p14:creationId xmlns:p14="http://schemas.microsoft.com/office/powerpoint/2010/main" val="34892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773705"/>
            <a:ext cx="317285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3" name="TextBox 2"/>
          <p:cNvSpPr txBox="1"/>
          <p:nvPr/>
        </p:nvSpPr>
        <p:spPr>
          <a:xfrm>
            <a:off x="206515" y="1133745"/>
            <a:ext cx="8505945" cy="1107996"/>
          </a:xfrm>
          <a:prstGeom prst="rect">
            <a:avLst/>
          </a:prstGeom>
          <a:noFill/>
        </p:spPr>
        <p:txBody>
          <a:bodyPr wrap="square" rtlCol="0">
            <a:spAutoFit/>
          </a:bodyPr>
          <a:lstStyle/>
          <a:p>
            <a:r>
              <a:rPr lang="en-US" altLang="zh-CN" sz="2200" dirty="0">
                <a:latin typeface="+mj-lt"/>
              </a:rPr>
              <a:t>A news magazine publishes three columns entitled “Art” (A), “Books” (B), and “Cinema” (C). Reading habits of a randomly  selected reader with respect to these columns are </a:t>
            </a:r>
            <a:endParaRPr lang="zh-CN" altLang="en-US" sz="2200" dirty="0">
              <a:latin typeface="+mj-lt"/>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96525" y="2393885"/>
              <a:ext cx="8145904" cy="741680"/>
            </p:xfrm>
            <a:graphic>
              <a:graphicData uri="http://schemas.openxmlformats.org/drawingml/2006/table">
                <a:tbl>
                  <a:tblPr firstRow="1" bandRow="1">
                    <a:tableStyleId>{5C22544A-7EE6-4342-B048-85BDC9FD1C3A}</a:tableStyleId>
                  </a:tblPr>
                  <a:tblGrid>
                    <a:gridCol w="2115236">
                      <a:extLst>
                        <a:ext uri="{9D8B030D-6E8A-4147-A177-3AD203B41FA5}">
                          <a16:colId xmlns:a16="http://schemas.microsoft.com/office/drawing/2014/main" xmlns="" val="20000"/>
                        </a:ext>
                      </a:extLst>
                    </a:gridCol>
                    <a:gridCol w="675075">
                      <a:extLst>
                        <a:ext uri="{9D8B030D-6E8A-4147-A177-3AD203B41FA5}">
                          <a16:colId xmlns:a16="http://schemas.microsoft.com/office/drawing/2014/main" xmlns="" val="20001"/>
                        </a:ext>
                      </a:extLst>
                    </a:gridCol>
                    <a:gridCol w="630070">
                      <a:extLst>
                        <a:ext uri="{9D8B030D-6E8A-4147-A177-3AD203B41FA5}">
                          <a16:colId xmlns:a16="http://schemas.microsoft.com/office/drawing/2014/main" xmlns="" val="20002"/>
                        </a:ext>
                      </a:extLst>
                    </a:gridCol>
                    <a:gridCol w="675075">
                      <a:extLst>
                        <a:ext uri="{9D8B030D-6E8A-4147-A177-3AD203B41FA5}">
                          <a16:colId xmlns:a16="http://schemas.microsoft.com/office/drawing/2014/main" xmlns="" val="20003"/>
                        </a:ext>
                      </a:extLst>
                    </a:gridCol>
                    <a:gridCol w="1035115">
                      <a:extLst>
                        <a:ext uri="{9D8B030D-6E8A-4147-A177-3AD203B41FA5}">
                          <a16:colId xmlns:a16="http://schemas.microsoft.com/office/drawing/2014/main" xmlns="" val="20004"/>
                        </a:ext>
                      </a:extLst>
                    </a:gridCol>
                    <a:gridCol w="855095">
                      <a:extLst>
                        <a:ext uri="{9D8B030D-6E8A-4147-A177-3AD203B41FA5}">
                          <a16:colId xmlns:a16="http://schemas.microsoft.com/office/drawing/2014/main" xmlns="" val="20005"/>
                        </a:ext>
                      </a:extLst>
                    </a:gridCol>
                    <a:gridCol w="855095">
                      <a:extLst>
                        <a:ext uri="{9D8B030D-6E8A-4147-A177-3AD203B41FA5}">
                          <a16:colId xmlns:a16="http://schemas.microsoft.com/office/drawing/2014/main" xmlns="" val="20006"/>
                        </a:ext>
                      </a:extLst>
                    </a:gridCol>
                    <a:gridCol w="1305143">
                      <a:extLst>
                        <a:ext uri="{9D8B030D-6E8A-4147-A177-3AD203B41FA5}">
                          <a16:colId xmlns:a16="http://schemas.microsoft.com/office/drawing/2014/main" xmlns="" val="20007"/>
                        </a:ext>
                      </a:extLst>
                    </a:gridCol>
                  </a:tblGrid>
                  <a:tr h="370840">
                    <a:tc>
                      <a:txBody>
                        <a:bodyPr/>
                        <a:lstStyle/>
                        <a:p>
                          <a:pPr algn="ctr"/>
                          <a:r>
                            <a:rPr lang="en-US" altLang="zh-CN" dirty="0"/>
                            <a:t>Read regularly</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𝐴</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𝐵</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a:rPr>
                                  <m:t>𝑨</m:t>
                                </m:r>
                                <m:r>
                                  <a:rPr lang="en-US" altLang="zh-CN" b="1" i="1" smtClean="0">
                                    <a:latin typeface="Cambria Math"/>
                                    <a:ea typeface="Cambria Math"/>
                                  </a:rPr>
                                  <m:t>∩</m:t>
                                </m:r>
                                <m:r>
                                  <a:rPr lang="en-US" altLang="zh-CN" b="1" i="1" smtClean="0">
                                    <a:latin typeface="Cambria Math"/>
                                    <a:ea typeface="Cambria Math"/>
                                  </a:rPr>
                                  <m:t>𝑩</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a:rPr>
                                  <m:t>𝑨</m:t>
                                </m:r>
                                <m:r>
                                  <a:rPr lang="en-US" altLang="zh-CN" b="1" i="1" smtClean="0">
                                    <a:latin typeface="Cambria Math"/>
                                    <a:ea typeface="Cambria Math"/>
                                  </a:rPr>
                                  <m:t>∩</m:t>
                                </m:r>
                                <m:r>
                                  <a:rPr lang="en-US" altLang="zh-CN" b="1" i="1" smtClean="0">
                                    <a:latin typeface="Cambria Math"/>
                                    <a:ea typeface="Cambria Math"/>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a:rPr>
                                  <m:t>𝑩</m:t>
                                </m:r>
                                <m:r>
                                  <a:rPr lang="en-US" altLang="zh-CN" b="1" i="1" smtClean="0">
                                    <a:latin typeface="Cambria Math"/>
                                    <a:ea typeface="Cambria Math"/>
                                  </a:rPr>
                                  <m:t>∩</m:t>
                                </m:r>
                                <m:r>
                                  <a:rPr lang="en-US" altLang="zh-CN" b="1" i="1" smtClean="0">
                                    <a:latin typeface="Cambria Math"/>
                                    <a:ea typeface="Cambria Math"/>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a:rPr>
                                  <m:t>𝑨</m:t>
                                </m:r>
                                <m:r>
                                  <a:rPr lang="en-US" altLang="zh-CN" b="1" i="1" smtClean="0">
                                    <a:latin typeface="Cambria Math"/>
                                    <a:ea typeface="Cambria Math"/>
                                  </a:rPr>
                                  <m:t>∩</m:t>
                                </m:r>
                                <m:r>
                                  <a:rPr lang="en-US" altLang="zh-CN" b="1" i="1" smtClean="0">
                                    <a:latin typeface="Cambria Math"/>
                                    <a:ea typeface="Cambria Math"/>
                                  </a:rPr>
                                  <m:t>𝑩</m:t>
                                </m:r>
                                <m:r>
                                  <a:rPr lang="en-US" altLang="zh-CN" b="1" i="1" smtClean="0">
                                    <a:latin typeface="Cambria Math"/>
                                    <a:ea typeface="Cambria Math"/>
                                  </a:rPr>
                                  <m:t>∩</m:t>
                                </m:r>
                                <m:r>
                                  <a:rPr lang="en-US" altLang="zh-CN" b="1" i="1" smtClean="0">
                                    <a:latin typeface="Cambria Math"/>
                                    <a:ea typeface="Cambria Math"/>
                                  </a:rPr>
                                  <m:t>𝑪</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lgn="ctr"/>
                          <a:r>
                            <a:rPr lang="en-US" altLang="zh-CN" dirty="0"/>
                            <a:t>Probability</a:t>
                          </a:r>
                          <a:endParaRPr lang="zh-CN" altLang="en-US" dirty="0"/>
                        </a:p>
                      </a:txBody>
                      <a:tcPr/>
                    </a:tc>
                    <a:tc>
                      <a:txBody>
                        <a:bodyPr/>
                        <a:lstStyle/>
                        <a:p>
                          <a:pPr algn="ctr"/>
                          <a:r>
                            <a:rPr lang="en-US" altLang="zh-CN" dirty="0"/>
                            <a:t>0.14</a:t>
                          </a:r>
                          <a:endParaRPr lang="zh-CN" altLang="en-US" dirty="0"/>
                        </a:p>
                      </a:txBody>
                      <a:tcPr/>
                    </a:tc>
                    <a:tc>
                      <a:txBody>
                        <a:bodyPr/>
                        <a:lstStyle/>
                        <a:p>
                          <a:pPr algn="ctr"/>
                          <a:r>
                            <a:rPr lang="en-US" altLang="zh-CN" dirty="0"/>
                            <a:t>0.23</a:t>
                          </a:r>
                          <a:endParaRPr lang="zh-CN" altLang="en-US" dirty="0"/>
                        </a:p>
                      </a:txBody>
                      <a:tcPr/>
                    </a:tc>
                    <a:tc>
                      <a:txBody>
                        <a:bodyPr/>
                        <a:lstStyle/>
                        <a:p>
                          <a:pPr algn="ctr"/>
                          <a:r>
                            <a:rPr lang="en-US" altLang="zh-CN" dirty="0"/>
                            <a:t>0.37</a:t>
                          </a:r>
                          <a:endParaRPr lang="zh-CN" altLang="en-US" dirty="0"/>
                        </a:p>
                      </a:txBody>
                      <a:tcPr/>
                    </a:tc>
                    <a:tc>
                      <a:txBody>
                        <a:bodyPr/>
                        <a:lstStyle/>
                        <a:p>
                          <a:pPr algn="ctr"/>
                          <a:r>
                            <a:rPr lang="en-US" altLang="zh-CN" dirty="0"/>
                            <a:t>0.08</a:t>
                          </a:r>
                          <a:endParaRPr lang="zh-CN" altLang="en-US" dirty="0"/>
                        </a:p>
                      </a:txBody>
                      <a:tcPr/>
                    </a:tc>
                    <a:tc>
                      <a:txBody>
                        <a:bodyPr/>
                        <a:lstStyle/>
                        <a:p>
                          <a:pPr algn="ctr"/>
                          <a:r>
                            <a:rPr lang="en-US" altLang="zh-CN" dirty="0"/>
                            <a:t>0.09</a:t>
                          </a:r>
                          <a:endParaRPr lang="zh-CN" altLang="en-US" dirty="0"/>
                        </a:p>
                      </a:txBody>
                      <a:tcPr/>
                    </a:tc>
                    <a:tc>
                      <a:txBody>
                        <a:bodyPr/>
                        <a:lstStyle/>
                        <a:p>
                          <a:pPr algn="ctr"/>
                          <a:r>
                            <a:rPr lang="en-US" altLang="zh-CN" dirty="0"/>
                            <a:t>0.13</a:t>
                          </a:r>
                          <a:endParaRPr lang="zh-CN" altLang="en-US" dirty="0"/>
                        </a:p>
                      </a:txBody>
                      <a:tcPr/>
                    </a:tc>
                    <a:tc>
                      <a:txBody>
                        <a:bodyPr/>
                        <a:lstStyle/>
                        <a:p>
                          <a:pPr algn="ctr"/>
                          <a:r>
                            <a:rPr lang="en-US" altLang="zh-CN" dirty="0"/>
                            <a:t>0.05</a:t>
                          </a:r>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538224967"/>
                  </p:ext>
                </p:extLst>
              </p:nvPr>
            </p:nvGraphicFramePr>
            <p:xfrm>
              <a:off x="296525" y="2393885"/>
              <a:ext cx="8145904" cy="741680"/>
            </p:xfrm>
            <a:graphic>
              <a:graphicData uri="http://schemas.openxmlformats.org/drawingml/2006/table">
                <a:tbl>
                  <a:tblPr firstRow="1" bandRow="1">
                    <a:tableStyleId>{5C22544A-7EE6-4342-B048-85BDC9FD1C3A}</a:tableStyleId>
                  </a:tblPr>
                  <a:tblGrid>
                    <a:gridCol w="2115236"/>
                    <a:gridCol w="675075"/>
                    <a:gridCol w="630070"/>
                    <a:gridCol w="675075"/>
                    <a:gridCol w="1035115"/>
                    <a:gridCol w="855095"/>
                    <a:gridCol w="855095"/>
                    <a:gridCol w="1305143"/>
                  </a:tblGrid>
                  <a:tr h="370840">
                    <a:tc>
                      <a:txBody>
                        <a:bodyPr/>
                        <a:lstStyle/>
                        <a:p>
                          <a:pPr algn="ctr"/>
                          <a:r>
                            <a:rPr lang="en-US" altLang="zh-CN" dirty="0" smtClean="0"/>
                            <a:t>Read regularly</a:t>
                          </a:r>
                          <a:endParaRPr lang="zh-CN" altLang="en-US" dirty="0"/>
                        </a:p>
                      </a:txBody>
                      <a:tcPr/>
                    </a:tc>
                    <a:tc>
                      <a:txBody>
                        <a:bodyPr/>
                        <a:lstStyle/>
                        <a:p>
                          <a:endParaRPr lang="zh-CN"/>
                        </a:p>
                      </a:txBody>
                      <a:tcPr>
                        <a:blipFill rotWithShape="1">
                          <a:blip r:embed="rId2"/>
                          <a:stretch>
                            <a:fillRect l="-313514" t="-8197" r="-790991" b="-124590"/>
                          </a:stretch>
                        </a:blipFill>
                      </a:tcPr>
                    </a:tc>
                    <a:tc>
                      <a:txBody>
                        <a:bodyPr/>
                        <a:lstStyle/>
                        <a:p>
                          <a:endParaRPr lang="zh-CN"/>
                        </a:p>
                      </a:txBody>
                      <a:tcPr>
                        <a:blipFill rotWithShape="1">
                          <a:blip r:embed="rId2"/>
                          <a:stretch>
                            <a:fillRect l="-445631" t="-8197" r="-752427" b="-124590"/>
                          </a:stretch>
                        </a:blipFill>
                      </a:tcPr>
                    </a:tc>
                    <a:tc>
                      <a:txBody>
                        <a:bodyPr/>
                        <a:lstStyle/>
                        <a:p>
                          <a:endParaRPr lang="zh-CN"/>
                        </a:p>
                      </a:txBody>
                      <a:tcPr>
                        <a:blipFill rotWithShape="1">
                          <a:blip r:embed="rId2"/>
                          <a:stretch>
                            <a:fillRect l="-506306" t="-8197" r="-598198" b="-124590"/>
                          </a:stretch>
                        </a:blipFill>
                      </a:tcPr>
                    </a:tc>
                    <a:tc>
                      <a:txBody>
                        <a:bodyPr/>
                        <a:lstStyle/>
                        <a:p>
                          <a:endParaRPr lang="zh-CN"/>
                        </a:p>
                      </a:txBody>
                      <a:tcPr>
                        <a:blipFill rotWithShape="1">
                          <a:blip r:embed="rId2"/>
                          <a:stretch>
                            <a:fillRect l="-398225" t="-8197" r="-292899" b="-124590"/>
                          </a:stretch>
                        </a:blipFill>
                      </a:tcPr>
                    </a:tc>
                    <a:tc>
                      <a:txBody>
                        <a:bodyPr/>
                        <a:lstStyle/>
                        <a:p>
                          <a:endParaRPr lang="zh-CN"/>
                        </a:p>
                      </a:txBody>
                      <a:tcPr>
                        <a:blipFill rotWithShape="1">
                          <a:blip r:embed="rId2"/>
                          <a:stretch>
                            <a:fillRect l="-597163" t="-8197" r="-251064" b="-124590"/>
                          </a:stretch>
                        </a:blipFill>
                      </a:tcPr>
                    </a:tc>
                    <a:tc>
                      <a:txBody>
                        <a:bodyPr/>
                        <a:lstStyle/>
                        <a:p>
                          <a:endParaRPr lang="zh-CN"/>
                        </a:p>
                      </a:txBody>
                      <a:tcPr>
                        <a:blipFill rotWithShape="1">
                          <a:blip r:embed="rId2"/>
                          <a:stretch>
                            <a:fillRect l="-702143" t="-8197" r="-152857" b="-124590"/>
                          </a:stretch>
                        </a:blipFill>
                      </a:tcPr>
                    </a:tc>
                    <a:tc>
                      <a:txBody>
                        <a:bodyPr/>
                        <a:lstStyle/>
                        <a:p>
                          <a:endParaRPr lang="zh-CN"/>
                        </a:p>
                      </a:txBody>
                      <a:tcPr>
                        <a:blipFill rotWithShape="1">
                          <a:blip r:embed="rId2"/>
                          <a:stretch>
                            <a:fillRect l="-524766" t="-8197" b="-124590"/>
                          </a:stretch>
                        </a:blipFill>
                      </a:tcPr>
                    </a:tc>
                  </a:tr>
                  <a:tr h="370840">
                    <a:tc>
                      <a:txBody>
                        <a:bodyPr/>
                        <a:lstStyle/>
                        <a:p>
                          <a:pPr algn="ctr"/>
                          <a:r>
                            <a:rPr lang="en-US" altLang="zh-CN" dirty="0" smtClean="0"/>
                            <a:t>Probability</a:t>
                          </a:r>
                          <a:endParaRPr lang="zh-CN" altLang="en-US" dirty="0"/>
                        </a:p>
                      </a:txBody>
                      <a:tcPr/>
                    </a:tc>
                    <a:tc>
                      <a:txBody>
                        <a:bodyPr/>
                        <a:lstStyle/>
                        <a:p>
                          <a:pPr algn="ctr"/>
                          <a:r>
                            <a:rPr lang="en-US" altLang="zh-CN" dirty="0" smtClean="0"/>
                            <a:t>0.14</a:t>
                          </a:r>
                          <a:endParaRPr lang="zh-CN" altLang="en-US" dirty="0"/>
                        </a:p>
                      </a:txBody>
                      <a:tcPr/>
                    </a:tc>
                    <a:tc>
                      <a:txBody>
                        <a:bodyPr/>
                        <a:lstStyle/>
                        <a:p>
                          <a:pPr algn="ctr"/>
                          <a:r>
                            <a:rPr lang="en-US" altLang="zh-CN" dirty="0" smtClean="0"/>
                            <a:t>0.23</a:t>
                          </a:r>
                          <a:endParaRPr lang="zh-CN" altLang="en-US" dirty="0"/>
                        </a:p>
                      </a:txBody>
                      <a:tcPr/>
                    </a:tc>
                    <a:tc>
                      <a:txBody>
                        <a:bodyPr/>
                        <a:lstStyle/>
                        <a:p>
                          <a:pPr algn="ctr"/>
                          <a:r>
                            <a:rPr lang="en-US" altLang="zh-CN" dirty="0" smtClean="0"/>
                            <a:t>0.37</a:t>
                          </a:r>
                          <a:endParaRPr lang="zh-CN" altLang="en-US" dirty="0"/>
                        </a:p>
                      </a:txBody>
                      <a:tcPr/>
                    </a:tc>
                    <a:tc>
                      <a:txBody>
                        <a:bodyPr/>
                        <a:lstStyle/>
                        <a:p>
                          <a:pPr algn="ctr"/>
                          <a:r>
                            <a:rPr lang="en-US" altLang="zh-CN" dirty="0" smtClean="0"/>
                            <a:t>0.08</a:t>
                          </a:r>
                          <a:endParaRPr lang="zh-CN" altLang="en-US" dirty="0"/>
                        </a:p>
                      </a:txBody>
                      <a:tcPr/>
                    </a:tc>
                    <a:tc>
                      <a:txBody>
                        <a:bodyPr/>
                        <a:lstStyle/>
                        <a:p>
                          <a:pPr algn="ctr"/>
                          <a:r>
                            <a:rPr lang="en-US" altLang="zh-CN" dirty="0" smtClean="0"/>
                            <a:t>0.09</a:t>
                          </a:r>
                          <a:endParaRPr lang="zh-CN" altLang="en-US" dirty="0"/>
                        </a:p>
                      </a:txBody>
                      <a:tcPr/>
                    </a:tc>
                    <a:tc>
                      <a:txBody>
                        <a:bodyPr/>
                        <a:lstStyle/>
                        <a:p>
                          <a:pPr algn="ctr"/>
                          <a:r>
                            <a:rPr lang="en-US" altLang="zh-CN" dirty="0" smtClean="0"/>
                            <a:t>0.13</a:t>
                          </a:r>
                          <a:endParaRPr lang="zh-CN" altLang="en-US" dirty="0"/>
                        </a:p>
                      </a:txBody>
                      <a:tcPr/>
                    </a:tc>
                    <a:tc>
                      <a:txBody>
                        <a:bodyPr/>
                        <a:lstStyle/>
                        <a:p>
                          <a:pPr algn="ctr"/>
                          <a:r>
                            <a:rPr lang="en-US" altLang="zh-CN" dirty="0" smtClean="0"/>
                            <a:t>0.05</a:t>
                          </a:r>
                          <a:endParaRPr lang="zh-CN" altLang="en-US" dirty="0"/>
                        </a:p>
                      </a:txBody>
                      <a:tcPr/>
                    </a:tc>
                  </a:tr>
                </a:tbl>
              </a:graphicData>
            </a:graphic>
          </p:graphicFrame>
        </mc:Fallback>
      </mc:AlternateContent>
      <p:sp>
        <p:nvSpPr>
          <p:cNvPr id="5" name="TextBox 4"/>
          <p:cNvSpPr txBox="1"/>
          <p:nvPr/>
        </p:nvSpPr>
        <p:spPr>
          <a:xfrm>
            <a:off x="189864" y="3383995"/>
            <a:ext cx="5175575" cy="430887"/>
          </a:xfrm>
          <a:prstGeom prst="rect">
            <a:avLst/>
          </a:prstGeom>
          <a:noFill/>
        </p:spPr>
        <p:txBody>
          <a:bodyPr wrap="square" rtlCol="0">
            <a:spAutoFit/>
          </a:bodyPr>
          <a:lstStyle/>
          <a:p>
            <a:r>
              <a:rPr lang="en-US" altLang="zh-CN" sz="2200" dirty="0">
                <a:latin typeface="+mj-lt"/>
              </a:rPr>
              <a:t>Calculate the probability</a:t>
            </a:r>
            <a:endParaRPr lang="zh-CN" altLang="en-US" sz="2200" dirty="0">
              <a:latin typeface="+mj-lt"/>
            </a:endParaRPr>
          </a:p>
        </p:txBody>
      </p:sp>
      <mc:AlternateContent xmlns:mc="http://schemas.openxmlformats.org/markup-compatibility/2006" xmlns:a14="http://schemas.microsoft.com/office/drawing/2010/main">
        <mc:Choice Requires="a14">
          <p:sp>
            <p:nvSpPr>
              <p:cNvPr id="6" name="TextBox 5"/>
              <p:cNvSpPr txBox="1"/>
              <p:nvPr/>
            </p:nvSpPr>
            <p:spPr>
              <a:xfrm>
                <a:off x="150001" y="3896209"/>
                <a:ext cx="164089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e>
                      </m:d>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0001" y="3896209"/>
                <a:ext cx="1640897" cy="43088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45633" y="3834045"/>
                <a:ext cx="1799018" cy="576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300" b="0" i="1" smtClean="0">
                          <a:latin typeface="Cambria Math"/>
                        </a:rPr>
                        <m:t>=</m:t>
                      </m:r>
                      <m:box>
                        <m:boxPr>
                          <m:ctrlPr>
                            <a:rPr lang="en-US" altLang="zh-CN" sz="2300" b="0" i="1" smtClean="0">
                              <a:latin typeface="Cambria Math" charset="0"/>
                            </a:rPr>
                          </m:ctrlPr>
                        </m:boxPr>
                        <m:e>
                          <m:argPr>
                            <m:argSz m:val="-1"/>
                          </m:argPr>
                          <m:f>
                            <m:fPr>
                              <m:ctrlPr>
                                <a:rPr lang="en-US" altLang="zh-CN" sz="2300" b="0" i="1" smtClean="0">
                                  <a:latin typeface="Cambria Math" charset="0"/>
                                </a:rPr>
                              </m:ctrlPr>
                            </m:fPr>
                            <m:num>
                              <m:r>
                                <a:rPr lang="en-US" altLang="zh-CN" sz="2300" b="0" i="1" smtClean="0">
                                  <a:latin typeface="Cambria Math"/>
                                </a:rPr>
                                <m:t>𝑃</m:t>
                              </m:r>
                              <m:r>
                                <a:rPr lang="en-US" altLang="zh-CN" sz="2300" b="0" i="1" smtClean="0">
                                  <a:latin typeface="Cambria Math"/>
                                </a:rPr>
                                <m:t>(</m:t>
                              </m:r>
                              <m:r>
                                <a:rPr lang="en-US" altLang="zh-CN" sz="2300" b="0" i="1" smtClean="0">
                                  <a:latin typeface="Cambria Math"/>
                                </a:rPr>
                                <m:t>𝐴</m:t>
                              </m:r>
                              <m:r>
                                <a:rPr lang="en-US" altLang="zh-CN" sz="2300" b="0" i="1" smtClean="0">
                                  <a:latin typeface="Cambria Math"/>
                                  <a:ea typeface="Cambria Math"/>
                                </a:rPr>
                                <m:t>∩(</m:t>
                              </m:r>
                              <m:r>
                                <a:rPr lang="en-US" altLang="zh-CN" sz="2300" b="0" i="1" smtClean="0">
                                  <a:latin typeface="Cambria Math"/>
                                  <a:ea typeface="Cambria Math"/>
                                </a:rPr>
                                <m:t>𝐵</m:t>
                              </m:r>
                              <m:r>
                                <a:rPr lang="en-US" altLang="zh-CN" sz="2300" b="0" i="1" smtClean="0">
                                  <a:latin typeface="Cambria Math"/>
                                  <a:ea typeface="Cambria Math"/>
                                </a:rPr>
                                <m:t>∪</m:t>
                              </m:r>
                              <m:r>
                                <a:rPr lang="en-US" altLang="zh-CN" sz="2300" b="0" i="1" smtClean="0">
                                  <a:latin typeface="Cambria Math"/>
                                  <a:ea typeface="Cambria Math"/>
                                </a:rPr>
                                <m:t>𝐶</m:t>
                              </m:r>
                              <m:r>
                                <a:rPr lang="en-US" altLang="zh-CN" sz="2300" b="0" i="1" smtClean="0">
                                  <a:latin typeface="Cambria Math"/>
                                  <a:ea typeface="Cambria Math"/>
                                </a:rPr>
                                <m:t>))</m:t>
                              </m:r>
                            </m:num>
                            <m:den>
                              <m:r>
                                <a:rPr lang="en-US" altLang="zh-CN" sz="2300" b="0" i="1" smtClean="0">
                                  <a:latin typeface="Cambria Math"/>
                                </a:rPr>
                                <m:t>𝑃</m:t>
                              </m:r>
                              <m:r>
                                <a:rPr lang="en-US" altLang="zh-CN" sz="2300" b="0" i="1" smtClean="0">
                                  <a:latin typeface="Cambria Math"/>
                                </a:rPr>
                                <m:t>(</m:t>
                              </m:r>
                              <m:r>
                                <a:rPr lang="en-US" altLang="zh-CN" sz="2300" b="0" i="1" smtClean="0">
                                  <a:latin typeface="Cambria Math"/>
                                </a:rPr>
                                <m:t>𝐵</m:t>
                              </m:r>
                              <m:r>
                                <a:rPr lang="en-US" altLang="zh-CN" sz="2300" b="0" i="1" smtClean="0">
                                  <a:latin typeface="Cambria Math"/>
                                  <a:ea typeface="Cambria Math"/>
                                </a:rPr>
                                <m:t>∪</m:t>
                              </m:r>
                              <m:r>
                                <a:rPr lang="en-US" altLang="zh-CN" sz="2300" b="0" i="1" smtClean="0">
                                  <a:latin typeface="Cambria Math"/>
                                  <a:ea typeface="Cambria Math"/>
                                </a:rPr>
                                <m:t>𝐶</m:t>
                              </m:r>
                              <m:r>
                                <a:rPr lang="en-US" altLang="zh-CN" sz="2300" b="0" i="1" smtClean="0">
                                  <a:latin typeface="Cambria Math"/>
                                </a:rPr>
                                <m:t>)</m:t>
                              </m:r>
                            </m:den>
                          </m:f>
                        </m:e>
                      </m:box>
                    </m:oMath>
                  </m:oMathPara>
                </a14:m>
                <a:endParaRPr lang="zh-CN" altLang="en-US" sz="23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45633" y="3834045"/>
                <a:ext cx="1799018" cy="5763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08195" y="3880405"/>
                <a:ext cx="2269211" cy="5275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300" b="0" i="1" smtClean="0">
                          <a:latin typeface="Cambria Math"/>
                        </a:rPr>
                        <m:t>=</m:t>
                      </m:r>
                      <m:box>
                        <m:boxPr>
                          <m:ctrlPr>
                            <a:rPr lang="en-US" altLang="zh-CN" sz="2300" b="0" i="1" smtClean="0">
                              <a:latin typeface="Cambria Math" charset="0"/>
                            </a:rPr>
                          </m:ctrlPr>
                        </m:boxPr>
                        <m:e>
                          <m:argPr>
                            <m:argSz m:val="-1"/>
                          </m:argPr>
                          <m:f>
                            <m:fPr>
                              <m:ctrlPr>
                                <a:rPr lang="en-US" altLang="zh-CN" sz="2300" b="0" i="1" smtClean="0">
                                  <a:latin typeface="Cambria Math" charset="0"/>
                                </a:rPr>
                              </m:ctrlPr>
                            </m:fPr>
                            <m:num>
                              <m:r>
                                <a:rPr lang="en-US" altLang="zh-CN" sz="2300" b="0" i="1" smtClean="0">
                                  <a:latin typeface="Cambria Math"/>
                                </a:rPr>
                                <m:t>𝑃</m:t>
                              </m:r>
                              <m:r>
                                <a:rPr lang="en-US" altLang="zh-CN" sz="2300" b="0" i="1" smtClean="0">
                                  <a:latin typeface="Cambria Math"/>
                                </a:rPr>
                                <m:t>((</m:t>
                              </m:r>
                              <m:r>
                                <a:rPr lang="en-US" altLang="zh-CN" sz="2300" b="0" i="1" smtClean="0">
                                  <a:latin typeface="Cambria Math"/>
                                </a:rPr>
                                <m:t>𝐴</m:t>
                              </m:r>
                              <m:r>
                                <a:rPr lang="en-US" altLang="zh-CN" sz="2300" b="0" i="1" smtClean="0">
                                  <a:latin typeface="Cambria Math"/>
                                  <a:ea typeface="Cambria Math"/>
                                </a:rPr>
                                <m:t>∩</m:t>
                              </m:r>
                              <m:r>
                                <a:rPr lang="en-US" altLang="zh-CN" sz="2300" b="0" i="1" smtClean="0">
                                  <a:latin typeface="Cambria Math"/>
                                  <a:ea typeface="Cambria Math"/>
                                </a:rPr>
                                <m:t>𝐵</m:t>
                              </m:r>
                              <m:r>
                                <a:rPr lang="en-US" altLang="zh-CN" sz="2300" b="0" i="1" smtClean="0">
                                  <a:latin typeface="Cambria Math"/>
                                  <a:ea typeface="Cambria Math"/>
                                </a:rPr>
                                <m:t>)∪(</m:t>
                              </m:r>
                              <m:r>
                                <a:rPr lang="en-US" altLang="zh-CN" sz="2300" b="0" i="1" smtClean="0">
                                  <a:latin typeface="Cambria Math"/>
                                  <a:ea typeface="Cambria Math"/>
                                </a:rPr>
                                <m:t>𝐴</m:t>
                              </m:r>
                              <m:r>
                                <a:rPr lang="en-US" altLang="zh-CN" sz="2300" b="0" i="1" smtClean="0">
                                  <a:latin typeface="Cambria Math"/>
                                  <a:ea typeface="Cambria Math"/>
                                </a:rPr>
                                <m:t>∩</m:t>
                              </m:r>
                              <m:r>
                                <a:rPr lang="en-US" altLang="zh-CN" sz="2300" b="0" i="1" smtClean="0">
                                  <a:latin typeface="Cambria Math"/>
                                  <a:ea typeface="Cambria Math"/>
                                </a:rPr>
                                <m:t>𝐶</m:t>
                              </m:r>
                              <m:r>
                                <a:rPr lang="en-US" altLang="zh-CN" sz="2300" b="0" i="1" smtClean="0">
                                  <a:latin typeface="Cambria Math"/>
                                  <a:ea typeface="Cambria Math"/>
                                </a:rPr>
                                <m:t>))</m:t>
                              </m:r>
                            </m:num>
                            <m:den>
                              <m:r>
                                <a:rPr lang="en-US" altLang="zh-CN" sz="2300" b="0" i="1" smtClean="0">
                                  <a:latin typeface="Cambria Math"/>
                                </a:rPr>
                                <m:t>0.23+0.37−0.13</m:t>
                              </m:r>
                            </m:den>
                          </m:f>
                        </m:e>
                      </m:box>
                    </m:oMath>
                  </m:oMathPara>
                </a14:m>
                <a:endParaRPr lang="zh-CN" altLang="en-US" sz="23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08195" y="3880405"/>
                <a:ext cx="2269211" cy="52758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91039" y="3880405"/>
                <a:ext cx="1991251" cy="5128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box>
                        <m:boxPr>
                          <m:ctrlPr>
                            <a:rPr lang="zh-CN" altLang="en-US" sz="2300" i="1" smtClean="0">
                              <a:latin typeface="Cambria Math" charset="0"/>
                            </a:rPr>
                          </m:ctrlPr>
                        </m:boxPr>
                        <m:e>
                          <m:argPr>
                            <m:argSz m:val="-1"/>
                          </m:argPr>
                          <m:r>
                            <m:rPr>
                              <m:brk m:alnAt="63"/>
                            </m:rPr>
                            <a:rPr lang="en-US" altLang="zh-CN" sz="2300" b="0" i="1" smtClean="0">
                              <a:latin typeface="Cambria Math"/>
                            </a:rPr>
                            <m:t>=</m:t>
                          </m:r>
                          <m:f>
                            <m:fPr>
                              <m:ctrlPr>
                                <a:rPr lang="en-US" altLang="zh-CN" sz="2300" i="1" smtClean="0">
                                  <a:latin typeface="Cambria Math" charset="0"/>
                                </a:rPr>
                              </m:ctrlPr>
                            </m:fPr>
                            <m:num>
                              <m:r>
                                <a:rPr lang="en-US" altLang="zh-CN" sz="2300" b="0" i="1" smtClean="0">
                                  <a:latin typeface="Cambria Math"/>
                                </a:rPr>
                                <m:t>0.08+0.09−0.05</m:t>
                              </m:r>
                            </m:num>
                            <m:den>
                              <m:r>
                                <a:rPr lang="en-US" altLang="zh-CN" sz="2300" b="0" i="1" smtClean="0">
                                  <a:latin typeface="Cambria Math"/>
                                </a:rPr>
                                <m:t>0.47</m:t>
                              </m:r>
                            </m:den>
                          </m:f>
                        </m:e>
                      </m:box>
                    </m:oMath>
                  </m:oMathPara>
                </a14:m>
                <a:endParaRPr lang="zh-CN" altLang="en-US" sz="23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91039" y="3880405"/>
                <a:ext cx="1991251" cy="51289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957265" y="3879050"/>
                <a:ext cx="1995482" cy="4901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0.12</m:t>
                              </m:r>
                            </m:num>
                            <m:den>
                              <m:r>
                                <a:rPr lang="en-US" altLang="zh-CN" sz="2200" b="0" i="1" smtClean="0">
                                  <a:latin typeface="Cambria Math"/>
                                </a:rPr>
                                <m:t>0.47</m:t>
                              </m:r>
                            </m:den>
                          </m:f>
                        </m:e>
                      </m:box>
                      <m:r>
                        <a:rPr lang="en-US" altLang="zh-CN" sz="2200" b="0" i="1" smtClean="0">
                          <a:latin typeface="Cambria Math"/>
                        </a:rPr>
                        <m:t>=0.255</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957265" y="3879050"/>
                <a:ext cx="1995482" cy="490134"/>
              </a:xfrm>
              <a:prstGeom prst="rect">
                <a:avLst/>
              </a:prstGeom>
              <a:blipFill rotWithShape="1">
                <a:blip r:embed="rId7"/>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1510" y="4554125"/>
                <a:ext cx="3513269" cy="555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𝐴</m:t>
                          </m:r>
                          <m:r>
                            <a:rPr lang="en-US" altLang="zh-CN" sz="2200" i="1">
                              <a:latin typeface="Cambria Math"/>
                              <a:ea typeface="Cambria Math"/>
                            </a:rPr>
                            <m:t>∪</m:t>
                          </m:r>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e>
                      </m:d>
                      <m:r>
                        <a:rPr lang="en-US" altLang="zh-CN" sz="2200" b="0" i="1" smtClean="0">
                          <a:latin typeface="Cambria Math"/>
                          <a:ea typeface="Cambria Math"/>
                        </a:rPr>
                        <m:t>=</m:t>
                      </m:r>
                      <m:box>
                        <m:boxPr>
                          <m:ctrlPr>
                            <a:rPr lang="en-US" altLang="zh-CN" sz="2200" b="0" i="1" smtClean="0">
                              <a:latin typeface="Cambria Math" charset="0"/>
                              <a:ea typeface="Cambria Math"/>
                            </a:rPr>
                          </m:ctrlPr>
                        </m:boxPr>
                        <m:e>
                          <m:argPr>
                            <m:argSz m:val="-1"/>
                          </m:argPr>
                          <m:f>
                            <m:fPr>
                              <m:ctrlPr>
                                <a:rPr lang="en-US" altLang="zh-CN" sz="2200" b="0" i="1" smtClean="0">
                                  <a:latin typeface="Cambria Math" charset="0"/>
                                  <a:ea typeface="Cambria Math"/>
                                </a:rPr>
                              </m:ctrlPr>
                            </m:fPr>
                            <m:num>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num>
                            <m:den>
                              <m:r>
                                <a:rPr lang="en-US" altLang="zh-CN" sz="2200" b="0" i="1" smtClean="0">
                                  <a:latin typeface="Cambria Math"/>
                                  <a:ea typeface="Cambria Math"/>
                                </a:rPr>
                                <m:t>𝑃</m:t>
                              </m:r>
                              <m:r>
                                <a:rPr lang="en-US" altLang="zh-CN" sz="2200" b="0" i="1" smtClean="0">
                                  <a:latin typeface="Cambria Math"/>
                                  <a:ea typeface="Cambria Math"/>
                                </a:rPr>
                                <m:t>(</m:t>
                              </m:r>
                              <m:r>
                                <a:rPr lang="en-US" altLang="zh-CN" sz="2200" i="1">
                                  <a:latin typeface="Cambria Math"/>
                                </a:rPr>
                                <m:t>𝐴</m:t>
                              </m:r>
                              <m:r>
                                <a:rPr lang="en-US" altLang="zh-CN" sz="2200" i="1">
                                  <a:latin typeface="Cambria Math"/>
                                  <a:ea typeface="Cambria Math"/>
                                </a:rPr>
                                <m:t>∪</m:t>
                              </m:r>
                              <m:r>
                                <a:rPr lang="en-US" altLang="zh-CN" sz="2200" i="1">
                                  <a:latin typeface="Cambria Math"/>
                                </a:rPr>
                                <m:t>𝐵</m:t>
                              </m:r>
                              <m:r>
                                <a:rPr lang="en-US" altLang="zh-CN" sz="2200" i="1">
                                  <a:latin typeface="Cambria Math"/>
                                  <a:ea typeface="Cambria Math"/>
                                </a:rPr>
                                <m:t>∪</m:t>
                              </m:r>
                              <m:r>
                                <a:rPr lang="en-US" altLang="zh-CN" sz="2200" i="1">
                                  <a:latin typeface="Cambria Math"/>
                                  <a:ea typeface="Cambria Math"/>
                                </a:rPr>
                                <m:t>𝐶</m:t>
                              </m:r>
                              <m:r>
                                <a:rPr lang="en-US" altLang="zh-CN" sz="2200" b="0" i="1" smtClean="0">
                                  <a:latin typeface="Cambria Math"/>
                                  <a:ea typeface="Cambria Math"/>
                                </a:rPr>
                                <m:t>)</m:t>
                              </m:r>
                            </m:den>
                          </m:f>
                        </m:e>
                      </m:box>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1510" y="4554125"/>
                <a:ext cx="3513269" cy="555217"/>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601148" y="4564000"/>
                <a:ext cx="3202800" cy="5453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0.14</m:t>
                              </m:r>
                            </m:num>
                            <m:den>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den>
                          </m:f>
                        </m:e>
                      </m:box>
                    </m:oMath>
                  </m:oMathPara>
                </a14:m>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601148" y="4564000"/>
                <a:ext cx="3202800" cy="545342"/>
              </a:xfrm>
              <a:prstGeom prst="rect">
                <a:avLst/>
              </a:prstGeom>
              <a:blipFill rotWithShape="1">
                <a:blip r:embed="rId9"/>
                <a:stretch>
                  <a:fillRect b="-10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53262" y="5238119"/>
                <a:ext cx="4946226" cy="4901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0.14</m:t>
                              </m:r>
                            </m:num>
                            <m:den>
                              <m:r>
                                <a:rPr lang="en-US" altLang="zh-CN" sz="2200" b="0" i="1" smtClean="0">
                                  <a:latin typeface="Cambria Math"/>
                                </a:rPr>
                                <m:t>0.14+0.23+0.37−0.13−0.12</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0.14</m:t>
                              </m:r>
                            </m:num>
                            <m:den>
                              <m:r>
                                <a:rPr lang="en-US" altLang="zh-CN" sz="2200" b="0" i="1" smtClean="0">
                                  <a:latin typeface="Cambria Math"/>
                                </a:rPr>
                                <m:t>0.49</m:t>
                              </m:r>
                            </m:den>
                          </m:f>
                        </m:e>
                      </m:box>
                      <m:r>
                        <a:rPr lang="en-US" altLang="zh-CN" sz="2200" b="0" i="1" smtClean="0">
                          <a:latin typeface="Cambria Math"/>
                        </a:rPr>
                        <m:t>=0.286</m:t>
                      </m:r>
                    </m:oMath>
                  </m:oMathPara>
                </a14:m>
                <a:endParaRPr lang="zh-CN" altLang="en-US" sz="22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153262" y="5238119"/>
                <a:ext cx="4946226" cy="490134"/>
              </a:xfrm>
              <a:prstGeom prst="rect">
                <a:avLst/>
              </a:prstGeom>
              <a:blipFill rotWithShape="1">
                <a:blip r:embed="rId10"/>
                <a:stretch>
                  <a:fillRect b="-2469"/>
                </a:stretch>
              </a:blipFill>
            </p:spPr>
            <p:txBody>
              <a:bodyPr/>
              <a:lstStyle/>
              <a:p>
                <a:r>
                  <a:rPr lang="zh-CN" altLang="en-US">
                    <a:noFill/>
                  </a:rPr>
                  <a:t> </a:t>
                </a:r>
              </a:p>
            </p:txBody>
          </p:sp>
        </mc:Fallback>
      </mc:AlternateContent>
      <p:sp>
        <p:nvSpPr>
          <p:cNvPr id="18" name="灯片编号占位符 17">
            <a:extLst>
              <a:ext uri="{FF2B5EF4-FFF2-40B4-BE49-F238E27FC236}">
                <a16:creationId xmlns:a16="http://schemas.microsoft.com/office/drawing/2014/main" xmlns="" id="{E92B7C14-52DE-4528-924D-D8EA0465009D}"/>
              </a:ext>
            </a:extLst>
          </p:cNvPr>
          <p:cNvSpPr>
            <a:spLocks noGrp="1"/>
          </p:cNvSpPr>
          <p:nvPr>
            <p:ph type="sldNum" sz="quarter" idx="11"/>
          </p:nvPr>
        </p:nvSpPr>
        <p:spPr/>
        <p:txBody>
          <a:bodyPr/>
          <a:lstStyle/>
          <a:p>
            <a:pPr>
              <a:defRPr/>
            </a:pPr>
            <a:fld id="{DF2308B0-52A9-437D-9700-D7B37876F5B1}" type="slidenum">
              <a:rPr lang="zh-CN" altLang="en-US" smtClean="0"/>
              <a:pPr>
                <a:defRPr/>
              </a:pPr>
              <a:t>112</a:t>
            </a:fld>
            <a:endParaRPr lang="en-US" altLang="zh-CN" dirty="0"/>
          </a:p>
        </p:txBody>
      </p:sp>
    </p:spTree>
    <p:extLst>
      <p:ext uri="{BB962C8B-B14F-4D97-AF65-F5344CB8AC3E}">
        <p14:creationId xmlns:p14="http://schemas.microsoft.com/office/powerpoint/2010/main" val="33998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6525" y="1238327"/>
                <a:ext cx="6030670" cy="430887"/>
              </a:xfrm>
              <a:prstGeom prst="rect">
                <a:avLst/>
              </a:prstGeom>
              <a:noFill/>
            </p:spPr>
            <p:txBody>
              <a:bodyPr wrap="square" rtlCol="0">
                <a:spAutoFit/>
              </a:bodyPr>
              <a:lstStyle/>
              <a:p>
                <a:r>
                  <a:rPr lang="en-US" altLang="zh-CN" sz="2200" dirty="0">
                    <a:solidFill>
                      <a:srgbClr val="FF0000"/>
                    </a:solidFill>
                    <a:latin typeface="+mj-lt"/>
                  </a:rPr>
                  <a:t>The multiplication rule for </a:t>
                </a:r>
                <a14:m>
                  <m:oMath xmlns:m="http://schemas.openxmlformats.org/officeDocument/2006/math">
                    <m:r>
                      <a:rPr lang="en-US" altLang="zh-CN" sz="2200" b="0" i="1" smtClean="0">
                        <a:solidFill>
                          <a:srgbClr val="FF0000"/>
                        </a:solidFill>
                        <a:latin typeface="Cambria Math"/>
                      </a:rPr>
                      <m:t>𝑃</m:t>
                    </m:r>
                    <m:r>
                      <a:rPr lang="en-US" altLang="zh-CN" sz="2200" b="0" i="1" smtClean="0">
                        <a:solidFill>
                          <a:srgbClr val="FF0000"/>
                        </a:solidFill>
                        <a:latin typeface="Cambria Math"/>
                      </a:rPr>
                      <m:t>(</m:t>
                    </m:r>
                    <m:r>
                      <a:rPr lang="en-US" altLang="zh-CN" sz="2200" b="0" i="1" smtClean="0">
                        <a:solidFill>
                          <a:srgbClr val="FF0000"/>
                        </a:solidFill>
                        <a:latin typeface="Cambria Math"/>
                      </a:rPr>
                      <m:t>𝐴</m:t>
                    </m:r>
                    <m:r>
                      <a:rPr lang="en-US" altLang="zh-CN" sz="2200" b="0" i="1" smtClean="0">
                        <a:solidFill>
                          <a:srgbClr val="FF0000"/>
                        </a:solidFill>
                        <a:latin typeface="Cambria Math"/>
                        <a:ea typeface="Cambria Math"/>
                      </a:rPr>
                      <m:t>∩</m:t>
                    </m:r>
                    <m:r>
                      <a:rPr lang="en-US" altLang="zh-CN" sz="2200" b="0" i="1" smtClean="0">
                        <a:solidFill>
                          <a:srgbClr val="FF0000"/>
                        </a:solidFill>
                        <a:latin typeface="Cambria Math"/>
                        <a:ea typeface="Cambria Math"/>
                      </a:rPr>
                      <m:t>𝐵</m:t>
                    </m:r>
                    <m:r>
                      <a:rPr lang="en-US" altLang="zh-CN" sz="2200" b="0" i="1" smtClean="0">
                        <a:solidFill>
                          <a:srgbClr val="FF0000"/>
                        </a:solidFill>
                        <a:latin typeface="Cambria Math"/>
                      </a:rPr>
                      <m:t>)</m:t>
                    </m:r>
                  </m:oMath>
                </a14:m>
                <a:endParaRPr lang="zh-CN" altLang="en-US" sz="2200" dirty="0">
                  <a:solidFill>
                    <a:srgbClr val="FF0000"/>
                  </a:solidFill>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96525" y="1238327"/>
                <a:ext cx="6030670" cy="430887"/>
              </a:xfrm>
              <a:prstGeom prst="rect">
                <a:avLst/>
              </a:prstGeom>
              <a:blipFill rotWithShape="1">
                <a:blip r:embed="rId2"/>
                <a:stretch>
                  <a:fillRect l="-1314"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404243" y="1763815"/>
                <a:ext cx="3420745"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404243" y="1763815"/>
                <a:ext cx="3420745" cy="430887"/>
              </a:xfrm>
              <a:prstGeom prst="rect">
                <a:avLst/>
              </a:prstGeom>
              <a:blipFill rotWithShape="1">
                <a:blip r:embed="rId3"/>
                <a:stretch>
                  <a:fillRect t="-7042" r="-142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11660" y="3085359"/>
                <a:ext cx="3407921"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11660" y="3085359"/>
                <a:ext cx="3407921" cy="430887"/>
              </a:xfrm>
              <a:prstGeom prst="rect">
                <a:avLst/>
              </a:prstGeom>
              <a:blipFill rotWithShape="1">
                <a:blip r:embed="rId4"/>
                <a:stretch>
                  <a:fillRect l="-179" t="-7042" r="-143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530" y="2230264"/>
                <a:ext cx="8283491" cy="769441"/>
              </a:xfrm>
              <a:prstGeom prst="rect">
                <a:avLst/>
              </a:prstGeom>
            </p:spPr>
            <p:txBody>
              <a:bodyPr wrap="square">
                <a:spAutoFit/>
              </a:bodyPr>
              <a:lstStyle/>
              <a:p>
                <a14:m>
                  <m:oMath xmlns:m="http://schemas.openxmlformats.org/officeDocument/2006/math">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m:t>
                    </m:r>
                    <m:r>
                      <a:rPr lang="en-US" altLang="zh-CN" sz="2200" i="1" dirty="0" smtClean="0">
                        <a:latin typeface="Cambria Math"/>
                      </a:rPr>
                      <m:t>𝐵</m:t>
                    </m:r>
                    <m:r>
                      <a:rPr lang="en-US" altLang="zh-CN" sz="2200" i="1" dirty="0" smtClean="0">
                        <a:latin typeface="Cambria Math"/>
                      </a:rPr>
                      <m:t>) </m:t>
                    </m:r>
                  </m:oMath>
                </a14:m>
                <a:r>
                  <a:rPr lang="en-US" altLang="zh-CN" sz="2200" dirty="0"/>
                  <a:t>depends on </a:t>
                </a:r>
                <a14:m>
                  <m:oMath xmlns:m="http://schemas.openxmlformats.org/officeDocument/2006/math">
                    <m:r>
                      <a:rPr lang="en-US" altLang="zh-CN" sz="2200" i="1" dirty="0" smtClean="0">
                        <a:latin typeface="Cambria Math"/>
                      </a:rPr>
                      <m:t>𝐴</m:t>
                    </m:r>
                  </m:oMath>
                </a14:m>
                <a:r>
                  <a:rPr lang="en-US" altLang="zh-CN" sz="2200" dirty="0"/>
                  <a:t> and </a:t>
                </a:r>
                <a14:m>
                  <m:oMath xmlns:m="http://schemas.openxmlformats.org/officeDocument/2006/math">
                    <m:r>
                      <a:rPr lang="en-US" altLang="zh-CN" sz="2200" i="1" dirty="0" smtClean="0">
                        <a:latin typeface="Cambria Math"/>
                      </a:rPr>
                      <m:t>𝐵</m:t>
                    </m:r>
                  </m:oMath>
                </a14:m>
                <a:r>
                  <a:rPr lang="en-US" altLang="zh-CN" sz="2200" dirty="0"/>
                  <a:t> in a symmetric manner and would be the same if we started with </a:t>
                </a:r>
                <a14:m>
                  <m:oMath xmlns:m="http://schemas.openxmlformats.org/officeDocument/2006/math">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𝐵</m:t>
                    </m:r>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 </m:t>
                    </m:r>
                  </m:oMath>
                </a14:m>
                <a:r>
                  <a:rPr lang="en-US" altLang="zh-CN" sz="2200" dirty="0"/>
                  <a:t>instead:</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41530" y="2230264"/>
                <a:ext cx="8283491" cy="769441"/>
              </a:xfrm>
              <a:prstGeom prst="rect">
                <a:avLst/>
              </a:prstGeom>
              <a:blipFill rotWithShape="1">
                <a:blip r:embed="rId5"/>
                <a:stretch>
                  <a:fillRect l="-883" t="-3968" r="-74" b="-15873"/>
                </a:stretch>
              </a:blipFill>
            </p:spPr>
            <p:txBody>
              <a:bodyPr/>
              <a:lstStyle/>
              <a:p>
                <a:r>
                  <a:rPr lang="zh-CN" altLang="en-US">
                    <a:noFill/>
                  </a:rPr>
                  <a:t> </a:t>
                </a:r>
              </a:p>
            </p:txBody>
          </p:sp>
        </mc:Fallback>
      </mc:AlternateContent>
      <p:sp>
        <p:nvSpPr>
          <p:cNvPr id="8" name="TextBox 7"/>
          <p:cNvSpPr txBox="1"/>
          <p:nvPr/>
        </p:nvSpPr>
        <p:spPr>
          <a:xfrm>
            <a:off x="393576" y="3670424"/>
            <a:ext cx="8363889" cy="769441"/>
          </a:xfrm>
          <a:prstGeom prst="rect">
            <a:avLst/>
          </a:prstGeom>
          <a:noFill/>
        </p:spPr>
        <p:txBody>
          <a:bodyPr wrap="square" rtlCol="0">
            <a:spAutoFit/>
          </a:bodyPr>
          <a:lstStyle/>
          <a:p>
            <a:r>
              <a:rPr lang="en-US" altLang="zh-CN" sz="2200" dirty="0">
                <a:latin typeface="+mj-lt"/>
              </a:rPr>
              <a:t>The multiplication rule is most useful when the experiment </a:t>
            </a:r>
            <a:r>
              <a:rPr lang="en-US" altLang="zh-CN" sz="2200" dirty="0">
                <a:solidFill>
                  <a:srgbClr val="FF0000"/>
                </a:solidFill>
                <a:latin typeface="+mj-lt"/>
              </a:rPr>
              <a:t>consists of several steps in succession</a:t>
            </a:r>
            <a:r>
              <a:rPr lang="en-US" altLang="zh-CN" sz="2200" dirty="0">
                <a:latin typeface="+mj-lt"/>
              </a:rPr>
              <a:t>.</a:t>
            </a:r>
            <a:endParaRPr lang="zh-CN" altLang="en-US" sz="2200" dirty="0">
              <a:latin typeface="+mj-lt"/>
            </a:endParaRPr>
          </a:p>
        </p:txBody>
      </p:sp>
      <p:sp>
        <p:nvSpPr>
          <p:cNvPr id="11" name="灯片编号占位符 10">
            <a:extLst>
              <a:ext uri="{FF2B5EF4-FFF2-40B4-BE49-F238E27FC236}">
                <a16:creationId xmlns:a16="http://schemas.microsoft.com/office/drawing/2014/main" xmlns="" id="{2EC2C70D-E3DA-4728-AEA5-7E280C78D47E}"/>
              </a:ext>
            </a:extLst>
          </p:cNvPr>
          <p:cNvSpPr>
            <a:spLocks noGrp="1"/>
          </p:cNvSpPr>
          <p:nvPr>
            <p:ph type="sldNum" sz="quarter" idx="11"/>
          </p:nvPr>
        </p:nvSpPr>
        <p:spPr/>
        <p:txBody>
          <a:bodyPr/>
          <a:lstStyle/>
          <a:p>
            <a:pPr>
              <a:defRPr/>
            </a:pPr>
            <a:fld id="{DF2308B0-52A9-437D-9700-D7B37876F5B1}" type="slidenum">
              <a:rPr lang="zh-CN" altLang="en-US" smtClean="0"/>
              <a:pPr>
                <a:defRPr/>
              </a:pPr>
              <a:t>113</a:t>
            </a:fld>
            <a:endParaRPr lang="en-US" altLang="zh-CN" dirty="0"/>
          </a:p>
        </p:txBody>
      </p:sp>
    </p:spTree>
    <p:extLst>
      <p:ext uri="{BB962C8B-B14F-4D97-AF65-F5344CB8AC3E}">
        <p14:creationId xmlns:p14="http://schemas.microsoft.com/office/powerpoint/2010/main" val="21500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268760"/>
            <a:ext cx="317285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3" name="矩形 2"/>
          <p:cNvSpPr/>
          <p:nvPr/>
        </p:nvSpPr>
        <p:spPr>
          <a:xfrm>
            <a:off x="258561" y="1687562"/>
            <a:ext cx="8633919" cy="1446550"/>
          </a:xfrm>
          <a:prstGeom prst="rect">
            <a:avLst/>
          </a:prstGeom>
        </p:spPr>
        <p:txBody>
          <a:bodyPr wrap="square">
            <a:spAutoFit/>
          </a:bodyPr>
          <a:lstStyle/>
          <a:p>
            <a:pPr algn="just"/>
            <a:r>
              <a:rPr lang="en-US" altLang="zh-CN" sz="2200" dirty="0"/>
              <a:t>Four individuals have responded to a request by a blood bank for blood donations. None of them has donated before, so their blood types are unknown. Suppose only type O is desired and only one of the four actually has this type. </a:t>
            </a:r>
            <a:endParaRPr lang="zh-CN" altLang="en-US" sz="2200" dirty="0"/>
          </a:p>
        </p:txBody>
      </p:sp>
      <p:sp>
        <p:nvSpPr>
          <p:cNvPr id="4" name="矩形 3"/>
          <p:cNvSpPr/>
          <p:nvPr/>
        </p:nvSpPr>
        <p:spPr>
          <a:xfrm>
            <a:off x="258561" y="3094802"/>
            <a:ext cx="8626878" cy="1107996"/>
          </a:xfrm>
          <a:prstGeom prst="rect">
            <a:avLst/>
          </a:prstGeom>
        </p:spPr>
        <p:txBody>
          <a:bodyPr wrap="square">
            <a:spAutoFit/>
          </a:bodyPr>
          <a:lstStyle/>
          <a:p>
            <a:pPr algn="just"/>
            <a:r>
              <a:rPr lang="en-US" altLang="zh-CN" sz="2200" dirty="0"/>
              <a:t>If the potential donors are selected in random order for typing, what is the probability that at least three individuals must be typed to obtain the desired type.</a:t>
            </a:r>
            <a:endParaRPr lang="zh-CN" altLang="en-US" sz="2200" dirty="0"/>
          </a:p>
        </p:txBody>
      </p:sp>
      <mc:AlternateContent xmlns:mc="http://schemas.openxmlformats.org/markup-compatibility/2006" xmlns:a14="http://schemas.microsoft.com/office/drawing/2010/main">
        <mc:Choice Requires="a14">
          <p:sp>
            <p:nvSpPr>
              <p:cNvPr id="6" name="矩形 5"/>
              <p:cNvSpPr/>
              <p:nvPr/>
            </p:nvSpPr>
            <p:spPr>
              <a:xfrm>
                <a:off x="278985" y="4249701"/>
                <a:ext cx="8626878" cy="1283749"/>
              </a:xfrm>
              <a:prstGeom prst="rect">
                <a:avLst/>
              </a:prstGeom>
            </p:spPr>
            <p:txBody>
              <a:bodyPr wrap="square">
                <a:spAutoFit/>
              </a:bodyPr>
              <a:lstStyle/>
              <a:p>
                <a:r>
                  <a:rPr lang="en-US" altLang="zh-CN" sz="2200" dirty="0">
                    <a:solidFill>
                      <a:srgbClr val="FF0000"/>
                    </a:solidFill>
                  </a:rPr>
                  <a:t>Solution: </a:t>
                </a:r>
                <a:r>
                  <a:rPr lang="en-US" altLang="zh-CN" sz="2200" dirty="0"/>
                  <a:t>At least 3 individuals must be typed if and only if the first two are not O type. The probability is  </a:t>
                </a:r>
                <a14:m>
                  <m:oMath xmlns:m="http://schemas.openxmlformats.org/officeDocument/2006/math">
                    <m:f>
                      <m:fPr>
                        <m:ctrlPr>
                          <a:rPr lang="en-US" altLang="zh-CN" sz="2200" i="1">
                            <a:latin typeface="Cambria Math" charset="0"/>
                          </a:rPr>
                        </m:ctrlPr>
                      </m:fPr>
                      <m:num>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a:rPr lang="en-US" altLang="zh-CN" sz="2200" b="0" i="1" smtClean="0">
                                      <a:latin typeface="Cambria Math"/>
                                    </a:rPr>
                                    <m:t>3</m:t>
                                  </m:r>
                                </m:e>
                              </m:mr>
                              <m:mr>
                                <m:e>
                                  <m:r>
                                    <a:rPr lang="en-US" altLang="zh-CN" sz="2200" b="0" i="1" smtClean="0">
                                      <a:latin typeface="Cambria Math"/>
                                    </a:rPr>
                                    <m:t>2</m:t>
                                  </m:r>
                                </m:e>
                              </m:mr>
                            </m:m>
                          </m:e>
                        </m:d>
                      </m:num>
                      <m:den>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a:rPr lang="en-US" altLang="zh-CN" sz="2200" b="0" i="1" smtClean="0">
                                      <a:latin typeface="Cambria Math"/>
                                    </a:rPr>
                                    <m:t>4</m:t>
                                  </m:r>
                                </m:e>
                              </m:mr>
                              <m:mr>
                                <m:e>
                                  <m:r>
                                    <a:rPr lang="en-US" altLang="zh-CN" sz="2200" b="0" i="1" smtClean="0">
                                      <a:latin typeface="Cambria Math"/>
                                    </a:rPr>
                                    <m:t>2</m:t>
                                  </m:r>
                                </m:e>
                              </m:mr>
                            </m:m>
                          </m:e>
                        </m:d>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2</m:t>
                        </m:r>
                      </m:den>
                    </m:f>
                  </m:oMath>
                </a14:m>
                <a:r>
                  <a:rPr lang="en-US" altLang="zh-CN" sz="2200" dirty="0"/>
                  <a:t>.</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278985" y="4249701"/>
                <a:ext cx="8626878" cy="1283749"/>
              </a:xfrm>
              <a:prstGeom prst="rect">
                <a:avLst/>
              </a:prstGeom>
              <a:blipFill>
                <a:blip r:embed="rId2"/>
                <a:stretch>
                  <a:fillRect l="-919" t="-2844"/>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B0B7570B-57A5-431D-B8DD-2DF32D1ECAD4}"/>
              </a:ext>
            </a:extLst>
          </p:cNvPr>
          <p:cNvSpPr>
            <a:spLocks noGrp="1"/>
          </p:cNvSpPr>
          <p:nvPr>
            <p:ph type="sldNum" sz="quarter" idx="11"/>
          </p:nvPr>
        </p:nvSpPr>
        <p:spPr/>
        <p:txBody>
          <a:bodyPr/>
          <a:lstStyle/>
          <a:p>
            <a:pPr>
              <a:defRPr/>
            </a:pPr>
            <a:fld id="{DF2308B0-52A9-437D-9700-D7B37876F5B1}" type="slidenum">
              <a:rPr lang="zh-CN" altLang="en-US" smtClean="0"/>
              <a:pPr>
                <a:defRPr/>
              </a:pPr>
              <a:t>114</a:t>
            </a:fld>
            <a:endParaRPr lang="en-US" altLang="zh-CN" dirty="0"/>
          </a:p>
        </p:txBody>
      </p:sp>
    </p:spTree>
    <p:extLst>
      <p:ext uri="{BB962C8B-B14F-4D97-AF65-F5344CB8AC3E}">
        <p14:creationId xmlns:p14="http://schemas.microsoft.com/office/powerpoint/2010/main" val="84509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08549" y="2476256"/>
                <a:ext cx="2420599" cy="463845"/>
              </a:xfrm>
              <a:prstGeom prst="rect">
                <a:avLst/>
              </a:prstGeom>
              <a:noFill/>
            </p:spPr>
            <p:txBody>
              <a:bodyPr wrap="none" rtlCol="0">
                <a:spAutoFit/>
              </a:bodyPr>
              <a:lstStyle/>
              <a:p>
                <a:r>
                  <a:rPr lang="en-US" altLang="zh-CN" sz="2200" b="0" dirty="0"/>
                  <a:t>Clearly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3</m:t>
                            </m:r>
                          </m:num>
                          <m:den>
                            <m:r>
                              <a:rPr lang="en-US" altLang="zh-CN" sz="2200" b="0" i="1" smtClean="0">
                                <a:latin typeface="Cambria Math"/>
                              </a:rPr>
                              <m:t>4</m:t>
                            </m:r>
                          </m:den>
                        </m:f>
                      </m:e>
                    </m:box>
                    <m:r>
                      <a:rPr lang="en-US" altLang="zh-CN" sz="2200" b="0" i="0" smtClean="0">
                        <a:latin typeface="Cambria Math"/>
                      </a:rPr>
                      <m:t>.</m:t>
                    </m:r>
                  </m:oMath>
                </a14:m>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8549" y="2476256"/>
                <a:ext cx="2420599" cy="463845"/>
              </a:xfrm>
              <a:prstGeom prst="rect">
                <a:avLst/>
              </a:prstGeom>
              <a:blipFill rotWithShape="1">
                <a:blip r:embed="rId2"/>
                <a:stretch>
                  <a:fillRect l="-3023" t="-7895"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00375" y="2942147"/>
                <a:ext cx="8262411" cy="827984"/>
              </a:xfrm>
              <a:prstGeom prst="rect">
                <a:avLst/>
              </a:prstGeom>
              <a:noFill/>
            </p:spPr>
            <p:txBody>
              <a:bodyPr wrap="square" rtlCol="0">
                <a:spAutoFit/>
              </a:bodyPr>
              <a:lstStyle/>
              <a:p>
                <a:r>
                  <a:rPr lang="en-US" altLang="zh-CN" sz="2200" dirty="0">
                    <a:latin typeface="+mj-lt"/>
                  </a:rPr>
                  <a:t>Given that the first type is not O, two of the three individuals left are not O. And Thus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r>
                          <a:rPr lang="en-US" altLang="zh-CN" sz="2200" b="0" i="1" smtClean="0">
                            <a:latin typeface="Cambria Math"/>
                          </a:rPr>
                          <m:t>𝐴</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3</m:t>
                            </m:r>
                          </m:den>
                        </m:f>
                      </m:e>
                    </m:box>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00375" y="2942147"/>
                <a:ext cx="8262411" cy="827984"/>
              </a:xfrm>
              <a:prstGeom prst="rect">
                <a:avLst/>
              </a:prstGeom>
              <a:blipFill rotWithShape="1">
                <a:blip r:embed="rId3"/>
                <a:stretch>
                  <a:fillRect l="-959" t="-3704"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08549" y="3762220"/>
                <a:ext cx="6255695" cy="571118"/>
              </a:xfrm>
              <a:prstGeom prst="rect">
                <a:avLst/>
              </a:prstGeom>
              <a:noFill/>
            </p:spPr>
            <p:txBody>
              <a:bodyPr wrap="square" rtlCol="0">
                <a:spAutoFit/>
              </a:bodyPr>
              <a:lstStyle/>
              <a:p>
                <a:r>
                  <a:rPr lang="en-US" altLang="zh-CN" sz="2200" dirty="0">
                    <a:latin typeface="+mj-lt"/>
                  </a:rPr>
                  <a:t>Then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r>
                          <a:rPr lang="en-US" altLang="zh-CN" sz="2200" b="0" i="1" smtClean="0">
                            <a:latin typeface="Cambria Math"/>
                          </a:rPr>
                          <m:t>𝐴</m:t>
                        </m:r>
                      </m:e>
                    </m:d>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4</m:t>
                        </m:r>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2</m:t>
                        </m:r>
                      </m:den>
                    </m:f>
                    <m:r>
                      <a:rPr lang="en-US" altLang="zh-CN" sz="2200" b="0" i="1" smtClean="0">
                        <a:latin typeface="Cambria Math"/>
                      </a:rPr>
                      <m:t>.</m:t>
                    </m:r>
                  </m:oMath>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8549" y="3762220"/>
                <a:ext cx="6255695" cy="571118"/>
              </a:xfrm>
              <a:prstGeom prst="rect">
                <a:avLst/>
              </a:prstGeom>
              <a:blipFill rotWithShape="1">
                <a:blip r:embed="rId4"/>
                <a:stretch>
                  <a:fillRect l="-1170"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20119" y="4326684"/>
                <a:ext cx="8242667" cy="908967"/>
              </a:xfrm>
              <a:prstGeom prst="rect">
                <a:avLst/>
              </a:prstGeom>
            </p:spPr>
            <p:txBody>
              <a:bodyPr wrap="square">
                <a:spAutoFit/>
              </a:bodyPr>
              <a:lstStyle/>
              <a:p>
                <a:r>
                  <a:rPr lang="en-US" altLang="zh-CN" sz="2200" dirty="0"/>
                  <a:t>The probability that at least three individuals must be typed to obtain the desired type is </a:t>
                </a:r>
                <a14:m>
                  <m:oMath xmlns:m="http://schemas.openxmlformats.org/officeDocument/2006/math">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2</m:t>
                        </m:r>
                      </m:den>
                    </m:f>
                  </m:oMath>
                </a14:m>
                <a:r>
                  <a:rPr lang="en-US" altLang="zh-CN" sz="2200" b="0" dirty="0"/>
                  <a:t>.</a:t>
                </a:r>
              </a:p>
            </p:txBody>
          </p:sp>
        </mc:Choice>
        <mc:Fallback xmlns="">
          <p:sp>
            <p:nvSpPr>
              <p:cNvPr id="5" name="矩形 4"/>
              <p:cNvSpPr>
                <a:spLocks noRot="1" noChangeAspect="1" noMove="1" noResize="1" noEditPoints="1" noAdjustHandles="1" noChangeArrowheads="1" noChangeShapeType="1" noTextEdit="1"/>
              </p:cNvSpPr>
              <p:nvPr/>
            </p:nvSpPr>
            <p:spPr>
              <a:xfrm>
                <a:off x="220119" y="4326684"/>
                <a:ext cx="8242667" cy="908967"/>
              </a:xfrm>
              <a:prstGeom prst="rect">
                <a:avLst/>
              </a:prstGeom>
              <a:blipFill rotWithShape="1">
                <a:blip r:embed="rId5"/>
                <a:stretch>
                  <a:fillRect l="-888" t="-3356" b="-46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08549" y="1489627"/>
                <a:ext cx="8485402" cy="430887"/>
              </a:xfrm>
              <a:prstGeom prst="rect">
                <a:avLst/>
              </a:prstGeom>
              <a:noFill/>
            </p:spPr>
            <p:txBody>
              <a:bodyPr wrap="square" rtlCol="0">
                <a:spAutoFit/>
              </a:bodyPr>
              <a:lstStyle/>
              <a:p>
                <a:r>
                  <a:rPr lang="en-US" altLang="zh-CN" sz="2200" dirty="0">
                    <a:solidFill>
                      <a:schemeClr val="tx1"/>
                    </a:solidFill>
                    <a:latin typeface="+mj-lt"/>
                  </a:rPr>
                  <a:t>Denote </a:t>
                </a:r>
                <a14:m>
                  <m:oMath xmlns:m="http://schemas.openxmlformats.org/officeDocument/2006/math">
                    <m:r>
                      <a:rPr lang="en-US" altLang="zh-CN" sz="2200" i="1" dirty="0" smtClean="0">
                        <a:solidFill>
                          <a:schemeClr val="tx1"/>
                        </a:solidFill>
                        <a:latin typeface="Cambria Math"/>
                      </a:rPr>
                      <m:t>𝐴</m:t>
                    </m:r>
                    <m:r>
                      <a:rPr lang="en-US" altLang="zh-CN" sz="2200" b="0" i="1" dirty="0" smtClean="0">
                        <a:solidFill>
                          <a:schemeClr val="tx1"/>
                        </a:solidFill>
                        <a:latin typeface="Cambria Math"/>
                      </a:rPr>
                      <m:t>={</m:t>
                    </m:r>
                  </m:oMath>
                </a14:m>
                <a:r>
                  <a:rPr lang="en-US" altLang="zh-CN" sz="2200" dirty="0">
                    <a:solidFill>
                      <a:schemeClr val="tx1"/>
                    </a:solidFill>
                    <a:latin typeface="+mj-lt"/>
                  </a:rPr>
                  <a:t>the first type not O</a:t>
                </a:r>
                <a14:m>
                  <m:oMath xmlns:m="http://schemas.openxmlformats.org/officeDocument/2006/math">
                    <m:r>
                      <a:rPr lang="en-US" altLang="zh-CN" sz="2200" i="1" dirty="0" smtClean="0">
                        <a:solidFill>
                          <a:schemeClr val="tx1"/>
                        </a:solidFill>
                        <a:latin typeface="Cambria Math"/>
                      </a:rPr>
                      <m:t>}</m:t>
                    </m:r>
                  </m:oMath>
                </a14:m>
                <a:r>
                  <a:rPr lang="zh-CN" altLang="en-US" sz="2200" dirty="0">
                    <a:solidFill>
                      <a:schemeClr val="tx1"/>
                    </a:solidFill>
                    <a:latin typeface="+mj-lt"/>
                  </a:rPr>
                  <a:t> </a:t>
                </a:r>
                <a:r>
                  <a:rPr lang="en-US" altLang="zh-CN" sz="2200" dirty="0">
                    <a:solidFill>
                      <a:schemeClr val="tx1"/>
                    </a:solidFill>
                    <a:latin typeface="+mj-lt"/>
                  </a:rPr>
                  <a:t>and </a:t>
                </a:r>
                <a14:m>
                  <m:oMath xmlns:m="http://schemas.openxmlformats.org/officeDocument/2006/math">
                    <m:r>
                      <a:rPr lang="en-US" altLang="zh-CN" sz="2200" b="0" i="1" dirty="0" smtClean="0">
                        <a:solidFill>
                          <a:schemeClr val="tx1"/>
                        </a:solidFill>
                        <a:latin typeface="Cambria Math"/>
                      </a:rPr>
                      <m:t>𝐵</m:t>
                    </m:r>
                    <m:r>
                      <a:rPr lang="en-US" altLang="zh-CN" sz="2200" i="1" dirty="0">
                        <a:solidFill>
                          <a:schemeClr val="tx1"/>
                        </a:solidFill>
                        <a:latin typeface="Cambria Math"/>
                      </a:rPr>
                      <m:t>={</m:t>
                    </m:r>
                  </m:oMath>
                </a14:m>
                <a:r>
                  <a:rPr lang="en-US" altLang="zh-CN" sz="2200" dirty="0">
                    <a:solidFill>
                      <a:schemeClr val="tx1"/>
                    </a:solidFill>
                  </a:rPr>
                  <a:t>the second type not O</a:t>
                </a:r>
                <a14:m>
                  <m:oMath xmlns:m="http://schemas.openxmlformats.org/officeDocument/2006/math">
                    <m:r>
                      <a:rPr lang="en-US" altLang="zh-CN" sz="2200" i="1" dirty="0">
                        <a:solidFill>
                          <a:schemeClr val="tx1"/>
                        </a:solidFill>
                        <a:latin typeface="Cambria Math"/>
                      </a:rPr>
                      <m:t>}</m:t>
                    </m:r>
                    <m:r>
                      <a:rPr lang="en-US" altLang="zh-CN" sz="2200" b="0" i="1" dirty="0" smtClean="0">
                        <a:solidFill>
                          <a:schemeClr val="tx1"/>
                        </a:solidFill>
                        <a:latin typeface="Cambria Math"/>
                      </a:rPr>
                      <m:t>.</m:t>
                    </m:r>
                  </m:oMath>
                </a14:m>
                <a:r>
                  <a:rPr lang="en-US" altLang="zh-CN" sz="2200" dirty="0">
                    <a:solidFill>
                      <a:schemeClr val="tx1"/>
                    </a:solidFill>
                    <a:latin typeface="+mj-lt"/>
                  </a:rPr>
                  <a:t> </a:t>
                </a:r>
                <a:endParaRPr lang="zh-CN" altLang="en-US" sz="2200" dirty="0">
                  <a:solidFill>
                    <a:schemeClr val="tx1"/>
                  </a:solidFill>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8549" y="1489627"/>
                <a:ext cx="8485402" cy="430887"/>
              </a:xfrm>
              <a:prstGeom prst="rect">
                <a:avLst/>
              </a:prstGeom>
              <a:blipFill rotWithShape="1">
                <a:blip r:embed="rId6"/>
                <a:stretch>
                  <a:fillRect l="-862" t="-7042" b="-28169"/>
                </a:stretch>
              </a:blipFill>
            </p:spPr>
            <p:txBody>
              <a:bodyPr/>
              <a:lstStyle/>
              <a:p>
                <a:r>
                  <a:rPr lang="zh-CN" altLang="en-US">
                    <a:noFill/>
                  </a:rPr>
                  <a:t> </a:t>
                </a:r>
              </a:p>
            </p:txBody>
          </p:sp>
        </mc:Fallback>
      </mc:AlternateContent>
      <p:sp>
        <p:nvSpPr>
          <p:cNvPr id="7" name="矩形 6"/>
          <p:cNvSpPr/>
          <p:nvPr/>
        </p:nvSpPr>
        <p:spPr>
          <a:xfrm>
            <a:off x="251520" y="1018533"/>
            <a:ext cx="8082662" cy="430887"/>
          </a:xfrm>
          <a:prstGeom prst="rect">
            <a:avLst/>
          </a:prstGeom>
        </p:spPr>
        <p:txBody>
          <a:bodyPr wrap="none">
            <a:spAutoFit/>
          </a:bodyPr>
          <a:lstStyle/>
          <a:p>
            <a:r>
              <a:rPr lang="en-US" altLang="zh-CN" sz="2200" dirty="0">
                <a:solidFill>
                  <a:srgbClr val="FF0000"/>
                </a:solidFill>
              </a:rPr>
              <a:t>Another method</a:t>
            </a:r>
            <a:r>
              <a:rPr lang="en-US" altLang="zh-CN" sz="2200" dirty="0"/>
              <a:t>: the individuals are selected to type</a:t>
            </a:r>
            <a:r>
              <a:rPr lang="en-US" altLang="zh-CN" sz="2200" dirty="0">
                <a:solidFill>
                  <a:srgbClr val="FF0000"/>
                </a:solidFill>
              </a:rPr>
              <a:t> one by one</a:t>
            </a:r>
            <a:endParaRPr lang="zh-CN" altLang="en-US" sz="2200" dirty="0"/>
          </a:p>
        </p:txBody>
      </p:sp>
      <mc:AlternateContent xmlns:mc="http://schemas.openxmlformats.org/markup-compatibility/2006" xmlns:a14="http://schemas.microsoft.com/office/drawing/2010/main">
        <mc:Choice Requires="a14">
          <p:sp>
            <p:nvSpPr>
              <p:cNvPr id="8" name="TextBox 7"/>
              <p:cNvSpPr txBox="1"/>
              <p:nvPr/>
            </p:nvSpPr>
            <p:spPr>
              <a:xfrm>
                <a:off x="208549" y="1948619"/>
                <a:ext cx="9361040" cy="430887"/>
              </a:xfrm>
              <a:prstGeom prst="rect">
                <a:avLst/>
              </a:prstGeom>
              <a:noFill/>
            </p:spPr>
            <p:txBody>
              <a:bodyPr wrap="square" rtlCol="0">
                <a:spAutoFit/>
              </a:bodyPr>
              <a:lstStyle/>
              <a:p>
                <a:r>
                  <a:rPr lang="en-US" altLang="zh-CN" sz="2200" dirty="0">
                    <a:latin typeface="+mj-lt"/>
                  </a:rPr>
                  <a:t>Then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0" smtClean="0">
                        <a:latin typeface="Cambria Math"/>
                        <a:ea typeface="Cambria Math"/>
                      </a:rPr>
                      <m:t>={</m:t>
                    </m:r>
                  </m:oMath>
                </a14:m>
                <a:r>
                  <a:rPr lang="en-US" altLang="zh-CN" sz="2200" dirty="0"/>
                  <a:t>at least three individuals must be typed</a:t>
                </a:r>
                <a14:m>
                  <m:oMath xmlns:m="http://schemas.openxmlformats.org/officeDocument/2006/math">
                    <m:r>
                      <a:rPr lang="en-US" altLang="zh-CN" sz="2200" i="1" dirty="0"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8549" y="1948619"/>
                <a:ext cx="9361040" cy="430887"/>
              </a:xfrm>
              <a:prstGeom prst="rect">
                <a:avLst/>
              </a:prstGeom>
              <a:blipFill rotWithShape="1">
                <a:blip r:embed="rId7"/>
                <a:stretch>
                  <a:fillRect l="-781" t="-7143" b="-30000"/>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2FE4A825-DC9E-4517-9BA4-1830BACFF523}"/>
              </a:ext>
            </a:extLst>
          </p:cNvPr>
          <p:cNvSpPr>
            <a:spLocks noGrp="1"/>
          </p:cNvSpPr>
          <p:nvPr>
            <p:ph type="sldNum" sz="quarter" idx="11"/>
          </p:nvPr>
        </p:nvSpPr>
        <p:spPr/>
        <p:txBody>
          <a:bodyPr/>
          <a:lstStyle/>
          <a:p>
            <a:pPr>
              <a:defRPr/>
            </a:pPr>
            <a:fld id="{DF2308B0-52A9-437D-9700-D7B37876F5B1}" type="slidenum">
              <a:rPr lang="zh-CN" altLang="en-US" smtClean="0"/>
              <a:pPr>
                <a:defRPr/>
              </a:pPr>
              <a:t>115</a:t>
            </a:fld>
            <a:endParaRPr lang="en-US" altLang="zh-CN" dirty="0"/>
          </a:p>
        </p:txBody>
      </p:sp>
    </p:spTree>
    <p:extLst>
      <p:ext uri="{BB962C8B-B14F-4D97-AF65-F5344CB8AC3E}">
        <p14:creationId xmlns:p14="http://schemas.microsoft.com/office/powerpoint/2010/main" val="23675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4032" y="1349155"/>
            <a:ext cx="8100900" cy="769441"/>
          </a:xfrm>
          <a:prstGeom prst="rect">
            <a:avLst/>
          </a:prstGeom>
          <a:noFill/>
        </p:spPr>
        <p:txBody>
          <a:bodyPr wrap="square" rtlCol="0">
            <a:spAutoFit/>
          </a:bodyPr>
          <a:lstStyle/>
          <a:p>
            <a:r>
              <a:rPr lang="en-US" altLang="zh-CN" sz="2200" dirty="0">
                <a:latin typeface="+mj-lt"/>
              </a:rPr>
              <a:t>The rule is easily extended to the experiments involving more than two steps. </a:t>
            </a:r>
            <a:r>
              <a:rPr lang="en-US" altLang="zh-CN" sz="2200" dirty="0"/>
              <a:t>For example,</a:t>
            </a:r>
            <a:endParaRPr lang="zh-CN" altLang="en-US" sz="2200" dirty="0">
              <a:latin typeface="+mj-lt"/>
            </a:endParaRPr>
          </a:p>
        </p:txBody>
      </p:sp>
      <mc:AlternateContent xmlns:mc="http://schemas.openxmlformats.org/markup-compatibility/2006" xmlns:a14="http://schemas.microsoft.com/office/drawing/2010/main">
        <mc:Choice Requires="a14">
          <p:sp>
            <p:nvSpPr>
              <p:cNvPr id="4" name="TextBox 3"/>
              <p:cNvSpPr txBox="1"/>
              <p:nvPr/>
            </p:nvSpPr>
            <p:spPr>
              <a:xfrm>
                <a:off x="341529" y="3059344"/>
                <a:ext cx="22328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2</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3</m:t>
                              </m:r>
                            </m:sub>
                          </m:sSub>
                        </m:e>
                      </m:d>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1529" y="3059344"/>
                <a:ext cx="2232854" cy="430887"/>
              </a:xfrm>
              <a:prstGeom prst="rect">
                <a:avLst/>
              </a:prstGeom>
              <a:blipFill rotWithShape="1">
                <a:blip r:embed="rId2"/>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28874" y="3689414"/>
                <a:ext cx="4673395" cy="430887"/>
              </a:xfrm>
              <a:prstGeom prst="rect">
                <a:avLst/>
              </a:prstGeom>
              <a:noFill/>
            </p:spPr>
            <p:txBody>
              <a:bodyPr wrap="none" rtlCol="0">
                <a:spAutoFit/>
              </a:bodyPr>
              <a:lstStyle/>
              <a:p>
                <a14:m>
                  <m:oMath xmlns:m="http://schemas.openxmlformats.org/officeDocument/2006/math">
                    <m:r>
                      <a:rPr lang="en-US" altLang="zh-CN" sz="2200" i="1" smtClean="0">
                        <a:latin typeface="Cambria Math"/>
                      </a:rPr>
                      <m:t>=</m:t>
                    </m:r>
                    <m:r>
                      <a:rPr lang="en-US" altLang="zh-CN" sz="2200" i="1" smtClean="0">
                        <a:latin typeface="Cambria Math"/>
                      </a:rPr>
                      <m:t>𝑃</m:t>
                    </m:r>
                    <m:r>
                      <a:rPr lang="en-US" altLang="zh-CN" sz="2200" i="1" smtClean="0">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i="1">
                        <a:latin typeface="Cambria Math"/>
                      </a:rPr>
                      <m:t>)</m:t>
                    </m:r>
                    <m:r>
                      <a:rPr lang="en-US" altLang="zh-CN" sz="2200" i="1">
                        <a:latin typeface="Cambria Math"/>
                        <a:ea typeface="Cambria Math"/>
                      </a:rPr>
                      <m:t>∙</m:t>
                    </m:r>
                    <m:r>
                      <a:rPr lang="en-US" altLang="zh-CN" sz="2200" i="1">
                        <a:latin typeface="Cambria Math"/>
                        <a:ea typeface="Cambria Math"/>
                      </a:rPr>
                      <m:t>𝑃</m:t>
                    </m:r>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1</m:t>
                        </m:r>
                      </m:sub>
                    </m:sSub>
                    <m:r>
                      <a:rPr lang="en-US" altLang="zh-CN" sz="2200" i="1">
                        <a:latin typeface="Cambria Math"/>
                        <a:ea typeface="Cambria Math"/>
                      </a:rPr>
                      <m:t>)</m:t>
                    </m:r>
                    <m:r>
                      <a:rPr lang="en-US" altLang="zh-CN" sz="220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1</m:t>
                        </m:r>
                      </m:sub>
                    </m:sSub>
                    <m:r>
                      <a:rPr lang="en-US" altLang="zh-CN" sz="2200" b="0" i="1" smtClean="0">
                        <a:latin typeface="Cambria Math"/>
                        <a:ea typeface="Cambria Math"/>
                      </a:rPr>
                      <m:t>)</m:t>
                    </m:r>
                  </m:oMath>
                </a14:m>
                <a:r>
                  <a:rPr lang="en-US" altLang="zh-CN" sz="2200" dirty="0"/>
                  <a:t>.</a:t>
                </a:r>
                <a:endParaRPr lang="zh-CN" altLang="en-US"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2328874" y="3689414"/>
                <a:ext cx="4673395" cy="430887"/>
              </a:xfrm>
              <a:prstGeom prst="rect">
                <a:avLst/>
              </a:prstGeom>
              <a:blipFill rotWithShape="1">
                <a:blip r:embed="rId3"/>
                <a:stretch>
                  <a:fillRect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6692" y="2339265"/>
                <a:ext cx="7695855" cy="430887"/>
              </a:xfrm>
              <a:prstGeom prst="rect">
                <a:avLst/>
              </a:prstGeom>
            </p:spPr>
            <p:txBody>
              <a:bodyPr wrap="square">
                <a:spAutoFit/>
              </a:bodyPr>
              <a:lstStyle/>
              <a:p>
                <a:r>
                  <a:rPr lang="en-US" altLang="zh-CN" sz="2200" dirty="0"/>
                  <a:t>Let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oMath>
                </a14:m>
                <a:r>
                  <a:rPr lang="en-US" altLang="zh-CN" sz="2200" dirty="0"/>
                  <a:t> occur first, followed by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2</m:t>
                        </m:r>
                      </m:sub>
                    </m:sSub>
                  </m:oMath>
                </a14:m>
                <a:r>
                  <a:rPr lang="en-US" altLang="zh-CN" sz="2200" dirty="0"/>
                  <a:t>, and finally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3</m:t>
                        </m:r>
                      </m:sub>
                    </m:sSub>
                  </m:oMath>
                </a14:m>
                <a:r>
                  <a:rPr lang="en-US" altLang="zh-CN" sz="2200" dirty="0"/>
                  <a:t>.</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26692" y="2339265"/>
                <a:ext cx="7695855" cy="430887"/>
              </a:xfrm>
              <a:prstGeom prst="rect">
                <a:avLst/>
              </a:prstGeom>
              <a:blipFill rotWithShape="1">
                <a:blip r:embed="rId4"/>
                <a:stretch>
                  <a:fillRect l="-1030"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328874" y="3059343"/>
                <a:ext cx="383085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𝑃</m:t>
                      </m:r>
                      <m:r>
                        <a:rPr lang="en-US" altLang="zh-CN" sz="2200" i="1">
                          <a:latin typeface="Cambria Math"/>
                        </a:rPr>
                        <m:t>(</m:t>
                      </m:r>
                      <m:sSub>
                        <m:sSubPr>
                          <m:ctrlPr>
                            <a:rPr lang="en-US" altLang="zh-CN" sz="2200" i="1" smtClean="0">
                              <a:latin typeface="Cambria Math" charset="0"/>
                            </a:rPr>
                          </m:ctrlPr>
                        </m:sSubPr>
                        <m:e>
                          <m:r>
                            <a:rPr lang="en-US" altLang="zh-CN" sz="2200" i="1">
                              <a:latin typeface="Cambria Math"/>
                            </a:rPr>
                            <m:t>𝐴</m:t>
                          </m:r>
                        </m:e>
                        <m:sub>
                          <m:r>
                            <a:rPr lang="en-US" altLang="zh-CN" sz="2200" i="1">
                              <a:latin typeface="Cambria Math"/>
                            </a:rPr>
                            <m:t>3</m:t>
                          </m:r>
                        </m:sub>
                      </m:sSub>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smtClean="0">
                          <a:latin typeface="Cambria Math"/>
                          <a:ea typeface="Cambria Math"/>
                        </a:rPr>
                        <m:t>∩</m:t>
                      </m:r>
                      <m:sSub>
                        <m:sSubPr>
                          <m:ctrlPr>
                            <a:rPr lang="en-US" altLang="zh-CN" sz="2200" i="1" smtClean="0">
                              <a:latin typeface="Cambria Math" charset="0"/>
                              <a:ea typeface="Cambria Math"/>
                            </a:rPr>
                          </m:ctrlPr>
                        </m:sSubPr>
                        <m:e>
                          <m:r>
                            <a:rPr lang="en-US" altLang="zh-CN" sz="2200" i="1">
                              <a:latin typeface="Cambria Math"/>
                              <a:ea typeface="Cambria Math"/>
                            </a:rPr>
                            <m:t>𝐴</m:t>
                          </m:r>
                        </m:e>
                        <m:sub>
                          <m:r>
                            <a:rPr lang="en-US" altLang="zh-CN" sz="2200" i="1" smtClean="0">
                              <a:latin typeface="Cambria Math"/>
                              <a:ea typeface="Cambria Math"/>
                            </a:rPr>
                            <m:t>2</m:t>
                          </m:r>
                        </m:sub>
                      </m:sSub>
                      <m:r>
                        <a:rPr lang="en-US" altLang="zh-CN" sz="2200" i="1">
                          <a:latin typeface="Cambria Math"/>
                        </a:rPr>
                        <m:t>)</m:t>
                      </m:r>
                      <m:r>
                        <a:rPr lang="en-US" altLang="zh-CN" sz="2200" i="1">
                          <a:latin typeface="Cambria Math"/>
                          <a:ea typeface="Cambria Math"/>
                        </a:rPr>
                        <m:t>∙</m:t>
                      </m:r>
                      <m:r>
                        <a:rPr lang="en-US" altLang="zh-CN" sz="2200" i="1">
                          <a:latin typeface="Cambria Math"/>
                          <a:ea typeface="Cambria Math"/>
                        </a:rPr>
                        <m:t>𝑃</m:t>
                      </m:r>
                      <m:r>
                        <a:rPr lang="en-US" altLang="zh-CN" sz="2200" i="1">
                          <a:latin typeface="Cambria Math"/>
                          <a:ea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smtClean="0">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i="1">
                          <a:latin typeface="Cambria Math"/>
                          <a:ea typeface="Cambria Math"/>
                        </a:rPr>
                        <m:t>)</m:t>
                      </m:r>
                    </m:oMath>
                  </m:oMathPara>
                </a14:m>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2328874" y="3059343"/>
                <a:ext cx="3830857" cy="430887"/>
              </a:xfrm>
              <a:prstGeom prst="rect">
                <a:avLst/>
              </a:prstGeom>
              <a:blipFill rotWithShape="1">
                <a:blip r:embed="rId5"/>
                <a:stretch>
                  <a:fillRect b="-18310"/>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9BC03256-238A-4370-9BF9-BF3D3ADBD93B}"/>
              </a:ext>
            </a:extLst>
          </p:cNvPr>
          <p:cNvSpPr>
            <a:spLocks noGrp="1"/>
          </p:cNvSpPr>
          <p:nvPr>
            <p:ph type="sldNum" sz="quarter" idx="11"/>
          </p:nvPr>
        </p:nvSpPr>
        <p:spPr/>
        <p:txBody>
          <a:bodyPr/>
          <a:lstStyle/>
          <a:p>
            <a:pPr>
              <a:defRPr/>
            </a:pPr>
            <a:fld id="{DF2308B0-52A9-437D-9700-D7B37876F5B1}" type="slidenum">
              <a:rPr lang="zh-CN" altLang="en-US" smtClean="0"/>
              <a:pPr>
                <a:defRPr/>
              </a:pPr>
              <a:t>116</a:t>
            </a:fld>
            <a:endParaRPr lang="en-US" altLang="zh-CN" dirty="0"/>
          </a:p>
        </p:txBody>
      </p:sp>
    </p:spTree>
    <p:extLst>
      <p:ext uri="{BB962C8B-B14F-4D97-AF65-F5344CB8AC3E}">
        <p14:creationId xmlns:p14="http://schemas.microsoft.com/office/powerpoint/2010/main" val="32008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1148584"/>
            <a:ext cx="317285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4" name="矩形 3"/>
          <p:cNvSpPr/>
          <p:nvPr/>
        </p:nvSpPr>
        <p:spPr>
          <a:xfrm>
            <a:off x="251520" y="1763814"/>
            <a:ext cx="5602816" cy="430887"/>
          </a:xfrm>
          <a:prstGeom prst="rect">
            <a:avLst/>
          </a:prstGeom>
        </p:spPr>
        <p:txBody>
          <a:bodyPr wrap="none">
            <a:spAutoFit/>
          </a:bodyPr>
          <a:lstStyle/>
          <a:p>
            <a:r>
              <a:rPr lang="en-US" altLang="zh-CN" sz="2200" dirty="0"/>
              <a:t>For the blood typing experiment in example</a:t>
            </a:r>
            <a:endParaRPr lang="zh-CN" altLang="en-US" sz="2200" dirty="0"/>
          </a:p>
        </p:txBody>
      </p:sp>
      <mc:AlternateContent xmlns:mc="http://schemas.openxmlformats.org/markup-compatibility/2006" xmlns:a14="http://schemas.microsoft.com/office/drawing/2010/main">
        <mc:Choice Requires="a14">
          <p:sp>
            <p:nvSpPr>
              <p:cNvPr id="5" name="矩形 4"/>
              <p:cNvSpPr/>
              <p:nvPr/>
            </p:nvSpPr>
            <p:spPr>
              <a:xfrm>
                <a:off x="224317" y="2843935"/>
                <a:ext cx="283257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𝐶</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𝐶</m:t>
                          </m:r>
                          <m:r>
                            <a:rPr lang="en-US" altLang="zh-CN" sz="2200" b="0" i="1" dirty="0" smtClean="0">
                              <a:latin typeface="Cambria Math"/>
                              <a:ea typeface="Cambria Math"/>
                            </a:rPr>
                            <m:t>∩</m:t>
                          </m:r>
                          <m:r>
                            <a:rPr lang="en-US" altLang="zh-CN" sz="2200" b="0" i="1" dirty="0" smtClean="0">
                              <a:latin typeface="Cambria Math"/>
                              <a:ea typeface="Cambria Math"/>
                            </a:rPr>
                            <m:t>𝐵</m:t>
                          </m:r>
                          <m:r>
                            <a:rPr lang="en-US" altLang="zh-CN" sz="2200" b="0" i="1" dirty="0" smtClean="0">
                              <a:latin typeface="Cambria Math"/>
                              <a:ea typeface="Cambria Math"/>
                            </a:rPr>
                            <m:t>∩</m:t>
                          </m:r>
                          <m:r>
                            <a:rPr lang="en-US" altLang="zh-CN" sz="2200" b="0" i="1" dirty="0" smtClean="0">
                              <a:latin typeface="Cambria Math"/>
                              <a:ea typeface="Cambria Math"/>
                            </a:rPr>
                            <m:t>𝐴</m:t>
                          </m:r>
                        </m:e>
                      </m:d>
                    </m:oMath>
                  </m:oMathPara>
                </a14:m>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224317" y="2843935"/>
                <a:ext cx="2832570" cy="430887"/>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411" y="2303875"/>
                <a:ext cx="8485402" cy="430887"/>
              </a:xfrm>
              <a:prstGeom prst="rect">
                <a:avLst/>
              </a:prstGeom>
              <a:noFill/>
            </p:spPr>
            <p:txBody>
              <a:bodyPr wrap="square" rtlCol="0">
                <a:spAutoFit/>
              </a:bodyPr>
              <a:lstStyle/>
              <a:p>
                <a:r>
                  <a:rPr lang="en-US" altLang="zh-CN" sz="2200" dirty="0">
                    <a:solidFill>
                      <a:schemeClr val="tx1"/>
                    </a:solidFill>
                    <a:latin typeface="+mj-lt"/>
                  </a:rPr>
                  <a:t>Denote </a:t>
                </a:r>
                <a14:m>
                  <m:oMath xmlns:m="http://schemas.openxmlformats.org/officeDocument/2006/math">
                    <m:r>
                      <a:rPr lang="en-US" altLang="zh-CN" sz="2200" b="0" i="1" dirty="0" smtClean="0">
                        <a:solidFill>
                          <a:schemeClr val="tx1"/>
                        </a:solidFill>
                        <a:latin typeface="Cambria Math"/>
                      </a:rPr>
                      <m:t>𝐶</m:t>
                    </m:r>
                    <m:r>
                      <a:rPr lang="en-US" altLang="zh-CN" sz="2200" b="0" i="1" dirty="0" smtClean="0">
                        <a:solidFill>
                          <a:schemeClr val="tx1"/>
                        </a:solidFill>
                        <a:latin typeface="Cambria Math"/>
                      </a:rPr>
                      <m:t>={</m:t>
                    </m:r>
                  </m:oMath>
                </a14:m>
                <a:r>
                  <a:rPr lang="en-US" altLang="zh-CN" sz="2200" dirty="0">
                    <a:solidFill>
                      <a:schemeClr val="tx1"/>
                    </a:solidFill>
                    <a:latin typeface="+mj-lt"/>
                  </a:rPr>
                  <a:t>the third type is O</a:t>
                </a:r>
                <a14:m>
                  <m:oMath xmlns:m="http://schemas.openxmlformats.org/officeDocument/2006/math">
                    <m:r>
                      <a:rPr lang="en-US" altLang="zh-CN" sz="2200" i="1" dirty="0" smtClean="0">
                        <a:solidFill>
                          <a:schemeClr val="tx1"/>
                        </a:solidFill>
                        <a:latin typeface="Cambria Math"/>
                      </a:rPr>
                      <m:t>}</m:t>
                    </m:r>
                  </m:oMath>
                </a14:m>
                <a:r>
                  <a:rPr lang="en-US" altLang="zh-CN" sz="2200" dirty="0">
                    <a:solidFill>
                      <a:schemeClr val="tx1"/>
                    </a:solidFill>
                    <a:latin typeface="+mj-lt"/>
                  </a:rPr>
                  <a:t>.</a:t>
                </a:r>
                <a:endParaRPr lang="zh-CN" altLang="en-US" sz="2200" dirty="0">
                  <a:solidFill>
                    <a:schemeClr val="tx1"/>
                  </a:solidFill>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5411" y="2303875"/>
                <a:ext cx="8485402" cy="430887"/>
              </a:xfrm>
              <a:prstGeom prst="rect">
                <a:avLst/>
              </a:prstGeom>
              <a:blipFill rotWithShape="1">
                <a:blip r:embed="rId3"/>
                <a:stretch>
                  <a:fillRect l="-934"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67020" y="3383995"/>
                <a:ext cx="379424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𝐶</m:t>
                      </m:r>
                      <m:r>
                        <a:rPr lang="en-US" altLang="zh-CN" sz="2200" b="0" i="1" smtClean="0">
                          <a:latin typeface="Cambria Math"/>
                        </a:rPr>
                        <m:t>|</m:t>
                      </m:r>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67020" y="3383995"/>
                <a:ext cx="3794244"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71600" y="3899396"/>
                <a:ext cx="1851276" cy="499367"/>
              </a:xfrm>
              <a:prstGeom prst="rect">
                <a:avLst/>
              </a:prstGeom>
              <a:noFill/>
            </p:spPr>
            <p:txBody>
              <a:bodyPr wrap="none" rtlCol="0">
                <a:spAutoFit/>
              </a:bodyPr>
              <a:lstStyle/>
              <a:p>
                <a14:m>
                  <m:oMath xmlns:m="http://schemas.openxmlformats.org/officeDocument/2006/math">
                    <m:r>
                      <a:rPr lang="en-US" altLang="zh-CN" sz="2400" b="0" i="1" smtClean="0">
                        <a:latin typeface="Cambria Math"/>
                      </a:rPr>
                      <m:t>=</m:t>
                    </m:r>
                    <m:box>
                      <m:boxPr>
                        <m:ctrlPr>
                          <a:rPr lang="en-US" altLang="zh-CN" sz="2400" b="0" i="1" smtClean="0">
                            <a:latin typeface="Cambria Math" charset="0"/>
                          </a:rPr>
                        </m:ctrlPr>
                      </m:boxPr>
                      <m:e>
                        <m:argPr>
                          <m:argSz m:val="-1"/>
                        </m:argPr>
                        <m:f>
                          <m:fPr>
                            <m:ctrlPr>
                              <a:rPr lang="en-US" altLang="zh-CN" sz="2400" b="0" i="1" smtClean="0">
                                <a:latin typeface="Cambria Math" charset="0"/>
                              </a:rPr>
                            </m:ctrlPr>
                          </m:fPr>
                          <m:num>
                            <m:r>
                              <a:rPr lang="en-US" altLang="zh-CN" sz="2400" b="0" i="1" smtClean="0">
                                <a:latin typeface="Cambria Math"/>
                              </a:rPr>
                              <m:t>1</m:t>
                            </m:r>
                          </m:num>
                          <m:den>
                            <m:r>
                              <a:rPr lang="en-US" altLang="zh-CN" sz="2400" b="0" i="1" smtClean="0">
                                <a:latin typeface="Cambria Math"/>
                              </a:rPr>
                              <m:t>2</m:t>
                            </m:r>
                          </m:den>
                        </m:f>
                      </m:e>
                    </m:box>
                    <m:r>
                      <a:rPr lang="en-US" altLang="zh-CN" sz="2400" b="0" i="1" smtClean="0">
                        <a:latin typeface="Cambria Math"/>
                        <a:ea typeface="Cambria Math"/>
                      </a:rPr>
                      <m:t>∙</m:t>
                    </m:r>
                    <m:box>
                      <m:boxPr>
                        <m:ctrlPr>
                          <a:rPr lang="en-US" altLang="zh-CN" sz="2400" b="0" i="1" smtClean="0">
                            <a:latin typeface="Cambria Math" charset="0"/>
                            <a:ea typeface="Cambria Math"/>
                          </a:rPr>
                        </m:ctrlPr>
                      </m:boxPr>
                      <m:e>
                        <m:argPr>
                          <m:argSz m:val="-1"/>
                        </m:argPr>
                        <m:f>
                          <m:fPr>
                            <m:ctrlPr>
                              <a:rPr lang="en-US" altLang="zh-CN" sz="2400" b="0" i="1" smtClean="0">
                                <a:latin typeface="Cambria Math" charset="0"/>
                                <a:ea typeface="Cambria Math"/>
                              </a:rPr>
                            </m:ctrlPr>
                          </m:fPr>
                          <m:num>
                            <m:r>
                              <a:rPr lang="en-US" altLang="zh-CN" sz="2400" b="0" i="1" smtClean="0">
                                <a:latin typeface="Cambria Math"/>
                                <a:ea typeface="Cambria Math"/>
                              </a:rPr>
                              <m:t>2</m:t>
                            </m:r>
                          </m:num>
                          <m:den>
                            <m:r>
                              <a:rPr lang="en-US" altLang="zh-CN" sz="2400" b="0" i="1" smtClean="0">
                                <a:latin typeface="Cambria Math"/>
                                <a:ea typeface="Cambria Math"/>
                              </a:rPr>
                              <m:t>3</m:t>
                            </m:r>
                          </m:den>
                        </m:f>
                      </m:e>
                    </m:box>
                    <m:r>
                      <a:rPr lang="en-US" altLang="zh-CN" sz="2400" b="0" i="1" smtClean="0">
                        <a:latin typeface="Cambria Math"/>
                        <a:ea typeface="Cambria Math"/>
                      </a:rPr>
                      <m:t>∙</m:t>
                    </m:r>
                    <m:box>
                      <m:boxPr>
                        <m:ctrlPr>
                          <a:rPr lang="en-US" altLang="zh-CN" sz="2400" b="0" i="1" smtClean="0">
                            <a:latin typeface="Cambria Math" charset="0"/>
                            <a:ea typeface="Cambria Math"/>
                          </a:rPr>
                        </m:ctrlPr>
                      </m:boxPr>
                      <m:e>
                        <m:argPr>
                          <m:argSz m:val="-1"/>
                        </m:argPr>
                        <m:f>
                          <m:fPr>
                            <m:ctrlPr>
                              <a:rPr lang="en-US" altLang="zh-CN" sz="2400" b="0" i="1" smtClean="0">
                                <a:latin typeface="Cambria Math" charset="0"/>
                                <a:ea typeface="Cambria Math"/>
                              </a:rPr>
                            </m:ctrlPr>
                          </m:fPr>
                          <m:num>
                            <m:r>
                              <a:rPr lang="en-US" altLang="zh-CN" sz="2400" b="0" i="1" smtClean="0">
                                <a:latin typeface="Cambria Math"/>
                                <a:ea typeface="Cambria Math"/>
                              </a:rPr>
                              <m:t>3</m:t>
                            </m:r>
                          </m:num>
                          <m:den>
                            <m:r>
                              <a:rPr lang="en-US" altLang="zh-CN" sz="2400" b="0" i="1" smtClean="0">
                                <a:latin typeface="Cambria Math"/>
                                <a:ea typeface="Cambria Math"/>
                              </a:rPr>
                              <m:t>4</m:t>
                            </m:r>
                          </m:den>
                        </m:f>
                      </m:e>
                    </m:box>
                    <m:r>
                      <a:rPr lang="en-US" altLang="zh-CN" sz="2400" b="0" i="1" smtClean="0">
                        <a:latin typeface="Cambria Math"/>
                        <a:ea typeface="Cambria Math"/>
                      </a:rPr>
                      <m:t>=</m:t>
                    </m:r>
                    <m:box>
                      <m:boxPr>
                        <m:ctrlPr>
                          <a:rPr lang="en-US" altLang="zh-CN" sz="2400" b="0" i="1" smtClean="0">
                            <a:latin typeface="Cambria Math" charset="0"/>
                            <a:ea typeface="Cambria Math"/>
                          </a:rPr>
                        </m:ctrlPr>
                      </m:boxPr>
                      <m:e>
                        <m:argPr>
                          <m:argSz m:val="-1"/>
                        </m:argPr>
                        <m:f>
                          <m:fPr>
                            <m:ctrlPr>
                              <a:rPr lang="en-US" altLang="zh-CN" sz="2400" b="0" i="1" smtClean="0">
                                <a:latin typeface="Cambria Math" charset="0"/>
                                <a:ea typeface="Cambria Math"/>
                              </a:rPr>
                            </m:ctrlPr>
                          </m:fPr>
                          <m:num>
                            <m:r>
                              <a:rPr lang="en-US" altLang="zh-CN" sz="2400" b="0" i="1" smtClean="0">
                                <a:latin typeface="Cambria Math"/>
                                <a:ea typeface="Cambria Math"/>
                              </a:rPr>
                              <m:t>1</m:t>
                            </m:r>
                          </m:num>
                          <m:den>
                            <m:r>
                              <a:rPr lang="en-US" altLang="zh-CN" sz="2400" b="0" i="1" smtClean="0">
                                <a:latin typeface="Cambria Math"/>
                                <a:ea typeface="Cambria Math"/>
                              </a:rPr>
                              <m:t>4</m:t>
                            </m:r>
                          </m:den>
                        </m:f>
                      </m:e>
                    </m:box>
                  </m:oMath>
                </a14:m>
                <a:r>
                  <a:rPr lang="en-US" altLang="zh-CN" sz="2400" dirty="0">
                    <a:latin typeface="+mj-lt"/>
                  </a:rPr>
                  <a:t>.</a:t>
                </a:r>
                <a:endParaRPr lang="zh-CN" altLang="en-US" sz="24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71600" y="3899396"/>
                <a:ext cx="1851276" cy="499367"/>
              </a:xfrm>
              <a:prstGeom prst="rect">
                <a:avLst/>
              </a:prstGeom>
              <a:blipFill rotWithShape="1">
                <a:blip r:embed="rId5"/>
                <a:stretch>
                  <a:fillRect t="-9756" r="-4276" b="-19512"/>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07B2A520-01E7-4051-ABF2-AD13891D0AFB}"/>
              </a:ext>
            </a:extLst>
          </p:cNvPr>
          <p:cNvSpPr>
            <a:spLocks noGrp="1"/>
          </p:cNvSpPr>
          <p:nvPr>
            <p:ph type="sldNum" sz="quarter" idx="11"/>
          </p:nvPr>
        </p:nvSpPr>
        <p:spPr/>
        <p:txBody>
          <a:bodyPr/>
          <a:lstStyle/>
          <a:p>
            <a:pPr>
              <a:defRPr/>
            </a:pPr>
            <a:fld id="{DF2308B0-52A9-437D-9700-D7B37876F5B1}" type="slidenum">
              <a:rPr lang="zh-CN" altLang="en-US" smtClean="0"/>
              <a:pPr>
                <a:defRPr/>
              </a:pPr>
              <a:t>117</a:t>
            </a:fld>
            <a:endParaRPr lang="en-US" altLang="zh-CN" dirty="0"/>
          </a:p>
        </p:txBody>
      </p:sp>
    </p:spTree>
    <p:extLst>
      <p:ext uri="{BB962C8B-B14F-4D97-AF65-F5344CB8AC3E}">
        <p14:creationId xmlns:p14="http://schemas.microsoft.com/office/powerpoint/2010/main" val="68624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7518" y="1441214"/>
            <a:ext cx="8794486" cy="1631216"/>
          </a:xfrm>
          <a:prstGeom prst="rect">
            <a:avLst/>
          </a:prstGeom>
        </p:spPr>
        <p:txBody>
          <a:bodyPr wrap="square">
            <a:spAutoFit/>
          </a:bodyPr>
          <a:lstStyle/>
          <a:p>
            <a:pPr algn="just"/>
            <a:r>
              <a:rPr lang="en-US" altLang="zh-CN" sz="2000" dirty="0"/>
              <a:t>38.A box in a certain supply room contains four 40-W bulbs, five 60-W bulbs, and six 75-W bulbs. </a:t>
            </a:r>
            <a:r>
              <a:rPr lang="en-US" altLang="zh-CN" sz="2000" dirty="0">
                <a:solidFill>
                  <a:srgbClr val="FF0000"/>
                </a:solidFill>
              </a:rPr>
              <a:t>Suppose that three bulbs are randomly selected.</a:t>
            </a:r>
          </a:p>
          <a:p>
            <a:pPr algn="just"/>
            <a:r>
              <a:rPr lang="en-US" altLang="zh-CN" sz="2000" b="1" dirty="0"/>
              <a:t>d. </a:t>
            </a:r>
            <a:r>
              <a:rPr lang="en-US" altLang="zh-CN" sz="2000" dirty="0"/>
              <a:t>Suppose now that bulbs are to be selected one by one until a 75-W bulb is found. What is the probability that it is necessary to examine at least six bulbs?</a:t>
            </a:r>
            <a:endParaRPr lang="zh-CN" altLang="en-US" sz="2000" dirty="0"/>
          </a:p>
        </p:txBody>
      </p:sp>
      <mc:AlternateContent xmlns:mc="http://schemas.openxmlformats.org/markup-compatibility/2006" xmlns:a14="http://schemas.microsoft.com/office/drawing/2010/main">
        <mc:Choice Requires="a14">
          <p:sp>
            <p:nvSpPr>
              <p:cNvPr id="7" name="TextBox 6"/>
              <p:cNvSpPr txBox="1"/>
              <p:nvPr/>
            </p:nvSpPr>
            <p:spPr>
              <a:xfrm>
                <a:off x="167518" y="3168309"/>
                <a:ext cx="8794486" cy="769441"/>
              </a:xfrm>
              <a:prstGeom prst="rect">
                <a:avLst/>
              </a:prstGeom>
              <a:noFill/>
            </p:spPr>
            <p:txBody>
              <a:bodyPr wrap="square" rtlCol="0">
                <a:spAutoFit/>
              </a:bodyPr>
              <a:lstStyle/>
              <a:p>
                <a:r>
                  <a:rPr lang="en-US" altLang="zh-CN" sz="2200" dirty="0">
                    <a:solidFill>
                      <a:schemeClr val="tx1"/>
                    </a:solidFill>
                    <a:latin typeface="+mj-lt"/>
                  </a:rPr>
                  <a:t>d. The event occurs </a:t>
                </a:r>
                <a:r>
                  <a:rPr lang="en-US" altLang="zh-CN" sz="2200" dirty="0" err="1">
                    <a:solidFill>
                      <a:schemeClr val="tx1"/>
                    </a:solidFill>
                    <a:latin typeface="+mj-lt"/>
                  </a:rPr>
                  <a:t>iff</a:t>
                </a:r>
                <a:r>
                  <a:rPr lang="en-US" altLang="zh-CN" sz="2200" dirty="0">
                    <a:solidFill>
                      <a:schemeClr val="tx1"/>
                    </a:solidFill>
                    <a:latin typeface="+mj-lt"/>
                  </a:rPr>
                  <a:t> we randomly select the first </a:t>
                </a:r>
                <a14:m>
                  <m:oMath xmlns:m="http://schemas.openxmlformats.org/officeDocument/2006/math">
                    <m:r>
                      <a:rPr lang="en-US" altLang="zh-CN" sz="2200" i="1" dirty="0" smtClean="0">
                        <a:solidFill>
                          <a:schemeClr val="tx1"/>
                        </a:solidFill>
                        <a:latin typeface="Cambria Math"/>
                      </a:rPr>
                      <m:t>5</m:t>
                    </m:r>
                  </m:oMath>
                </a14:m>
                <a:r>
                  <a:rPr lang="en-US" altLang="zh-CN" sz="2200" dirty="0">
                    <a:solidFill>
                      <a:schemeClr val="tx1"/>
                    </a:solidFill>
                    <a:latin typeface="+mj-lt"/>
                  </a:rPr>
                  <a:t> bulbs and all are not 75-w bulbs. </a:t>
                </a:r>
                <a:endParaRPr lang="zh-CN" altLang="en-US" sz="2200" dirty="0">
                  <a:solidFill>
                    <a:schemeClr val="tx1"/>
                  </a:solidFill>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7518" y="3168309"/>
                <a:ext cx="8794486" cy="769441"/>
              </a:xfrm>
              <a:prstGeom prst="rect">
                <a:avLst/>
              </a:prstGeom>
              <a:blipFill>
                <a:blip r:embed="rId2"/>
                <a:stretch>
                  <a:fillRect l="-901" t="-4762" r="-131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4234" y="3973985"/>
                <a:ext cx="4737695" cy="732060"/>
              </a:xfrm>
              <a:prstGeom prst="rect">
                <a:avLst/>
              </a:prstGeom>
              <a:noFill/>
            </p:spPr>
            <p:txBody>
              <a:bodyPr wrap="square" rtlCol="0">
                <a:spAutoFit/>
              </a:bodyPr>
              <a:lstStyle/>
              <a:p>
                <a:r>
                  <a:rPr lang="en-US" altLang="zh-CN" sz="2200" dirty="0">
                    <a:solidFill>
                      <a:schemeClr val="tx1"/>
                    </a:solidFill>
                    <a:latin typeface="+mj-lt"/>
                  </a:rPr>
                  <a:t>The probability is </a:t>
                </a:r>
                <a14:m>
                  <m:oMath xmlns:m="http://schemas.openxmlformats.org/officeDocument/2006/math">
                    <m:box>
                      <m:boxPr>
                        <m:ctrlPr>
                          <a:rPr lang="en-US" altLang="zh-CN" sz="2200" i="1" smtClean="0">
                            <a:solidFill>
                              <a:schemeClr val="tx1"/>
                            </a:solidFill>
                            <a:latin typeface="Cambria Math" charset="0"/>
                          </a:rPr>
                        </m:ctrlPr>
                      </m:boxPr>
                      <m:e>
                        <m:argPr>
                          <m:argSz m:val="-1"/>
                        </m:argPr>
                        <m:f>
                          <m:fPr>
                            <m:ctrlPr>
                              <a:rPr lang="en-US" altLang="zh-CN" sz="2200" i="1" smtClean="0">
                                <a:solidFill>
                                  <a:schemeClr val="tx1"/>
                                </a:solidFill>
                                <a:latin typeface="Cambria Math" charset="0"/>
                              </a:rPr>
                            </m:ctrlPr>
                          </m:fPr>
                          <m:num>
                            <m:d>
                              <m:dPr>
                                <m:ctrlPr>
                                  <a:rPr lang="en-US" altLang="zh-CN" sz="2200" i="1" smtClean="0">
                                    <a:solidFill>
                                      <a:schemeClr val="tx1"/>
                                    </a:solidFill>
                                    <a:latin typeface="Cambria Math" charset="0"/>
                                  </a:rPr>
                                </m:ctrlPr>
                              </m:dPr>
                              <m:e>
                                <m:f>
                                  <m:fPr>
                                    <m:type m:val="noBar"/>
                                    <m:ctrlPr>
                                      <a:rPr lang="en-US" altLang="zh-CN" sz="2200" i="1" smtClean="0">
                                        <a:solidFill>
                                          <a:schemeClr val="tx1"/>
                                        </a:solidFill>
                                        <a:latin typeface="Cambria Math" charset="0"/>
                                      </a:rPr>
                                    </m:ctrlPr>
                                  </m:fPr>
                                  <m:num>
                                    <m:r>
                                      <a:rPr lang="en-US" altLang="zh-CN" sz="2200" b="0" i="1" smtClean="0">
                                        <a:solidFill>
                                          <a:schemeClr val="tx1"/>
                                        </a:solidFill>
                                        <a:latin typeface="Cambria Math"/>
                                      </a:rPr>
                                      <m:t>9</m:t>
                                    </m:r>
                                  </m:num>
                                  <m:den>
                                    <m:r>
                                      <a:rPr lang="en-US" altLang="zh-CN" sz="2200" b="0" i="1" smtClean="0">
                                        <a:solidFill>
                                          <a:schemeClr val="tx1"/>
                                        </a:solidFill>
                                        <a:latin typeface="Cambria Math"/>
                                      </a:rPr>
                                      <m:t>5</m:t>
                                    </m:r>
                                  </m:den>
                                </m:f>
                              </m:e>
                            </m:d>
                          </m:num>
                          <m:den>
                            <m:d>
                              <m:dPr>
                                <m:ctrlPr>
                                  <a:rPr lang="en-US" altLang="zh-CN" sz="2200" i="1" smtClean="0">
                                    <a:solidFill>
                                      <a:schemeClr val="tx1"/>
                                    </a:solidFill>
                                    <a:latin typeface="Cambria Math" charset="0"/>
                                  </a:rPr>
                                </m:ctrlPr>
                              </m:dPr>
                              <m:e>
                                <m:f>
                                  <m:fPr>
                                    <m:type m:val="noBar"/>
                                    <m:ctrlPr>
                                      <a:rPr lang="en-US" altLang="zh-CN" sz="2200" i="1" smtClean="0">
                                        <a:solidFill>
                                          <a:schemeClr val="tx1"/>
                                        </a:solidFill>
                                        <a:latin typeface="Cambria Math" charset="0"/>
                                      </a:rPr>
                                    </m:ctrlPr>
                                  </m:fPr>
                                  <m:num>
                                    <m:r>
                                      <a:rPr lang="en-US" altLang="zh-CN" sz="2200" b="0" i="1" smtClean="0">
                                        <a:solidFill>
                                          <a:schemeClr val="tx1"/>
                                        </a:solidFill>
                                        <a:latin typeface="Cambria Math"/>
                                      </a:rPr>
                                      <m:t>15</m:t>
                                    </m:r>
                                  </m:num>
                                  <m:den>
                                    <m:r>
                                      <a:rPr lang="en-US" altLang="zh-CN" sz="2200" b="0" i="1" smtClean="0">
                                        <a:solidFill>
                                          <a:schemeClr val="tx1"/>
                                        </a:solidFill>
                                        <a:latin typeface="Cambria Math"/>
                                      </a:rPr>
                                      <m:t>5</m:t>
                                    </m:r>
                                  </m:den>
                                </m:f>
                              </m:e>
                            </m:d>
                          </m:den>
                        </m:f>
                        <m:r>
                          <a:rPr lang="en-US" altLang="zh-CN" sz="2200" b="0" i="1" smtClean="0">
                            <a:solidFill>
                              <a:schemeClr val="tx1"/>
                            </a:solidFill>
                            <a:latin typeface="Cambria Math"/>
                          </a:rPr>
                          <m:t>=</m:t>
                        </m:r>
                        <m:box>
                          <m:boxPr>
                            <m:ctrlPr>
                              <a:rPr lang="en-US" altLang="zh-CN" sz="2200" b="0" i="1" smtClean="0">
                                <a:solidFill>
                                  <a:schemeClr val="tx1"/>
                                </a:solidFill>
                                <a:latin typeface="Cambria Math" charset="0"/>
                              </a:rPr>
                            </m:ctrlPr>
                          </m:boxPr>
                          <m:e>
                            <m:argPr>
                              <m:argSz m:val="-1"/>
                            </m:argPr>
                            <m:f>
                              <m:fPr>
                                <m:ctrlPr>
                                  <a:rPr lang="en-US" altLang="zh-CN" sz="2200" b="0" i="1" smtClean="0">
                                    <a:solidFill>
                                      <a:schemeClr val="tx1"/>
                                    </a:solidFill>
                                    <a:latin typeface="Cambria Math" charset="0"/>
                                  </a:rPr>
                                </m:ctrlPr>
                              </m:fPr>
                              <m:num>
                                <m:r>
                                  <a:rPr lang="en-US" altLang="zh-CN" sz="2200" b="0" i="1" smtClean="0">
                                    <a:solidFill>
                                      <a:schemeClr val="tx1"/>
                                    </a:solidFill>
                                    <a:latin typeface="Cambria Math"/>
                                  </a:rPr>
                                  <m:t>6</m:t>
                                </m:r>
                              </m:num>
                              <m:den>
                                <m:r>
                                  <a:rPr lang="en-US" altLang="zh-CN" sz="2200" b="0" i="1" smtClean="0">
                                    <a:solidFill>
                                      <a:schemeClr val="tx1"/>
                                    </a:solidFill>
                                    <a:latin typeface="Cambria Math"/>
                                  </a:rPr>
                                  <m:t>143</m:t>
                                </m:r>
                              </m:den>
                            </m:f>
                          </m:e>
                        </m:box>
                      </m:e>
                    </m:box>
                  </m:oMath>
                </a14:m>
                <a:r>
                  <a:rPr lang="en-US" altLang="zh-CN" sz="2200" dirty="0">
                    <a:solidFill>
                      <a:schemeClr val="tx1"/>
                    </a:solidFill>
                    <a:latin typeface="+mj-lt"/>
                  </a:rPr>
                  <a:t>.</a:t>
                </a:r>
                <a:endParaRPr lang="zh-CN" altLang="en-US" sz="2200" dirty="0">
                  <a:solidFill>
                    <a:schemeClr val="tx1"/>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4234" y="3973985"/>
                <a:ext cx="4737695" cy="732060"/>
              </a:xfrm>
              <a:prstGeom prst="rect">
                <a:avLst/>
              </a:prstGeom>
              <a:blipFill rotWithShape="1">
                <a:blip r:embed="rId3"/>
                <a:stretch>
                  <a:fillRect l="-1544"/>
                </a:stretch>
              </a:blipFill>
            </p:spPr>
            <p:txBody>
              <a:bodyPr/>
              <a:lstStyle/>
              <a:p>
                <a:r>
                  <a:rPr lang="zh-CN" altLang="en-US">
                    <a:noFill/>
                  </a:rPr>
                  <a:t> </a:t>
                </a:r>
              </a:p>
            </p:txBody>
          </p:sp>
        </mc:Fallback>
      </mc:AlternateContent>
      <p:sp>
        <p:nvSpPr>
          <p:cNvPr id="9" name="TextBox 8"/>
          <p:cNvSpPr txBox="1"/>
          <p:nvPr/>
        </p:nvSpPr>
        <p:spPr>
          <a:xfrm>
            <a:off x="283241" y="953725"/>
            <a:ext cx="3433664" cy="430887"/>
          </a:xfrm>
          <a:prstGeom prst="rect">
            <a:avLst/>
          </a:prstGeom>
          <a:noFill/>
        </p:spPr>
        <p:txBody>
          <a:bodyPr wrap="square" rtlCol="0">
            <a:spAutoFit/>
          </a:bodyPr>
          <a:lstStyle/>
          <a:p>
            <a:r>
              <a:rPr lang="en-US" altLang="zh-CN" sz="2200" dirty="0">
                <a:solidFill>
                  <a:srgbClr val="FF0000"/>
                </a:solidFill>
                <a:latin typeface="+mj-lt"/>
              </a:rPr>
              <a:t>Another example</a:t>
            </a:r>
            <a:endParaRPr lang="zh-CN" altLang="en-US" sz="2200" dirty="0">
              <a:solidFill>
                <a:srgbClr val="FF0000"/>
              </a:solidFill>
              <a:latin typeface="+mj-lt"/>
            </a:endParaRPr>
          </a:p>
        </p:txBody>
      </p:sp>
      <p:sp>
        <p:nvSpPr>
          <p:cNvPr id="10" name="灯片编号占位符 9">
            <a:extLst>
              <a:ext uri="{FF2B5EF4-FFF2-40B4-BE49-F238E27FC236}">
                <a16:creationId xmlns:a16="http://schemas.microsoft.com/office/drawing/2014/main" xmlns="" id="{BA60AA04-A2E5-4CD8-8155-3B47DCB9EA5E}"/>
              </a:ext>
            </a:extLst>
          </p:cNvPr>
          <p:cNvSpPr>
            <a:spLocks noGrp="1"/>
          </p:cNvSpPr>
          <p:nvPr>
            <p:ph type="sldNum" sz="quarter" idx="11"/>
          </p:nvPr>
        </p:nvSpPr>
        <p:spPr/>
        <p:txBody>
          <a:bodyPr/>
          <a:lstStyle/>
          <a:p>
            <a:pPr>
              <a:defRPr/>
            </a:pPr>
            <a:fld id="{DF2308B0-52A9-437D-9700-D7B37876F5B1}" type="slidenum">
              <a:rPr lang="zh-CN" altLang="en-US" smtClean="0"/>
              <a:pPr>
                <a:defRPr/>
              </a:pPr>
              <a:t>118</a:t>
            </a:fld>
            <a:endParaRPr lang="en-US" altLang="zh-CN" dirty="0"/>
          </a:p>
        </p:txBody>
      </p:sp>
    </p:spTree>
    <p:extLst>
      <p:ext uri="{BB962C8B-B14F-4D97-AF65-F5344CB8AC3E}">
        <p14:creationId xmlns:p14="http://schemas.microsoft.com/office/powerpoint/2010/main" val="850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534" y="863715"/>
            <a:ext cx="4120949" cy="430887"/>
          </a:xfrm>
          <a:prstGeom prst="rect">
            <a:avLst/>
          </a:prstGeom>
          <a:noFill/>
        </p:spPr>
        <p:txBody>
          <a:bodyPr wrap="square" rtlCol="0">
            <a:spAutoFit/>
          </a:bodyPr>
          <a:lstStyle/>
          <a:p>
            <a:r>
              <a:rPr lang="en-US" altLang="zh-CN" sz="2200" dirty="0">
                <a:solidFill>
                  <a:srgbClr val="FF0000"/>
                </a:solidFill>
                <a:latin typeface="+mj-lt"/>
              </a:rPr>
              <a:t>Another method to solve 38 (d)</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矩形 2"/>
              <p:cNvSpPr/>
              <p:nvPr/>
            </p:nvSpPr>
            <p:spPr>
              <a:xfrm>
                <a:off x="378462" y="2078849"/>
                <a:ext cx="8049914" cy="769441"/>
              </a:xfrm>
              <a:prstGeom prst="rect">
                <a:avLst/>
              </a:prstGeom>
            </p:spPr>
            <p:txBody>
              <a:bodyPr wrap="square">
                <a:spAutoFit/>
              </a:bodyPr>
              <a:lstStyle/>
              <a:p>
                <a:r>
                  <a:rPr lang="en-US" altLang="zh-CN" sz="2200" dirty="0"/>
                  <a:t>The event that it is necessary to examine at least six bulbs is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3</m:t>
                        </m:r>
                      </m:sub>
                    </m:sSub>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4</m:t>
                        </m:r>
                      </m:sub>
                    </m:sSub>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5</m:t>
                        </m:r>
                      </m:sub>
                    </m:sSub>
                  </m:oMath>
                </a14:m>
                <a:r>
                  <a:rPr lang="en-US" altLang="zh-CN" sz="2200" dirty="0"/>
                  <a:t>.</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378462" y="2078849"/>
                <a:ext cx="8049914" cy="769441"/>
              </a:xfrm>
              <a:prstGeom prst="rect">
                <a:avLst/>
              </a:prstGeom>
              <a:blipFill rotWithShape="1">
                <a:blip r:embed="rId2"/>
                <a:stretch>
                  <a:fillRect l="-908"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95622" y="1448780"/>
                <a:ext cx="7869894" cy="430887"/>
              </a:xfrm>
              <a:prstGeom prst="rect">
                <a:avLst/>
              </a:prstGeom>
              <a:noFill/>
            </p:spPr>
            <p:txBody>
              <a:bodyPr wrap="square" rtlCol="0">
                <a:spAutoFit/>
              </a:bodyPr>
              <a:lstStyle/>
              <a:p>
                <a:r>
                  <a:rPr lang="en-US" altLang="zh-CN" sz="2200" dirty="0">
                    <a:latin typeface="+mj-lt"/>
                  </a:rPr>
                  <a:t>Let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𝑖</m:t>
                        </m:r>
                      </m:sub>
                    </m:sSub>
                  </m:oMath>
                </a14:m>
                <a:r>
                  <a:rPr lang="zh-CN" altLang="en-US" sz="2200" dirty="0">
                    <a:latin typeface="+mj-lt"/>
                  </a:rPr>
                  <a:t> </a:t>
                </a:r>
                <a:r>
                  <a:rPr lang="en-US" altLang="zh-CN" sz="2200" dirty="0">
                    <a:latin typeface="+mj-lt"/>
                  </a:rPr>
                  <a:t>be the event that the </a:t>
                </a:r>
                <a:r>
                  <a:rPr lang="en-US" altLang="zh-CN" sz="2200" dirty="0" err="1">
                    <a:latin typeface="+mj-lt"/>
                  </a:rPr>
                  <a:t>ith</a:t>
                </a:r>
                <a:r>
                  <a:rPr lang="en-US" altLang="zh-CN" sz="2200" dirty="0">
                    <a:latin typeface="+mj-lt"/>
                  </a:rPr>
                  <a:t> choice is not </a:t>
                </a:r>
                <a:r>
                  <a:rPr lang="en-US" altLang="zh-CN" sz="2200" dirty="0"/>
                  <a:t>a 75-W bulb. </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622" y="1448780"/>
                <a:ext cx="7869894" cy="430887"/>
              </a:xfrm>
              <a:prstGeom prst="rect">
                <a:avLst/>
              </a:prstGeom>
              <a:blipFill rotWithShape="1">
                <a:blip r:embed="rId3"/>
                <a:stretch>
                  <a:fillRect l="-1007"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8462" y="3068960"/>
                <a:ext cx="626286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3</m:t>
                              </m:r>
                            </m:sub>
                          </m:sSub>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4</m:t>
                              </m:r>
                            </m:sub>
                          </m:sSub>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5</m:t>
                              </m:r>
                            </m:sub>
                          </m:sSub>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5</m:t>
                              </m:r>
                            </m:sub>
                          </m:sSub>
                        </m:e>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d>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d>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78462" y="3068960"/>
                <a:ext cx="6262868" cy="430887"/>
              </a:xfrm>
              <a:prstGeom prst="rect">
                <a:avLst/>
              </a:prstGeom>
              <a:blipFill rotWithShape="1">
                <a:blip r:embed="rId4"/>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495" y="3538173"/>
                <a:ext cx="565719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5</m:t>
                              </m:r>
                            </m:sub>
                          </m:sSub>
                        </m:e>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e>
                      </m:d>
                    </m:oMath>
                  </m:oMathPara>
                </a14:m>
                <a:endParaRPr lang="zh-CN" altLang="en-US" sz="2200" dirty="0"/>
              </a:p>
            </p:txBody>
          </p:sp>
        </mc:Choice>
        <mc:Fallback xmlns="">
          <p:sp>
            <p:nvSpPr>
              <p:cNvPr id="11" name="矩形 10"/>
              <p:cNvSpPr>
                <a:spLocks noRot="1" noChangeAspect="1" noMove="1" noResize="1" noEditPoints="1" noAdjustHandles="1" noChangeArrowheads="1" noChangeShapeType="1" noTextEdit="1"/>
              </p:cNvSpPr>
              <p:nvPr/>
            </p:nvSpPr>
            <p:spPr>
              <a:xfrm>
                <a:off x="26495" y="3538173"/>
                <a:ext cx="5657190" cy="430887"/>
              </a:xfrm>
              <a:prstGeom prst="rect">
                <a:avLst/>
              </a:prstGeom>
              <a:blipFill rotWithShape="1">
                <a:blip r:embed="rId5"/>
                <a:stretch>
                  <a:fillRect b="-2817"/>
                </a:stretch>
              </a:blipFill>
            </p:spPr>
            <p:txBody>
              <a:bodyPr/>
              <a:lstStyle/>
              <a:p>
                <a:r>
                  <a:rPr lang="zh-CN" altLang="en-US">
                    <a:noFill/>
                  </a:rPr>
                  <a:t> </a:t>
                </a:r>
              </a:p>
            </p:txBody>
          </p:sp>
        </mc:Fallback>
      </mc:AlternateContent>
      <p:sp>
        <p:nvSpPr>
          <p:cNvPr id="12" name="TextBox 11"/>
          <p:cNvSpPr txBox="1"/>
          <p:nvPr/>
        </p:nvSpPr>
        <p:spPr>
          <a:xfrm>
            <a:off x="423147" y="3969060"/>
            <a:ext cx="2520280" cy="430887"/>
          </a:xfrm>
          <a:prstGeom prst="rect">
            <a:avLst/>
          </a:prstGeom>
          <a:noFill/>
        </p:spPr>
        <p:txBody>
          <a:bodyPr wrap="square" rtlCol="0">
            <a:spAutoFit/>
          </a:bodyPr>
          <a:lstStyle/>
          <a:p>
            <a:r>
              <a:rPr lang="en-US" altLang="zh-CN" sz="2200" dirty="0">
                <a:latin typeface="+mj-lt"/>
              </a:rPr>
              <a:t>…</a:t>
            </a:r>
            <a:endParaRPr lang="zh-CN" altLang="en-US" sz="2200" dirty="0">
              <a:latin typeface="+mj-lt"/>
            </a:endParaRPr>
          </a:p>
        </p:txBody>
      </p:sp>
      <mc:AlternateContent xmlns:mc="http://schemas.openxmlformats.org/markup-compatibility/2006" xmlns:a14="http://schemas.microsoft.com/office/drawing/2010/main">
        <mc:Choice Requires="a14">
          <p:sp>
            <p:nvSpPr>
              <p:cNvPr id="13" name="矩形 12"/>
              <p:cNvSpPr/>
              <p:nvPr/>
            </p:nvSpPr>
            <p:spPr>
              <a:xfrm>
                <a:off x="26495" y="4464115"/>
                <a:ext cx="757951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5</m:t>
                              </m:r>
                            </m:sub>
                          </m:sSub>
                        </m:e>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4</m:t>
                              </m:r>
                            </m:sub>
                          </m:sSub>
                        </m:e>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r>
                            <a:rPr lang="en-US" altLang="zh-CN" sz="2200" b="0" i="1" smtClean="0">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e>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e>
                      </m:d>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e>
                      </m:d>
                    </m:oMath>
                  </m:oMathPara>
                </a14:m>
                <a:endParaRPr lang="zh-CN" altLang="en-US" sz="2200" dirty="0"/>
              </a:p>
            </p:txBody>
          </p:sp>
        </mc:Choice>
        <mc:Fallback xmlns="">
          <p:sp>
            <p:nvSpPr>
              <p:cNvPr id="13" name="矩形 12"/>
              <p:cNvSpPr>
                <a:spLocks noRot="1" noChangeAspect="1" noMove="1" noResize="1" noEditPoints="1" noAdjustHandles="1" noChangeArrowheads="1" noChangeShapeType="1" noTextEdit="1"/>
              </p:cNvSpPr>
              <p:nvPr/>
            </p:nvSpPr>
            <p:spPr>
              <a:xfrm>
                <a:off x="26495" y="4464115"/>
                <a:ext cx="7579511" cy="430887"/>
              </a:xfrm>
              <a:prstGeom prst="rect">
                <a:avLst/>
              </a:prstGeom>
              <a:blipFill>
                <a:blip r:embed="rId6"/>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06020" y="5004175"/>
                <a:ext cx="3175036" cy="577659"/>
              </a:xfrm>
              <a:prstGeom prst="rect">
                <a:avLst/>
              </a:prstGeom>
            </p:spPr>
            <p:txBody>
              <a:bodyPr wrap="none">
                <a:spAutoFit/>
              </a:bodyPr>
              <a:lstStyle/>
              <a:p>
                <a14:m>
                  <m:oMath xmlns:m="http://schemas.openxmlformats.org/officeDocument/2006/math">
                    <m:r>
                      <a:rPr lang="en-US" altLang="zh-CN" sz="2200" i="1" smtClean="0">
                        <a:latin typeface="Cambria Math"/>
                      </a:rPr>
                      <m:t>=</m:t>
                    </m:r>
                    <m:f>
                      <m:fPr>
                        <m:ctrlPr>
                          <a:rPr lang="en-US" altLang="zh-CN" sz="2200" i="1">
                            <a:latin typeface="Cambria Math" charset="0"/>
                          </a:rPr>
                        </m:ctrlPr>
                      </m:fPr>
                      <m:num>
                        <m:r>
                          <a:rPr lang="en-US" altLang="zh-CN" sz="2200" i="1">
                            <a:latin typeface="Cambria Math"/>
                          </a:rPr>
                          <m:t>5</m:t>
                        </m:r>
                      </m:num>
                      <m:den>
                        <m:r>
                          <a:rPr lang="en-US" altLang="zh-CN" sz="2200" i="1">
                            <a:latin typeface="Cambria Math"/>
                          </a:rPr>
                          <m:t>11</m:t>
                        </m:r>
                      </m:den>
                    </m:f>
                    <m:r>
                      <a:rPr lang="en-US" altLang="zh-CN" sz="2200" i="1">
                        <a:latin typeface="Cambria Math"/>
                        <a:ea typeface="Cambria Math"/>
                      </a:rPr>
                      <m:t>∙</m:t>
                    </m:r>
                    <m:f>
                      <m:fPr>
                        <m:ctrlPr>
                          <a:rPr lang="en-US" altLang="zh-CN" sz="2200" i="1">
                            <a:latin typeface="Cambria Math" charset="0"/>
                            <a:ea typeface="Cambria Math"/>
                          </a:rPr>
                        </m:ctrlPr>
                      </m:fPr>
                      <m:num>
                        <m:r>
                          <a:rPr lang="en-US" altLang="zh-CN" sz="2200" b="0" i="1" smtClean="0">
                            <a:latin typeface="Cambria Math"/>
                            <a:ea typeface="Cambria Math"/>
                          </a:rPr>
                          <m:t>6</m:t>
                        </m:r>
                      </m:num>
                      <m:den>
                        <m:r>
                          <a:rPr lang="en-US" altLang="zh-CN" sz="2200" b="0" i="1" smtClean="0">
                            <a:latin typeface="Cambria Math"/>
                            <a:ea typeface="Cambria Math"/>
                          </a:rPr>
                          <m:t>12</m:t>
                        </m:r>
                      </m:den>
                    </m:f>
                    <m:r>
                      <a:rPr lang="en-US" altLang="zh-CN" sz="2200" i="1">
                        <a:latin typeface="Cambria Math"/>
                        <a:ea typeface="Cambria Math"/>
                      </a:rPr>
                      <m:t>∙</m:t>
                    </m:r>
                    <m:f>
                      <m:fPr>
                        <m:ctrlPr>
                          <a:rPr lang="en-US" altLang="zh-CN" sz="2200" i="1">
                            <a:latin typeface="Cambria Math" charset="0"/>
                          </a:rPr>
                        </m:ctrlPr>
                      </m:fPr>
                      <m:num>
                        <m:r>
                          <a:rPr lang="en-US" altLang="zh-CN" sz="2200" b="0" i="1" smtClean="0">
                            <a:latin typeface="Cambria Math"/>
                          </a:rPr>
                          <m:t>7</m:t>
                        </m:r>
                      </m:num>
                      <m:den>
                        <m:r>
                          <a:rPr lang="en-US" altLang="zh-CN" sz="2200" b="0" i="1" smtClean="0">
                            <a:latin typeface="Cambria Math"/>
                          </a:rPr>
                          <m:t>13</m:t>
                        </m:r>
                      </m:den>
                    </m:f>
                    <m:r>
                      <a:rPr lang="en-US" altLang="zh-CN" sz="2200" i="1">
                        <a:latin typeface="Cambria Math"/>
                        <a:ea typeface="Cambria Math"/>
                      </a:rPr>
                      <m:t>∙</m:t>
                    </m:r>
                    <m:f>
                      <m:fPr>
                        <m:ctrlPr>
                          <a:rPr lang="en-US" altLang="zh-CN" sz="2200" i="1">
                            <a:latin typeface="Cambria Math" charset="0"/>
                            <a:ea typeface="Cambria Math"/>
                          </a:rPr>
                        </m:ctrlPr>
                      </m:fPr>
                      <m:num>
                        <m:r>
                          <a:rPr lang="en-US" altLang="zh-CN" sz="2200" b="0" i="1" smtClean="0">
                            <a:latin typeface="Cambria Math"/>
                            <a:ea typeface="Cambria Math"/>
                          </a:rPr>
                          <m:t>8</m:t>
                        </m:r>
                      </m:num>
                      <m:den>
                        <m:r>
                          <a:rPr lang="en-US" altLang="zh-CN" sz="2200" b="0" i="1" smtClean="0">
                            <a:latin typeface="Cambria Math"/>
                            <a:ea typeface="Cambria Math"/>
                          </a:rPr>
                          <m:t>14</m:t>
                        </m:r>
                      </m:den>
                    </m:f>
                  </m:oMath>
                </a14:m>
                <a:r>
                  <a:rPr lang="en-US" altLang="zh-CN" sz="2200" dirty="0">
                    <a:ea typeface="Cambria Math"/>
                  </a:rPr>
                  <a:t> </a:t>
                </a:r>
                <a14:m>
                  <m:oMath xmlns:m="http://schemas.openxmlformats.org/officeDocument/2006/math">
                    <m:r>
                      <a:rPr lang="en-US" altLang="zh-CN" sz="2200" i="1">
                        <a:latin typeface="Cambria Math"/>
                        <a:ea typeface="Cambria Math"/>
                      </a:rPr>
                      <m:t>∙</m:t>
                    </m:r>
                    <m:f>
                      <m:fPr>
                        <m:ctrlPr>
                          <a:rPr lang="en-US" altLang="zh-CN" sz="2200" i="1">
                            <a:latin typeface="Cambria Math" charset="0"/>
                            <a:ea typeface="Cambria Math"/>
                          </a:rPr>
                        </m:ctrlPr>
                      </m:fPr>
                      <m:num>
                        <m:r>
                          <a:rPr lang="en-US" altLang="zh-CN" sz="2200" b="0" i="1" smtClean="0">
                            <a:latin typeface="Cambria Math"/>
                            <a:ea typeface="Cambria Math"/>
                          </a:rPr>
                          <m:t>9</m:t>
                        </m:r>
                      </m:num>
                      <m:den>
                        <m:r>
                          <a:rPr lang="en-US" altLang="zh-CN" sz="2200" b="0" i="1" smtClean="0">
                            <a:latin typeface="Cambria Math"/>
                            <a:ea typeface="Cambria Math"/>
                          </a:rPr>
                          <m:t>15</m:t>
                        </m:r>
                      </m:den>
                    </m:f>
                    <m:r>
                      <a:rPr lang="en-US" altLang="zh-CN" sz="2200" b="0" i="1" smtClean="0">
                        <a:latin typeface="Cambria Math"/>
                        <a:ea typeface="Cambria Math"/>
                      </a:rPr>
                      <m:t>=</m:t>
                    </m:r>
                    <m:f>
                      <m:fPr>
                        <m:ctrlPr>
                          <a:rPr lang="en-US" altLang="zh-CN" sz="2200" i="1">
                            <a:latin typeface="Cambria Math" charset="0"/>
                          </a:rPr>
                        </m:ctrlPr>
                      </m:fPr>
                      <m:num>
                        <m:r>
                          <a:rPr lang="en-US" altLang="zh-CN" sz="2200" i="1">
                            <a:latin typeface="Cambria Math"/>
                          </a:rPr>
                          <m:t>6</m:t>
                        </m:r>
                      </m:num>
                      <m:den>
                        <m:r>
                          <a:rPr lang="en-US" altLang="zh-CN" sz="2200" i="1">
                            <a:latin typeface="Cambria Math"/>
                          </a:rPr>
                          <m:t>143</m:t>
                        </m:r>
                      </m:den>
                    </m:f>
                  </m:oMath>
                </a14:m>
                <a:endParaRPr lang="zh-CN" altLang="en-US" sz="2200" dirty="0"/>
              </a:p>
            </p:txBody>
          </p:sp>
        </mc:Choice>
        <mc:Fallback xmlns="">
          <p:sp>
            <p:nvSpPr>
              <p:cNvPr id="14" name="矩形 13"/>
              <p:cNvSpPr>
                <a:spLocks noRot="1" noChangeAspect="1" noMove="1" noResize="1" noEditPoints="1" noAdjustHandles="1" noChangeArrowheads="1" noChangeShapeType="1" noTextEdit="1"/>
              </p:cNvSpPr>
              <p:nvPr/>
            </p:nvSpPr>
            <p:spPr>
              <a:xfrm>
                <a:off x="106020" y="5004175"/>
                <a:ext cx="3175036" cy="577659"/>
              </a:xfrm>
              <a:prstGeom prst="rect">
                <a:avLst/>
              </a:prstGeom>
              <a:blipFill rotWithShape="1">
                <a:blip r:embed="rId7"/>
                <a:stretch>
                  <a:fillRect/>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D1B65209-7E04-400A-9DB0-A018AC861D4B}"/>
              </a:ext>
            </a:extLst>
          </p:cNvPr>
          <p:cNvSpPr>
            <a:spLocks noGrp="1"/>
          </p:cNvSpPr>
          <p:nvPr>
            <p:ph type="sldNum" sz="quarter" idx="11"/>
          </p:nvPr>
        </p:nvSpPr>
        <p:spPr/>
        <p:txBody>
          <a:bodyPr/>
          <a:lstStyle/>
          <a:p>
            <a:pPr>
              <a:defRPr/>
            </a:pPr>
            <a:fld id="{DF2308B0-52A9-437D-9700-D7B37876F5B1}" type="slidenum">
              <a:rPr lang="zh-CN" altLang="en-US" smtClean="0"/>
              <a:pPr>
                <a:defRPr/>
              </a:pPr>
              <a:t>119</a:t>
            </a:fld>
            <a:endParaRPr lang="en-US" altLang="zh-CN" dirty="0"/>
          </a:p>
        </p:txBody>
      </p:sp>
    </p:spTree>
    <p:extLst>
      <p:ext uri="{BB962C8B-B14F-4D97-AF65-F5344CB8AC3E}">
        <p14:creationId xmlns:p14="http://schemas.microsoft.com/office/powerpoint/2010/main" val="16305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773705"/>
            <a:ext cx="5644970" cy="811560"/>
          </a:xfrm>
          <a:ln>
            <a:solidFill>
              <a:srgbClr val="FF0000"/>
            </a:solidFill>
          </a:ln>
          <a:effectLst>
            <a:outerShdw blurRad="50800" dist="38100" algn="l" rotWithShape="0">
              <a:prstClr val="black">
                <a:alpha val="40000"/>
              </a:prstClr>
            </a:outerShdw>
          </a:effectLst>
        </p:spPr>
        <p:txBody>
          <a:bodyPr/>
          <a:lstStyle/>
          <a:p>
            <a:pPr algn="ctr"/>
            <a:r>
              <a:rPr lang="en-US" sz="3200" b="1" dirty="0">
                <a:solidFill>
                  <a:schemeClr val="bg2">
                    <a:lumMod val="60000"/>
                    <a:lumOff val="40000"/>
                  </a:schemeClr>
                </a:solidFill>
                <a:latin typeface="Times New Roman" charset="0"/>
                <a:ea typeface="Times New Roman" charset="0"/>
                <a:cs typeface="Times New Roman" charset="0"/>
              </a:rPr>
              <a:t>4   Stem-and-Leaf Displays </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409903" y="1673805"/>
            <a:ext cx="8255260" cy="3420380"/>
          </a:xfrm>
          <a:ln>
            <a:solidFill>
              <a:srgbClr val="FF0000"/>
            </a:solidFill>
          </a:ln>
        </p:spPr>
        <p:txBody>
          <a:bodyPr/>
          <a:lstStyle/>
          <a:p>
            <a:pPr algn="just">
              <a:buFont typeface="Wingdings" panose="05000000000000000000" pitchFamily="2" charset="2"/>
              <a:buChar char="l"/>
            </a:pPr>
            <a:r>
              <a:rPr lang="en-US" sz="2400" dirty="0">
                <a:latin typeface="Times New Roman" charset="0"/>
                <a:ea typeface="Times New Roman" charset="0"/>
                <a:cs typeface="Times New Roman" charset="0"/>
              </a:rPr>
              <a:t>    Constructing a Stem-and-Leaf Display </a:t>
            </a:r>
          </a:p>
          <a:p>
            <a:pPr marL="0" indent="0" algn="just">
              <a:buNone/>
            </a:pPr>
            <a:r>
              <a:rPr lang="en-US" sz="2400" dirty="0">
                <a:latin typeface="Times New Roman" charset="0"/>
                <a:ea typeface="Times New Roman" charset="0"/>
                <a:cs typeface="Times New Roman" charset="0"/>
              </a:rPr>
              <a:t>1) Select </a:t>
            </a:r>
            <a:r>
              <a:rPr lang="en-US" sz="2400" b="1" dirty="0">
                <a:solidFill>
                  <a:schemeClr val="bg2">
                    <a:lumMod val="60000"/>
                    <a:lumOff val="40000"/>
                  </a:schemeClr>
                </a:solidFill>
                <a:latin typeface="Times New Roman" charset="0"/>
                <a:ea typeface="Times New Roman" charset="0"/>
                <a:cs typeface="Times New Roman" charset="0"/>
              </a:rPr>
              <a:t>one or more leading digits </a:t>
            </a:r>
            <a:r>
              <a:rPr lang="en-US" sz="2400" dirty="0">
                <a:latin typeface="Times New Roman" charset="0"/>
                <a:ea typeface="Times New Roman" charset="0"/>
                <a:cs typeface="Times New Roman" charset="0"/>
              </a:rPr>
              <a:t>for the </a:t>
            </a:r>
            <a:r>
              <a:rPr lang="en-US" sz="2400" b="1" dirty="0">
                <a:solidFill>
                  <a:schemeClr val="bg2">
                    <a:lumMod val="60000"/>
                    <a:lumOff val="40000"/>
                  </a:schemeClr>
                </a:solidFill>
                <a:latin typeface="Times New Roman" charset="0"/>
                <a:ea typeface="Times New Roman" charset="0"/>
                <a:cs typeface="Times New Roman" charset="0"/>
              </a:rPr>
              <a:t>stem values</a:t>
            </a:r>
            <a:r>
              <a:rPr lang="en-US" sz="2400" dirty="0">
                <a:latin typeface="Times New Roman" charset="0"/>
                <a:ea typeface="Times New Roman" charset="0"/>
                <a:cs typeface="Times New Roman" charset="0"/>
              </a:rPr>
              <a:t>. The </a:t>
            </a:r>
            <a:r>
              <a:rPr lang="en-US" sz="2400" b="1" dirty="0">
                <a:solidFill>
                  <a:schemeClr val="bg2">
                    <a:lumMod val="60000"/>
                    <a:lumOff val="40000"/>
                  </a:schemeClr>
                </a:solidFill>
                <a:latin typeface="Times New Roman" charset="0"/>
                <a:ea typeface="Times New Roman" charset="0"/>
                <a:cs typeface="Times New Roman" charset="0"/>
              </a:rPr>
              <a:t>trailing digits </a:t>
            </a:r>
            <a:r>
              <a:rPr lang="en-US" sz="2400" dirty="0">
                <a:latin typeface="Times New Roman" charset="0"/>
                <a:ea typeface="Times New Roman" charset="0"/>
                <a:cs typeface="Times New Roman" charset="0"/>
              </a:rPr>
              <a:t>become the leaves. </a:t>
            </a:r>
          </a:p>
          <a:p>
            <a:pPr marL="0" indent="0" algn="just">
              <a:buNone/>
            </a:pPr>
            <a:r>
              <a:rPr lang="en-US" sz="2400" dirty="0">
                <a:latin typeface="Times New Roman" charset="0"/>
                <a:ea typeface="Times New Roman" charset="0"/>
                <a:cs typeface="Times New Roman" charset="0"/>
              </a:rPr>
              <a:t>2)  List possible stem values in a </a:t>
            </a:r>
            <a:r>
              <a:rPr lang="en-US" sz="2400" b="1" dirty="0">
                <a:solidFill>
                  <a:schemeClr val="bg2">
                    <a:lumMod val="60000"/>
                    <a:lumOff val="40000"/>
                  </a:schemeClr>
                </a:solidFill>
                <a:latin typeface="Times New Roman" charset="0"/>
                <a:ea typeface="Times New Roman" charset="0"/>
                <a:cs typeface="Times New Roman" charset="0"/>
              </a:rPr>
              <a:t>vertical column</a:t>
            </a:r>
            <a:r>
              <a:rPr lang="en-US" sz="2400" dirty="0">
                <a:latin typeface="Times New Roman" charset="0"/>
                <a:ea typeface="Times New Roman" charset="0"/>
                <a:cs typeface="Times New Roman" charset="0"/>
              </a:rPr>
              <a:t>. </a:t>
            </a:r>
          </a:p>
          <a:p>
            <a:pPr marL="0" indent="0" algn="just">
              <a:buNone/>
            </a:pPr>
            <a:r>
              <a:rPr lang="en-US" sz="2400" dirty="0">
                <a:latin typeface="Times New Roman" charset="0"/>
                <a:ea typeface="Times New Roman" charset="0"/>
                <a:cs typeface="Times New Roman" charset="0"/>
              </a:rPr>
              <a:t>3) </a:t>
            </a:r>
            <a:r>
              <a:rPr lang="en-US" sz="2400" b="1" dirty="0">
                <a:solidFill>
                  <a:schemeClr val="bg2">
                    <a:lumMod val="60000"/>
                    <a:lumOff val="40000"/>
                  </a:schemeClr>
                </a:solidFill>
                <a:latin typeface="Times New Roman" charset="0"/>
                <a:ea typeface="Times New Roman" charset="0"/>
                <a:cs typeface="Times New Roman" charset="0"/>
              </a:rPr>
              <a:t>Record the leaf </a:t>
            </a:r>
            <a:r>
              <a:rPr lang="en-US" sz="2400" dirty="0">
                <a:latin typeface="Times New Roman" charset="0"/>
                <a:ea typeface="Times New Roman" charset="0"/>
                <a:cs typeface="Times New Roman" charset="0"/>
              </a:rPr>
              <a:t>for each observation beside the corresponding stem value. </a:t>
            </a:r>
          </a:p>
          <a:p>
            <a:pPr marL="0" indent="0" algn="just">
              <a:buNone/>
            </a:pPr>
            <a:r>
              <a:rPr lang="en-US" sz="2400" dirty="0">
                <a:latin typeface="Times New Roman" charset="0"/>
                <a:ea typeface="Times New Roman" charset="0"/>
                <a:cs typeface="Times New Roman" charset="0"/>
              </a:rPr>
              <a:t>4) </a:t>
            </a:r>
            <a:r>
              <a:rPr lang="en-US" sz="2400" b="1" dirty="0">
                <a:solidFill>
                  <a:schemeClr val="bg2">
                    <a:lumMod val="60000"/>
                    <a:lumOff val="40000"/>
                  </a:schemeClr>
                </a:solidFill>
                <a:latin typeface="Times New Roman" charset="0"/>
                <a:ea typeface="Times New Roman" charset="0"/>
                <a:cs typeface="Times New Roman" charset="0"/>
              </a:rPr>
              <a:t>Indicate the units for stems and leaves </a:t>
            </a:r>
            <a:r>
              <a:rPr lang="en-US" sz="2400" dirty="0">
                <a:latin typeface="Times New Roman" charset="0"/>
                <a:ea typeface="Times New Roman" charset="0"/>
                <a:cs typeface="Times New Roman" charset="0"/>
              </a:rPr>
              <a:t>someplace in the display </a:t>
            </a:r>
          </a:p>
        </p:txBody>
      </p:sp>
      <p:sp>
        <p:nvSpPr>
          <p:cNvPr id="4" name="灯片编号占位符 3">
            <a:extLst>
              <a:ext uri="{FF2B5EF4-FFF2-40B4-BE49-F238E27FC236}">
                <a16:creationId xmlns:a16="http://schemas.microsoft.com/office/drawing/2014/main" xmlns="" id="{8C448F4D-4B9D-4BF5-AF4E-E3BF2202DF68}"/>
              </a:ext>
            </a:extLst>
          </p:cNvPr>
          <p:cNvSpPr>
            <a:spLocks noGrp="1"/>
          </p:cNvSpPr>
          <p:nvPr>
            <p:ph type="sldNum" sz="quarter" idx="11"/>
          </p:nvPr>
        </p:nvSpPr>
        <p:spPr/>
        <p:txBody>
          <a:bodyPr/>
          <a:lstStyle/>
          <a:p>
            <a:pPr>
              <a:defRPr/>
            </a:pPr>
            <a:fld id="{8618F8B8-3FB5-463C-A387-6BC2D35C345E}" type="slidenum">
              <a:rPr lang="zh-CN" altLang="en-US" smtClean="0"/>
              <a:pPr>
                <a:defRPr/>
              </a:pPr>
              <a:t>12</a:t>
            </a:fld>
            <a:endParaRPr lang="en-US" altLang="zh-CN" dirty="0"/>
          </a:p>
        </p:txBody>
      </p:sp>
    </p:spTree>
    <p:extLst>
      <p:ext uri="{BB962C8B-B14F-4D97-AF65-F5344CB8AC3E}">
        <p14:creationId xmlns:p14="http://schemas.microsoft.com/office/powerpoint/2010/main" val="9711707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377643"/>
            <a:ext cx="2225802" cy="430887"/>
          </a:xfrm>
          <a:prstGeom prst="rect">
            <a:avLst/>
          </a:prstGeom>
        </p:spPr>
        <p:txBody>
          <a:bodyPr wrap="none">
            <a:spAutoFit/>
          </a:bodyPr>
          <a:lstStyle/>
          <a:p>
            <a:r>
              <a:rPr lang="en-US" altLang="zh-CN" sz="2200" dirty="0">
                <a:solidFill>
                  <a:srgbClr val="FF0000"/>
                </a:solidFill>
              </a:rPr>
              <a:t>Bayes’ Theorem</a:t>
            </a:r>
            <a:endParaRPr lang="zh-CN" altLang="en-US" sz="2200" dirty="0">
              <a:solidFill>
                <a:srgbClr val="FF0000"/>
              </a:solidFill>
            </a:endParaRPr>
          </a:p>
        </p:txBody>
      </p:sp>
      <p:sp>
        <p:nvSpPr>
          <p:cNvPr id="8" name="矩形 7"/>
          <p:cNvSpPr/>
          <p:nvPr/>
        </p:nvSpPr>
        <p:spPr>
          <a:xfrm>
            <a:off x="273839" y="4348263"/>
            <a:ext cx="5805645" cy="430887"/>
          </a:xfrm>
          <a:prstGeom prst="rect">
            <a:avLst/>
          </a:prstGeom>
        </p:spPr>
        <p:txBody>
          <a:bodyPr wrap="square">
            <a:spAutoFit/>
          </a:bodyPr>
          <a:lstStyle/>
          <a:p>
            <a:r>
              <a:rPr lang="en-US" altLang="zh-CN" sz="2200" dirty="0"/>
              <a:t>This is actually what Bayes' theorem is about.</a:t>
            </a:r>
            <a:endParaRPr lang="zh-CN" altLang="en-US" sz="2200" dirty="0"/>
          </a:p>
        </p:txBody>
      </p:sp>
      <mc:AlternateContent xmlns:mc="http://schemas.openxmlformats.org/markup-compatibility/2006" xmlns:a14="http://schemas.microsoft.com/office/drawing/2010/main">
        <mc:Choice Requires="a14">
          <p:sp>
            <p:nvSpPr>
              <p:cNvPr id="9" name="TextBox 8"/>
              <p:cNvSpPr txBox="1"/>
              <p:nvPr/>
            </p:nvSpPr>
            <p:spPr>
              <a:xfrm>
                <a:off x="1491131" y="3712058"/>
                <a:ext cx="2670603" cy="640496"/>
              </a:xfrm>
              <a:prstGeom prst="rect">
                <a:avLst/>
              </a:prstGeom>
              <a:noFill/>
            </p:spPr>
            <p:txBody>
              <a:bodyPr wrap="none" rtlCol="0">
                <a:spAutoFit/>
              </a:bodyPr>
              <a:lstStyle/>
              <a:p>
                <a14:m>
                  <m:oMath xmlns:m="http://schemas.openxmlformats.org/officeDocument/2006/math">
                    <m:r>
                      <a:rPr lang="en-US" altLang="zh-CN" sz="2200" b="0" i="1" smtClean="0">
                        <a:solidFill>
                          <a:srgbClr val="FF0000"/>
                        </a:solidFill>
                        <a:latin typeface="Cambria Math"/>
                      </a:rPr>
                      <m:t>𝑃</m:t>
                    </m:r>
                    <m:d>
                      <m:dPr>
                        <m:ctrlPr>
                          <a:rPr lang="en-US" altLang="zh-CN" sz="2200" b="0" i="1" smtClean="0">
                            <a:solidFill>
                              <a:srgbClr val="FF0000"/>
                            </a:solidFill>
                            <a:latin typeface="Cambria Math" charset="0"/>
                          </a:rPr>
                        </m:ctrlPr>
                      </m:dPr>
                      <m:e>
                        <m:r>
                          <a:rPr lang="en-US" altLang="zh-CN" sz="2200" b="0" i="1" smtClean="0">
                            <a:solidFill>
                              <a:srgbClr val="FF0000"/>
                            </a:solidFill>
                            <a:latin typeface="Cambria Math"/>
                          </a:rPr>
                          <m:t>𝐴</m:t>
                        </m:r>
                      </m:e>
                      <m:e>
                        <m:r>
                          <a:rPr lang="en-US" altLang="zh-CN" sz="2200" b="0" i="1" smtClean="0">
                            <a:solidFill>
                              <a:srgbClr val="FF0000"/>
                            </a:solidFill>
                            <a:latin typeface="Cambria Math"/>
                          </a:rPr>
                          <m:t>𝐵</m:t>
                        </m:r>
                      </m:e>
                    </m:d>
                    <m:r>
                      <a:rPr lang="en-US" altLang="zh-CN" sz="2200" b="0" i="1" smtClean="0">
                        <a:latin typeface="Cambria Math"/>
                      </a:rPr>
                      <m:t>=</m:t>
                    </m:r>
                    <m:f>
                      <m:fPr>
                        <m:ctrlPr>
                          <a:rPr lang="en-US" altLang="zh-CN" sz="2200" b="0" i="1" smtClean="0">
                            <a:latin typeface="Cambria Math" charset="0"/>
                          </a:rPr>
                        </m:ctrlPr>
                      </m:fPr>
                      <m:num>
                        <m:r>
                          <a:rPr lang="en-US" altLang="zh-CN" sz="2200" i="1">
                            <a:latin typeface="Cambria Math"/>
                          </a:rPr>
                          <m:t>𝑃</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r>
                          <a:rPr lang="en-US" altLang="zh-CN" sz="2200" i="1" smtClean="0">
                            <a:solidFill>
                              <a:srgbClr val="FF0000"/>
                            </a:solidFill>
                            <a:latin typeface="Cambria Math"/>
                            <a:ea typeface="Cambria Math"/>
                          </a:rPr>
                          <m:t>𝑃</m:t>
                        </m:r>
                        <m:d>
                          <m:dPr>
                            <m:ctrlPr>
                              <a:rPr lang="en-US" altLang="zh-CN" sz="2200" i="1">
                                <a:solidFill>
                                  <a:srgbClr val="FF0000"/>
                                </a:solidFill>
                                <a:latin typeface="Cambria Math" charset="0"/>
                                <a:ea typeface="Cambria Math"/>
                              </a:rPr>
                            </m:ctrlPr>
                          </m:dPr>
                          <m:e>
                            <m:r>
                              <a:rPr lang="en-US" altLang="zh-CN" sz="2200" b="0" i="1" smtClean="0">
                                <a:solidFill>
                                  <a:srgbClr val="FF0000"/>
                                </a:solidFill>
                                <a:latin typeface="Cambria Math"/>
                                <a:ea typeface="Cambria Math"/>
                              </a:rPr>
                              <m:t>𝐴</m:t>
                            </m:r>
                          </m:e>
                        </m:d>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den>
                    </m:f>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1131" y="3712058"/>
                <a:ext cx="2670603" cy="640496"/>
              </a:xfrm>
              <a:prstGeom prst="rect">
                <a:avLst/>
              </a:prstGeom>
              <a:blipFill>
                <a:blip r:embed="rId2"/>
                <a:stretch>
                  <a:fillRect r="-20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5396" y="1814043"/>
                <a:ext cx="6030670" cy="430887"/>
              </a:xfrm>
              <a:prstGeom prst="rect">
                <a:avLst/>
              </a:prstGeom>
              <a:noFill/>
            </p:spPr>
            <p:txBody>
              <a:bodyPr wrap="square" rtlCol="0">
                <a:spAutoFit/>
              </a:bodyPr>
              <a:lstStyle/>
              <a:p>
                <a:r>
                  <a:rPr lang="en-US" altLang="zh-CN" sz="2200" dirty="0">
                    <a:solidFill>
                      <a:schemeClr val="tx1"/>
                    </a:solidFill>
                    <a:latin typeface="+mj-lt"/>
                  </a:rPr>
                  <a:t>By the multiplication rule for </a:t>
                </a:r>
                <a14:m>
                  <m:oMath xmlns:m="http://schemas.openxmlformats.org/officeDocument/2006/math">
                    <m:r>
                      <a:rPr lang="en-US" altLang="zh-CN" sz="2200" b="0" i="1" smtClean="0">
                        <a:solidFill>
                          <a:schemeClr val="tx1"/>
                        </a:solidFill>
                        <a:latin typeface="Cambria Math"/>
                      </a:rPr>
                      <m:t>𝑃</m:t>
                    </m:r>
                    <m:r>
                      <a:rPr lang="en-US" altLang="zh-CN" sz="2200" b="0" i="1" smtClean="0">
                        <a:solidFill>
                          <a:schemeClr val="tx1"/>
                        </a:solidFill>
                        <a:latin typeface="Cambria Math"/>
                      </a:rPr>
                      <m:t>(</m:t>
                    </m:r>
                    <m:r>
                      <a:rPr lang="en-US" altLang="zh-CN" sz="2200" b="0" i="1" smtClean="0">
                        <a:solidFill>
                          <a:schemeClr val="tx1"/>
                        </a:solidFill>
                        <a:latin typeface="Cambria Math"/>
                      </a:rPr>
                      <m:t>𝐴</m:t>
                    </m:r>
                    <m:r>
                      <a:rPr lang="en-US" altLang="zh-CN" sz="2200" b="0" i="1" smtClean="0">
                        <a:solidFill>
                          <a:schemeClr val="tx1"/>
                        </a:solidFill>
                        <a:latin typeface="Cambria Math"/>
                        <a:ea typeface="Cambria Math"/>
                      </a:rPr>
                      <m:t>∩</m:t>
                    </m:r>
                    <m:r>
                      <a:rPr lang="en-US" altLang="zh-CN" sz="2200" b="0" i="1" smtClean="0">
                        <a:solidFill>
                          <a:schemeClr val="tx1"/>
                        </a:solidFill>
                        <a:latin typeface="Cambria Math"/>
                        <a:ea typeface="Cambria Math"/>
                      </a:rPr>
                      <m:t>𝐵</m:t>
                    </m:r>
                    <m:r>
                      <a:rPr lang="en-US" altLang="zh-CN" sz="2200" b="0" i="1" smtClean="0">
                        <a:solidFill>
                          <a:schemeClr val="tx1"/>
                        </a:solidFill>
                        <a:latin typeface="Cambria Math"/>
                      </a:rPr>
                      <m:t>)</m:t>
                    </m:r>
                  </m:oMath>
                </a14:m>
                <a:endParaRPr lang="zh-CN" altLang="en-US" sz="2200" dirty="0">
                  <a:solidFill>
                    <a:schemeClr val="tx1"/>
                  </a:solidFill>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5396" y="1814043"/>
                <a:ext cx="6030670" cy="430887"/>
              </a:xfrm>
              <a:prstGeom prst="rect">
                <a:avLst/>
              </a:prstGeom>
              <a:blipFill rotWithShape="1">
                <a:blip r:embed="rId3"/>
                <a:stretch>
                  <a:fillRect l="-1314"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466290" y="2332212"/>
                <a:ext cx="3420745"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466290" y="2332212"/>
                <a:ext cx="3420745" cy="430887"/>
              </a:xfrm>
              <a:prstGeom prst="rect">
                <a:avLst/>
              </a:prstGeom>
              <a:blipFill rotWithShape="1">
                <a:blip r:embed="rId4"/>
                <a:stretch>
                  <a:fillRect l="-178" t="-7143" r="-1426"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449045" y="2808855"/>
                <a:ext cx="3407921"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49045" y="2808855"/>
                <a:ext cx="3407921" cy="430887"/>
              </a:xfrm>
              <a:prstGeom prst="rect">
                <a:avLst/>
              </a:prstGeom>
              <a:blipFill rotWithShape="1">
                <a:blip r:embed="rId5"/>
                <a:stretch>
                  <a:fillRect l="-179" t="-7143" r="-1431" b="-30000"/>
                </a:stretch>
              </a:blipFill>
            </p:spPr>
            <p:txBody>
              <a:bodyPr/>
              <a:lstStyle/>
              <a:p>
                <a:r>
                  <a:rPr lang="zh-CN" altLang="en-US">
                    <a:noFill/>
                  </a:rPr>
                  <a:t> </a:t>
                </a:r>
              </a:p>
            </p:txBody>
          </p:sp>
        </mc:Fallback>
      </mc:AlternateContent>
      <p:sp>
        <p:nvSpPr>
          <p:cNvPr id="16" name="TextBox 15"/>
          <p:cNvSpPr txBox="1"/>
          <p:nvPr/>
        </p:nvSpPr>
        <p:spPr>
          <a:xfrm>
            <a:off x="264745" y="3239741"/>
            <a:ext cx="5310590" cy="430887"/>
          </a:xfrm>
          <a:prstGeom prst="rect">
            <a:avLst/>
          </a:prstGeom>
          <a:noFill/>
        </p:spPr>
        <p:txBody>
          <a:bodyPr wrap="square" rtlCol="0">
            <a:spAutoFit/>
          </a:bodyPr>
          <a:lstStyle/>
          <a:p>
            <a:r>
              <a:rPr lang="en-US" altLang="zh-CN" sz="2200" dirty="0">
                <a:latin typeface="+mj-lt"/>
              </a:rPr>
              <a:t>By the two formulas,</a:t>
            </a:r>
            <a:endParaRPr lang="zh-CN" altLang="en-US" sz="2200" dirty="0">
              <a:latin typeface="+mj-lt"/>
            </a:endParaRPr>
          </a:p>
        </p:txBody>
      </p:sp>
      <p:sp>
        <p:nvSpPr>
          <p:cNvPr id="7" name="灯片编号占位符 6">
            <a:extLst>
              <a:ext uri="{FF2B5EF4-FFF2-40B4-BE49-F238E27FC236}">
                <a16:creationId xmlns:a16="http://schemas.microsoft.com/office/drawing/2014/main" xmlns="" id="{E0099454-152E-483E-ABDF-356113725A23}"/>
              </a:ext>
            </a:extLst>
          </p:cNvPr>
          <p:cNvSpPr>
            <a:spLocks noGrp="1"/>
          </p:cNvSpPr>
          <p:nvPr>
            <p:ph type="sldNum" sz="quarter" idx="11"/>
          </p:nvPr>
        </p:nvSpPr>
        <p:spPr/>
        <p:txBody>
          <a:bodyPr/>
          <a:lstStyle/>
          <a:p>
            <a:pPr>
              <a:defRPr/>
            </a:pPr>
            <a:fld id="{DF2308B0-52A9-437D-9700-D7B37876F5B1}" type="slidenum">
              <a:rPr lang="zh-CN" altLang="en-US" smtClean="0"/>
              <a:pPr>
                <a:defRPr/>
              </a:pPr>
              <a:t>120</a:t>
            </a:fld>
            <a:endParaRPr lang="en-US" altLang="zh-CN" dirty="0"/>
          </a:p>
        </p:txBody>
      </p:sp>
    </p:spTree>
    <p:extLst>
      <p:ext uri="{BB962C8B-B14F-4D97-AF65-F5344CB8AC3E}">
        <p14:creationId xmlns:p14="http://schemas.microsoft.com/office/powerpoint/2010/main" val="718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5" y="2948528"/>
            <a:ext cx="2475275" cy="430887"/>
          </a:xfrm>
          <a:prstGeom prst="rect">
            <a:avLst/>
          </a:prstGeom>
          <a:noFill/>
        </p:spPr>
        <p:txBody>
          <a:bodyPr wrap="square" rtlCol="0">
            <a:spAutoFit/>
          </a:bodyPr>
          <a:lstStyle/>
          <a:p>
            <a:r>
              <a:rPr lang="en-US" altLang="zh-CN" sz="2200" dirty="0">
                <a:latin typeface="+mj-lt"/>
              </a:rPr>
              <a:t>This is because</a:t>
            </a:r>
            <a:endParaRPr lang="zh-CN" altLang="en-US" sz="2200" dirty="0">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1026762" y="3451162"/>
                <a:ext cx="599285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𝐵</m:t>
                    </m:r>
                    <m:r>
                      <a:rPr lang="en-US" altLang="zh-CN" sz="2200" b="0" i="1" smtClean="0">
                        <a:latin typeface="Cambria Math"/>
                        <a:ea typeface="Cambria Math"/>
                      </a:rPr>
                      <m:t>∩</m:t>
                    </m:r>
                    <m:r>
                      <a:rPr lang="zh-CN" altLang="en-US" sz="2200" b="0" i="1" smtClean="0">
                        <a:latin typeface="Cambria Math"/>
                        <a:ea typeface="Cambria Math"/>
                      </a:rPr>
                      <m:t>𝒮</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d>
                      <m:dPr>
                        <m:ctrlPr>
                          <a:rPr lang="en-US" altLang="zh-CN" sz="2200" b="0" i="1" smtClean="0">
                            <a:latin typeface="Cambria Math" charset="0"/>
                            <a:ea typeface="Cambria Math"/>
                          </a:rPr>
                        </m:ctrlPr>
                      </m:dPr>
                      <m:e>
                        <m:r>
                          <a:rPr lang="en-US" altLang="zh-CN" sz="2200" b="0" i="1" smtClean="0">
                            <a:latin typeface="Cambria Math"/>
                            <a:ea typeface="Cambria Math"/>
                          </a:rPr>
                          <m:t>𝐴</m:t>
                        </m:r>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𝐴</m:t>
                            </m:r>
                          </m:e>
                          <m:sup>
                            <m:r>
                              <a:rPr lang="en-US" altLang="zh-CN" sz="2200" b="0" i="1" smtClean="0">
                                <a:latin typeface="Cambria Math"/>
                                <a:ea typeface="Cambria Math"/>
                              </a:rPr>
                              <m:t>′</m:t>
                            </m:r>
                          </m:sup>
                        </m:sSup>
                      </m:e>
                    </m:d>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26762" y="3451162"/>
                <a:ext cx="5992859" cy="430887"/>
              </a:xfrm>
              <a:prstGeom prst="rect">
                <a:avLst/>
              </a:prstGeom>
              <a:blipFill rotWithShape="1">
                <a:blip r:embed="rId2"/>
                <a:stretch>
                  <a:fillRect t="-7042" r="-305"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96295" y="3963267"/>
                <a:ext cx="6483891" cy="430887"/>
              </a:xfrm>
              <a:prstGeom prst="rect">
                <a:avLst/>
              </a:prstGeom>
              <a:noFill/>
            </p:spPr>
            <p:txBody>
              <a:bodyPr wrap="none" rtlCol="0">
                <a:spAutoFit/>
              </a:bodyPr>
              <a:lstStyle/>
              <a:p>
                <a:r>
                  <a:rPr lang="en-US" altLang="zh-CN" sz="2200" b="0" dirty="0"/>
                  <a:t>and since </a:t>
                </a:r>
                <a14:m>
                  <m:oMath xmlns:m="http://schemas.openxmlformats.org/officeDocument/2006/math">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zh-CN" altLang="en-US" sz="2200" dirty="0">
                    <a:latin typeface="+mj-lt"/>
                  </a:rPr>
                  <a:t> </a:t>
                </a:r>
                <a:r>
                  <a:rPr lang="en-US" altLang="zh-CN" sz="2200" dirty="0">
                    <a:latin typeface="+mj-lt"/>
                  </a:rPr>
                  <a:t>are mutually exclusive,</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6295" y="3963267"/>
                <a:ext cx="6483891" cy="430887"/>
              </a:xfrm>
              <a:prstGeom prst="rect">
                <a:avLst/>
              </a:prstGeom>
              <a:blipFill rotWithShape="1">
                <a:blip r:embed="rId3"/>
                <a:stretch>
                  <a:fillRect l="-1128" t="-7042" r="-564"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96295" y="4573917"/>
                <a:ext cx="385932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96295" y="4573917"/>
                <a:ext cx="3859326" cy="430887"/>
              </a:xfrm>
              <a:prstGeom prst="rect">
                <a:avLst/>
              </a:prstGeom>
              <a:blipFill rotWithShape="1">
                <a:blip r:embed="rId4"/>
                <a:stretch>
                  <a:fillRect t="-7042" r="-1104" b="-28169"/>
                </a:stretch>
              </a:blipFill>
            </p:spPr>
            <p:txBody>
              <a:bodyPr/>
              <a:lstStyle/>
              <a:p>
                <a:r>
                  <a:rPr lang="zh-CN" altLang="en-US">
                    <a:noFill/>
                  </a:rPr>
                  <a:t> </a:t>
                </a:r>
              </a:p>
            </p:txBody>
          </p:sp>
        </mc:Fallback>
      </mc:AlternateContent>
      <p:sp>
        <p:nvSpPr>
          <p:cNvPr id="8" name="矩形 7"/>
          <p:cNvSpPr/>
          <p:nvPr/>
        </p:nvSpPr>
        <p:spPr>
          <a:xfrm>
            <a:off x="314345" y="1193156"/>
            <a:ext cx="8533129" cy="769441"/>
          </a:xfrm>
          <a:prstGeom prst="rect">
            <a:avLst/>
          </a:prstGeom>
        </p:spPr>
        <p:txBody>
          <a:bodyPr wrap="square">
            <a:spAutoFit/>
          </a:bodyPr>
          <a:lstStyle/>
          <a:p>
            <a:pPr algn="just"/>
            <a:r>
              <a:rPr lang="en-US" altLang="zh-CN" sz="2200" dirty="0"/>
              <a:t>Most often, however, the theorem appears in a somewhat different form</a:t>
            </a:r>
            <a:endParaRPr lang="zh-CN" altLang="en-US" sz="2200" dirty="0"/>
          </a:p>
        </p:txBody>
      </p:sp>
      <mc:AlternateContent xmlns:mc="http://schemas.openxmlformats.org/markup-compatibility/2006" xmlns:a14="http://schemas.microsoft.com/office/drawing/2010/main">
        <mc:Choice Requires="a14">
          <p:sp>
            <p:nvSpPr>
              <p:cNvPr id="9" name="TextBox 8"/>
              <p:cNvSpPr txBox="1"/>
              <p:nvPr/>
            </p:nvSpPr>
            <p:spPr>
              <a:xfrm>
                <a:off x="1416374" y="2048251"/>
                <a:ext cx="3772755" cy="640496"/>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rPr>
                      <m:t>=</m:t>
                    </m:r>
                    <m:f>
                      <m:fPr>
                        <m:ctrlPr>
                          <a:rPr lang="en-US" altLang="zh-CN" sz="2200" b="0" i="1" smtClean="0">
                            <a:latin typeface="Cambria Math" charset="0"/>
                          </a:rPr>
                        </m:ctrlPr>
                      </m:fPr>
                      <m:num>
                        <m:r>
                          <a:rPr lang="en-US" altLang="zh-CN" sz="2200" i="1">
                            <a:latin typeface="Cambria Math"/>
                          </a:rPr>
                          <m:t>𝑃</m:t>
                        </m:r>
                        <m:r>
                          <a:rPr lang="en-US" altLang="zh-CN" sz="2200" i="1" smtClean="0">
                            <a:latin typeface="Cambria Math" panose="02040503050406030204" pitchFamily="18" charset="0"/>
                          </a:rPr>
                          <m: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𝐴</m:t>
                            </m:r>
                          </m:e>
                        </m:d>
                      </m:num>
                      <m:den>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r>
                              <a:rPr lang="en-US" altLang="zh-CN" sz="2200" i="1">
                                <a:latin typeface="Cambria Math"/>
                                <a:ea typeface="Cambria Math"/>
                              </a:rPr>
                              <m:t>∩</m:t>
                            </m:r>
                            <m:r>
                              <a:rPr lang="en-US" altLang="zh-CN" sz="2200" b="0" i="1" smtClean="0">
                                <a:latin typeface="Cambria Math"/>
                                <a:ea typeface="Cambria Math"/>
                              </a:rPr>
                              <m:t>𝐴</m:t>
                            </m:r>
                          </m:e>
                        </m:d>
                        <m:r>
                          <a:rPr lang="en-US" altLang="zh-CN" sz="2200" i="1">
                            <a:latin typeface="Cambria Math"/>
                          </a:rPr>
                          <m:t>+</m:t>
                        </m:r>
                        <m:r>
                          <a:rPr lang="en-US" altLang="zh-CN" sz="2200" i="1">
                            <a:latin typeface="Cambria Math"/>
                          </a:rPr>
                          <m:t>𝑃</m:t>
                        </m:r>
                        <m:r>
                          <a:rPr lang="en-US" altLang="zh-CN" sz="2200" i="1">
                            <a:latin typeface="Cambria Math"/>
                          </a:rPr>
                          <m:t>(</m:t>
                        </m:r>
                        <m:r>
                          <a:rPr lang="en-US" altLang="zh-CN" sz="2200" b="0" i="1" smtClean="0">
                            <a:latin typeface="Cambria Math"/>
                          </a:rPr>
                          <m:t>𝐵</m:t>
                        </m:r>
                        <m:r>
                          <a:rPr lang="en-US" altLang="zh-CN" sz="2200" i="1">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𝐴</m:t>
                            </m:r>
                          </m:e>
                          <m:sup>
                            <m:r>
                              <a:rPr lang="en-US" altLang="zh-CN" sz="2200" b="0" i="1" smtClean="0">
                                <a:latin typeface="Cambria Math"/>
                                <a:ea typeface="Cambria Math"/>
                              </a:rPr>
                              <m:t>′</m:t>
                            </m:r>
                          </m:sup>
                        </m:sSup>
                        <m:r>
                          <a:rPr lang="en-US" altLang="zh-CN" sz="2200" b="0" i="1" smtClean="0">
                            <a:latin typeface="Cambria Math"/>
                            <a:ea typeface="Cambria Math"/>
                          </a:rPr>
                          <m:t>)</m:t>
                        </m:r>
                      </m:den>
                    </m:f>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16374" y="2048251"/>
                <a:ext cx="3772755" cy="640496"/>
              </a:xfrm>
              <a:prstGeom prst="rect">
                <a:avLst/>
              </a:prstGeom>
              <a:blipFill>
                <a:blip r:embed="rId5"/>
                <a:stretch>
                  <a:fillRect/>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ADB6A861-47AF-438F-82A0-A0667861615B}"/>
              </a:ext>
            </a:extLst>
          </p:cNvPr>
          <p:cNvSpPr>
            <a:spLocks noGrp="1"/>
          </p:cNvSpPr>
          <p:nvPr>
            <p:ph type="sldNum" sz="quarter" idx="11"/>
          </p:nvPr>
        </p:nvSpPr>
        <p:spPr/>
        <p:txBody>
          <a:bodyPr/>
          <a:lstStyle/>
          <a:p>
            <a:pPr>
              <a:defRPr/>
            </a:pPr>
            <a:fld id="{DF2308B0-52A9-437D-9700-D7B37876F5B1}" type="slidenum">
              <a:rPr lang="zh-CN" altLang="en-US" smtClean="0"/>
              <a:pPr>
                <a:defRPr/>
              </a:pPr>
              <a:t>121</a:t>
            </a:fld>
            <a:endParaRPr lang="en-US" altLang="zh-CN" dirty="0"/>
          </a:p>
        </p:txBody>
      </p:sp>
    </p:spTree>
    <p:extLst>
      <p:ext uri="{BB962C8B-B14F-4D97-AF65-F5344CB8AC3E}">
        <p14:creationId xmlns:p14="http://schemas.microsoft.com/office/powerpoint/2010/main" val="15406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96" y="1323346"/>
            <a:ext cx="8145904" cy="430887"/>
          </a:xfrm>
          <a:prstGeom prst="rect">
            <a:avLst/>
          </a:prstGeom>
          <a:noFill/>
        </p:spPr>
        <p:txBody>
          <a:bodyPr wrap="square" rtlCol="0">
            <a:spAutoFit/>
          </a:bodyPr>
          <a:lstStyle/>
          <a:p>
            <a:r>
              <a:rPr lang="en-US" altLang="zh-CN" sz="2200" dirty="0">
                <a:latin typeface="+mj-lt"/>
              </a:rPr>
              <a:t>More generally, we have the </a:t>
            </a:r>
            <a:r>
              <a:rPr lang="en-US" altLang="zh-CN" sz="2200" dirty="0">
                <a:solidFill>
                  <a:srgbClr val="FF0000"/>
                </a:solidFill>
              </a:rPr>
              <a:t>Law of Total Probability:</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矩形 2"/>
              <p:cNvSpPr/>
              <p:nvPr/>
            </p:nvSpPr>
            <p:spPr>
              <a:xfrm>
                <a:off x="425427" y="1908411"/>
                <a:ext cx="8377043" cy="769441"/>
              </a:xfrm>
              <a:prstGeom prst="rect">
                <a:avLst/>
              </a:prstGeom>
            </p:spPr>
            <p:txBody>
              <a:bodyPr wrap="square">
                <a:spAutoFit/>
              </a:bodyPr>
              <a:lstStyle/>
              <a:p>
                <a:r>
                  <a:rPr lang="en-US" altLang="zh-CN" sz="2200" dirty="0"/>
                  <a:t>Let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rPr>
                      <m:t>, </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r>
                      <a:rPr lang="en-US" altLang="zh-CN" sz="2200" b="0" i="1" smtClean="0">
                        <a:latin typeface="Cambria Math"/>
                      </a:rPr>
                      <m:t>, …, </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oMath>
                </a14:m>
                <a:r>
                  <a:rPr lang="en-US" altLang="zh-CN" sz="2200" dirty="0"/>
                  <a:t> be mutually exclusive and </a:t>
                </a:r>
                <a:r>
                  <a:rPr lang="en-US" altLang="zh-CN" sz="2200" dirty="0">
                    <a:solidFill>
                      <a:srgbClr val="FF0000"/>
                    </a:solidFill>
                  </a:rPr>
                  <a:t>exhaustive </a:t>
                </a:r>
                <a:r>
                  <a:rPr lang="en-US" altLang="zh-CN" sz="2200" dirty="0"/>
                  <a:t>events (that is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i="1" smtClean="0">
                        <a:latin typeface="Cambria Math"/>
                        <a:ea typeface="Cambria Math"/>
                      </a:rPr>
                      <m:t>∪…</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𝑘</m:t>
                        </m:r>
                      </m:sub>
                    </m:sSub>
                    <m:r>
                      <a:rPr lang="en-US" altLang="zh-CN" sz="2200" b="0" i="1" smtClean="0">
                        <a:latin typeface="Cambria Math"/>
                        <a:ea typeface="Cambria Math"/>
                      </a:rPr>
                      <m:t>=</m:t>
                    </m:r>
                    <m:r>
                      <a:rPr lang="zh-CN" altLang="en-US" sz="2200" b="0" i="1" smtClean="0">
                        <a:latin typeface="Cambria Math"/>
                        <a:ea typeface="Cambria Math"/>
                      </a:rPr>
                      <m:t>𝒮</m:t>
                    </m:r>
                  </m:oMath>
                </a14:m>
                <a:r>
                  <a:rPr lang="en-US" altLang="zh-CN" sz="2200" dirty="0">
                    <a:solidFill>
                      <a:srgbClr val="FF0000"/>
                    </a:solidFill>
                  </a:rPr>
                  <a:t>(</a:t>
                </a:r>
                <a:r>
                  <a:rPr lang="zh-CN" altLang="en-US" sz="2200" dirty="0">
                    <a:solidFill>
                      <a:srgbClr val="FF0000"/>
                    </a:solidFill>
                  </a:rPr>
                  <a:t>完备事件组</a:t>
                </a:r>
                <a:r>
                  <a:rPr lang="en-US" altLang="zh-CN" sz="2200" dirty="0">
                    <a:solidFill>
                      <a:srgbClr val="FF0000"/>
                    </a:solidFill>
                  </a:rPr>
                  <a:t>)</a:t>
                </a:r>
                <a:r>
                  <a:rPr lang="en-US" altLang="zh-CN" sz="2200" dirty="0"/>
                  <a:t> ). Then for any other event </a:t>
                </a:r>
                <a14:m>
                  <m:oMath xmlns:m="http://schemas.openxmlformats.org/officeDocument/2006/math">
                    <m:r>
                      <a:rPr lang="en-US" altLang="zh-CN" sz="2200" i="1" dirty="0" smtClean="0">
                        <a:latin typeface="Cambria Math"/>
                      </a:rPr>
                      <m:t>𝐵</m:t>
                    </m:r>
                  </m:oMath>
                </a14:m>
                <a:r>
                  <a:rPr lang="en-US" altLang="zh-CN" sz="2200" i="1" dirty="0"/>
                  <a:t>,</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425427" y="1908411"/>
                <a:ext cx="8377043" cy="769441"/>
              </a:xfrm>
              <a:prstGeom prst="rect">
                <a:avLst/>
              </a:prstGeom>
              <a:blipFill rotWithShape="1">
                <a:blip r:embed="rId2"/>
                <a:stretch>
                  <a:fillRect l="-946" t="-3968" r="-1820"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51486" y="2808511"/>
                <a:ext cx="569014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e>
                      </m:d>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e>
                      </m:d>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r>
                        <a:rPr lang="en-US" altLang="zh-CN" sz="2200" b="0" i="1" smtClean="0">
                          <a:latin typeface="Cambria Math"/>
                        </a:rPr>
                        <m:t>).</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51486" y="2808511"/>
                <a:ext cx="5690147" cy="430887"/>
              </a:xfrm>
              <a:prstGeom prst="rect">
                <a:avLst/>
              </a:prstGeom>
              <a:blipFill rotWithShape="1">
                <a:blip r:embed="rId3"/>
                <a:stretch>
                  <a:fillRect b="-20000"/>
                </a:stretch>
              </a:blipFill>
            </p:spPr>
            <p:txBody>
              <a:bodyPr/>
              <a:lstStyle/>
              <a:p>
                <a:r>
                  <a:rPr lang="zh-CN" altLang="en-US">
                    <a:noFill/>
                  </a:rPr>
                  <a:t> </a:t>
                </a:r>
              </a:p>
            </p:txBody>
          </p:sp>
        </mc:Fallback>
      </mc:AlternateContent>
      <p:sp>
        <p:nvSpPr>
          <p:cNvPr id="5" name="矩形 4"/>
          <p:cNvSpPr/>
          <p:nvPr/>
        </p:nvSpPr>
        <p:spPr>
          <a:xfrm>
            <a:off x="1971466" y="3663606"/>
            <a:ext cx="2534847" cy="1440160"/>
          </a:xfrm>
          <a:prstGeom prst="rect">
            <a:avLst/>
          </a:prstGeom>
          <a:noFill/>
          <a:ln>
            <a:solidFill>
              <a:schemeClr val="tx1"/>
            </a:solidFill>
          </a:ln>
        </p:spPr>
        <p:txBody>
          <a:bodyPr wrap="square" rtlCol="0" anchor="ctr">
            <a:spAutoFit/>
          </a:bodyPr>
          <a:lstStyle/>
          <a:p>
            <a:pPr algn="ctr"/>
            <a:endParaRPr lang="zh-CN" altLang="en-US" sz="2800" dirty="0"/>
          </a:p>
        </p:txBody>
      </p:sp>
      <p:sp>
        <p:nvSpPr>
          <p:cNvPr id="11" name="任意多边形 10"/>
          <p:cNvSpPr/>
          <p:nvPr/>
        </p:nvSpPr>
        <p:spPr>
          <a:xfrm>
            <a:off x="1954059" y="3642210"/>
            <a:ext cx="1600016" cy="914400"/>
          </a:xfrm>
          <a:custGeom>
            <a:avLst/>
            <a:gdLst>
              <a:gd name="connsiteX0" fmla="*/ 0 w 1600016"/>
              <a:gd name="connsiteY0" fmla="*/ 914400 h 914400"/>
              <a:gd name="connsiteX1" fmla="*/ 250257 w 1600016"/>
              <a:gd name="connsiteY1" fmla="*/ 904775 h 914400"/>
              <a:gd name="connsiteX2" fmla="*/ 308009 w 1600016"/>
              <a:gd name="connsiteY2" fmla="*/ 885525 h 914400"/>
              <a:gd name="connsiteX3" fmla="*/ 356135 w 1600016"/>
              <a:gd name="connsiteY3" fmla="*/ 875899 h 914400"/>
              <a:gd name="connsiteX4" fmla="*/ 1078030 w 1600016"/>
              <a:gd name="connsiteY4" fmla="*/ 606392 h 914400"/>
              <a:gd name="connsiteX5" fmla="*/ 1155032 w 1600016"/>
              <a:gd name="connsiteY5" fmla="*/ 548640 h 914400"/>
              <a:gd name="connsiteX6" fmla="*/ 1183908 w 1600016"/>
              <a:gd name="connsiteY6" fmla="*/ 519765 h 914400"/>
              <a:gd name="connsiteX7" fmla="*/ 1212783 w 1600016"/>
              <a:gd name="connsiteY7" fmla="*/ 510139 h 914400"/>
              <a:gd name="connsiteX8" fmla="*/ 1241659 w 1600016"/>
              <a:gd name="connsiteY8" fmla="*/ 481264 h 914400"/>
              <a:gd name="connsiteX9" fmla="*/ 1270535 w 1600016"/>
              <a:gd name="connsiteY9" fmla="*/ 462013 h 914400"/>
              <a:gd name="connsiteX10" fmla="*/ 1309036 w 1600016"/>
              <a:gd name="connsiteY10" fmla="*/ 433137 h 914400"/>
              <a:gd name="connsiteX11" fmla="*/ 1366788 w 1600016"/>
              <a:gd name="connsiteY11" fmla="*/ 394636 h 914400"/>
              <a:gd name="connsiteX12" fmla="*/ 1434164 w 1600016"/>
              <a:gd name="connsiteY12" fmla="*/ 336885 h 914400"/>
              <a:gd name="connsiteX13" fmla="*/ 1482291 w 1600016"/>
              <a:gd name="connsiteY13" fmla="*/ 269508 h 914400"/>
              <a:gd name="connsiteX14" fmla="*/ 1501541 w 1600016"/>
              <a:gd name="connsiteY14" fmla="*/ 240632 h 914400"/>
              <a:gd name="connsiteX15" fmla="*/ 1530417 w 1600016"/>
              <a:gd name="connsiteY15" fmla="*/ 221382 h 914400"/>
              <a:gd name="connsiteX16" fmla="*/ 1588169 w 1600016"/>
              <a:gd name="connsiteY16" fmla="*/ 115504 h 914400"/>
              <a:gd name="connsiteX17" fmla="*/ 1597794 w 1600016"/>
              <a:gd name="connsiteY17"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0016" h="914400">
                <a:moveTo>
                  <a:pt x="0" y="914400"/>
                </a:moveTo>
                <a:cubicBezTo>
                  <a:pt x="83419" y="911192"/>
                  <a:pt x="167141" y="912567"/>
                  <a:pt x="250257" y="904775"/>
                </a:cubicBezTo>
                <a:cubicBezTo>
                  <a:pt x="270460" y="902881"/>
                  <a:pt x="288111" y="889505"/>
                  <a:pt x="308009" y="885525"/>
                </a:cubicBezTo>
                <a:cubicBezTo>
                  <a:pt x="324051" y="882316"/>
                  <a:pt x="340755" y="881474"/>
                  <a:pt x="356135" y="875899"/>
                </a:cubicBezTo>
                <a:cubicBezTo>
                  <a:pt x="597613" y="788363"/>
                  <a:pt x="837398" y="696228"/>
                  <a:pt x="1078030" y="606392"/>
                </a:cubicBezTo>
                <a:cubicBezTo>
                  <a:pt x="1103697" y="587141"/>
                  <a:pt x="1132345" y="571327"/>
                  <a:pt x="1155032" y="548640"/>
                </a:cubicBezTo>
                <a:cubicBezTo>
                  <a:pt x="1164657" y="539015"/>
                  <a:pt x="1172582" y="527316"/>
                  <a:pt x="1183908" y="519765"/>
                </a:cubicBezTo>
                <a:cubicBezTo>
                  <a:pt x="1192350" y="514137"/>
                  <a:pt x="1203158" y="513348"/>
                  <a:pt x="1212783" y="510139"/>
                </a:cubicBezTo>
                <a:cubicBezTo>
                  <a:pt x="1222408" y="500514"/>
                  <a:pt x="1231202" y="489978"/>
                  <a:pt x="1241659" y="481264"/>
                </a:cubicBezTo>
                <a:cubicBezTo>
                  <a:pt x="1250546" y="473858"/>
                  <a:pt x="1261122" y="468737"/>
                  <a:pt x="1270535" y="462013"/>
                </a:cubicBezTo>
                <a:cubicBezTo>
                  <a:pt x="1283589" y="452689"/>
                  <a:pt x="1295894" y="442337"/>
                  <a:pt x="1309036" y="433137"/>
                </a:cubicBezTo>
                <a:cubicBezTo>
                  <a:pt x="1327990" y="419869"/>
                  <a:pt x="1352335" y="412702"/>
                  <a:pt x="1366788" y="394636"/>
                </a:cubicBezTo>
                <a:cubicBezTo>
                  <a:pt x="1411627" y="338588"/>
                  <a:pt x="1385799" y="353007"/>
                  <a:pt x="1434164" y="336885"/>
                </a:cubicBezTo>
                <a:cubicBezTo>
                  <a:pt x="1479545" y="268814"/>
                  <a:pt x="1422578" y="353107"/>
                  <a:pt x="1482291" y="269508"/>
                </a:cubicBezTo>
                <a:cubicBezTo>
                  <a:pt x="1489015" y="260095"/>
                  <a:pt x="1493361" y="248812"/>
                  <a:pt x="1501541" y="240632"/>
                </a:cubicBezTo>
                <a:cubicBezTo>
                  <a:pt x="1509721" y="232452"/>
                  <a:pt x="1520792" y="227799"/>
                  <a:pt x="1530417" y="221382"/>
                </a:cubicBezTo>
                <a:cubicBezTo>
                  <a:pt x="1574091" y="134032"/>
                  <a:pt x="1552999" y="168256"/>
                  <a:pt x="1588169" y="115504"/>
                </a:cubicBezTo>
                <a:cubicBezTo>
                  <a:pt x="1606925" y="59234"/>
                  <a:pt x="1597794" y="96774"/>
                  <a:pt x="1597794" y="0"/>
                </a:cubicBezTo>
              </a:path>
            </a:pathLst>
          </a:cu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1"/>
          <p:cNvSpPr/>
          <p:nvPr/>
        </p:nvSpPr>
        <p:spPr>
          <a:xfrm>
            <a:off x="2906960" y="4296728"/>
            <a:ext cx="847049" cy="827773"/>
          </a:xfrm>
          <a:custGeom>
            <a:avLst/>
            <a:gdLst>
              <a:gd name="connsiteX0" fmla="*/ 0 w 847049"/>
              <a:gd name="connsiteY0" fmla="*/ 0 h 827773"/>
              <a:gd name="connsiteX1" fmla="*/ 192505 w 847049"/>
              <a:gd name="connsiteY1" fmla="*/ 19251 h 827773"/>
              <a:gd name="connsiteX2" fmla="*/ 221381 w 847049"/>
              <a:gd name="connsiteY2" fmla="*/ 28876 h 827773"/>
              <a:gd name="connsiteX3" fmla="*/ 250257 w 847049"/>
              <a:gd name="connsiteY3" fmla="*/ 48127 h 827773"/>
              <a:gd name="connsiteX4" fmla="*/ 308009 w 847049"/>
              <a:gd name="connsiteY4" fmla="*/ 67377 h 827773"/>
              <a:gd name="connsiteX5" fmla="*/ 375385 w 847049"/>
              <a:gd name="connsiteY5" fmla="*/ 105878 h 827773"/>
              <a:gd name="connsiteX6" fmla="*/ 442762 w 847049"/>
              <a:gd name="connsiteY6" fmla="*/ 154005 h 827773"/>
              <a:gd name="connsiteX7" fmla="*/ 500514 w 847049"/>
              <a:gd name="connsiteY7" fmla="*/ 192506 h 827773"/>
              <a:gd name="connsiteX8" fmla="*/ 587141 w 847049"/>
              <a:gd name="connsiteY8" fmla="*/ 288758 h 827773"/>
              <a:gd name="connsiteX9" fmla="*/ 616017 w 847049"/>
              <a:gd name="connsiteY9" fmla="*/ 317634 h 827773"/>
              <a:gd name="connsiteX10" fmla="*/ 664143 w 847049"/>
              <a:gd name="connsiteY10" fmla="*/ 385011 h 827773"/>
              <a:gd name="connsiteX11" fmla="*/ 702644 w 847049"/>
              <a:gd name="connsiteY11" fmla="*/ 462013 h 827773"/>
              <a:gd name="connsiteX12" fmla="*/ 712270 w 847049"/>
              <a:gd name="connsiteY12" fmla="*/ 490889 h 827773"/>
              <a:gd name="connsiteX13" fmla="*/ 731520 w 847049"/>
              <a:gd name="connsiteY13" fmla="*/ 519765 h 827773"/>
              <a:gd name="connsiteX14" fmla="*/ 750771 w 847049"/>
              <a:gd name="connsiteY14" fmla="*/ 577516 h 827773"/>
              <a:gd name="connsiteX15" fmla="*/ 779647 w 847049"/>
              <a:gd name="connsiteY15" fmla="*/ 635268 h 827773"/>
              <a:gd name="connsiteX16" fmla="*/ 798897 w 847049"/>
              <a:gd name="connsiteY16" fmla="*/ 664144 h 827773"/>
              <a:gd name="connsiteX17" fmla="*/ 818148 w 847049"/>
              <a:gd name="connsiteY17" fmla="*/ 731520 h 827773"/>
              <a:gd name="connsiteX18" fmla="*/ 837398 w 847049"/>
              <a:gd name="connsiteY18" fmla="*/ 789272 h 827773"/>
              <a:gd name="connsiteX19" fmla="*/ 847023 w 847049"/>
              <a:gd name="connsiteY19" fmla="*/ 827773 h 8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049" h="827773">
                <a:moveTo>
                  <a:pt x="0" y="0"/>
                </a:moveTo>
                <a:cubicBezTo>
                  <a:pt x="41888" y="3491"/>
                  <a:pt x="143714" y="10380"/>
                  <a:pt x="192505" y="19251"/>
                </a:cubicBezTo>
                <a:cubicBezTo>
                  <a:pt x="202487" y="21066"/>
                  <a:pt x="211756" y="25668"/>
                  <a:pt x="221381" y="28876"/>
                </a:cubicBezTo>
                <a:cubicBezTo>
                  <a:pt x="231006" y="35293"/>
                  <a:pt x="239686" y="43429"/>
                  <a:pt x="250257" y="48127"/>
                </a:cubicBezTo>
                <a:cubicBezTo>
                  <a:pt x="268800" y="56368"/>
                  <a:pt x="308009" y="67377"/>
                  <a:pt x="308009" y="67377"/>
                </a:cubicBezTo>
                <a:cubicBezTo>
                  <a:pt x="378352" y="114275"/>
                  <a:pt x="289910" y="57035"/>
                  <a:pt x="375385" y="105878"/>
                </a:cubicBezTo>
                <a:cubicBezTo>
                  <a:pt x="399722" y="119785"/>
                  <a:pt x="419811" y="137939"/>
                  <a:pt x="442762" y="154005"/>
                </a:cubicBezTo>
                <a:cubicBezTo>
                  <a:pt x="461716" y="167273"/>
                  <a:pt x="484154" y="176146"/>
                  <a:pt x="500514" y="192506"/>
                </a:cubicBezTo>
                <a:cubicBezTo>
                  <a:pt x="646332" y="338324"/>
                  <a:pt x="496720" y="183267"/>
                  <a:pt x="587141" y="288758"/>
                </a:cubicBezTo>
                <a:cubicBezTo>
                  <a:pt x="596000" y="299093"/>
                  <a:pt x="607158" y="307299"/>
                  <a:pt x="616017" y="317634"/>
                </a:cubicBezTo>
                <a:cubicBezTo>
                  <a:pt x="623365" y="326207"/>
                  <a:pt x="656523" y="371042"/>
                  <a:pt x="664143" y="385011"/>
                </a:cubicBezTo>
                <a:cubicBezTo>
                  <a:pt x="677884" y="410204"/>
                  <a:pt x="693569" y="434789"/>
                  <a:pt x="702644" y="462013"/>
                </a:cubicBezTo>
                <a:cubicBezTo>
                  <a:pt x="705853" y="471638"/>
                  <a:pt x="707733" y="481814"/>
                  <a:pt x="712270" y="490889"/>
                </a:cubicBezTo>
                <a:cubicBezTo>
                  <a:pt x="717443" y="501236"/>
                  <a:pt x="726822" y="509194"/>
                  <a:pt x="731520" y="519765"/>
                </a:cubicBezTo>
                <a:cubicBezTo>
                  <a:pt x="739761" y="538308"/>
                  <a:pt x="739515" y="560632"/>
                  <a:pt x="750771" y="577516"/>
                </a:cubicBezTo>
                <a:cubicBezTo>
                  <a:pt x="805938" y="660270"/>
                  <a:pt x="739797" y="555567"/>
                  <a:pt x="779647" y="635268"/>
                </a:cubicBezTo>
                <a:cubicBezTo>
                  <a:pt x="784820" y="645615"/>
                  <a:pt x="793724" y="653797"/>
                  <a:pt x="798897" y="664144"/>
                </a:cubicBezTo>
                <a:cubicBezTo>
                  <a:pt x="806982" y="680314"/>
                  <a:pt x="813523" y="716105"/>
                  <a:pt x="818148" y="731520"/>
                </a:cubicBezTo>
                <a:cubicBezTo>
                  <a:pt x="823979" y="750956"/>
                  <a:pt x="830981" y="770021"/>
                  <a:pt x="837398" y="789272"/>
                </a:cubicBezTo>
                <a:cubicBezTo>
                  <a:pt x="848038" y="821192"/>
                  <a:pt x="847023" y="808002"/>
                  <a:pt x="847023" y="827773"/>
                </a:cubicBezTo>
              </a:path>
            </a:pathLst>
          </a:cu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任意多边形 12"/>
          <p:cNvSpPr/>
          <p:nvPr/>
        </p:nvSpPr>
        <p:spPr>
          <a:xfrm>
            <a:off x="3456631" y="3959844"/>
            <a:ext cx="1067373" cy="596766"/>
          </a:xfrm>
          <a:custGeom>
            <a:avLst/>
            <a:gdLst>
              <a:gd name="connsiteX0" fmla="*/ 0 w 895149"/>
              <a:gd name="connsiteY0" fmla="*/ 789272 h 789272"/>
              <a:gd name="connsiteX1" fmla="*/ 173255 w 895149"/>
              <a:gd name="connsiteY1" fmla="*/ 750771 h 789272"/>
              <a:gd name="connsiteX2" fmla="*/ 221381 w 895149"/>
              <a:gd name="connsiteY2" fmla="*/ 741145 h 789272"/>
              <a:gd name="connsiteX3" fmla="*/ 327259 w 895149"/>
              <a:gd name="connsiteY3" fmla="*/ 702644 h 789272"/>
              <a:gd name="connsiteX4" fmla="*/ 356135 w 895149"/>
              <a:gd name="connsiteY4" fmla="*/ 693019 h 789272"/>
              <a:gd name="connsiteX5" fmla="*/ 385010 w 895149"/>
              <a:gd name="connsiteY5" fmla="*/ 664143 h 789272"/>
              <a:gd name="connsiteX6" fmla="*/ 442762 w 895149"/>
              <a:gd name="connsiteY6" fmla="*/ 625642 h 789272"/>
              <a:gd name="connsiteX7" fmla="*/ 510139 w 895149"/>
              <a:gd name="connsiteY7" fmla="*/ 577516 h 789272"/>
              <a:gd name="connsiteX8" fmla="*/ 529389 w 895149"/>
              <a:gd name="connsiteY8" fmla="*/ 548640 h 789272"/>
              <a:gd name="connsiteX9" fmla="*/ 558265 w 895149"/>
              <a:gd name="connsiteY9" fmla="*/ 529390 h 789272"/>
              <a:gd name="connsiteX10" fmla="*/ 596766 w 895149"/>
              <a:gd name="connsiteY10" fmla="*/ 500514 h 789272"/>
              <a:gd name="connsiteX11" fmla="*/ 616017 w 895149"/>
              <a:gd name="connsiteY11" fmla="*/ 471638 h 789272"/>
              <a:gd name="connsiteX12" fmla="*/ 644893 w 895149"/>
              <a:gd name="connsiteY12" fmla="*/ 433137 h 789272"/>
              <a:gd name="connsiteX13" fmla="*/ 683394 w 895149"/>
              <a:gd name="connsiteY13" fmla="*/ 394636 h 789272"/>
              <a:gd name="connsiteX14" fmla="*/ 731520 w 895149"/>
              <a:gd name="connsiteY14" fmla="*/ 327259 h 789272"/>
              <a:gd name="connsiteX15" fmla="*/ 741145 w 895149"/>
              <a:gd name="connsiteY15" fmla="*/ 298383 h 789272"/>
              <a:gd name="connsiteX16" fmla="*/ 779646 w 895149"/>
              <a:gd name="connsiteY16" fmla="*/ 240632 h 789272"/>
              <a:gd name="connsiteX17" fmla="*/ 808522 w 895149"/>
              <a:gd name="connsiteY17" fmla="*/ 173255 h 789272"/>
              <a:gd name="connsiteX18" fmla="*/ 837398 w 895149"/>
              <a:gd name="connsiteY18" fmla="*/ 115503 h 789272"/>
              <a:gd name="connsiteX19" fmla="*/ 875899 w 895149"/>
              <a:gd name="connsiteY19" fmla="*/ 57752 h 789272"/>
              <a:gd name="connsiteX20" fmla="*/ 885524 w 895149"/>
              <a:gd name="connsiteY20" fmla="*/ 19251 h 789272"/>
              <a:gd name="connsiteX21" fmla="*/ 895149 w 895149"/>
              <a:gd name="connsiteY21" fmla="*/ 0 h 7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5149" h="789272">
                <a:moveTo>
                  <a:pt x="0" y="789272"/>
                </a:moveTo>
                <a:cubicBezTo>
                  <a:pt x="239678" y="749325"/>
                  <a:pt x="24324" y="791389"/>
                  <a:pt x="173255" y="750771"/>
                </a:cubicBezTo>
                <a:cubicBezTo>
                  <a:pt x="189038" y="746466"/>
                  <a:pt x="205598" y="745450"/>
                  <a:pt x="221381" y="741145"/>
                </a:cubicBezTo>
                <a:cubicBezTo>
                  <a:pt x="270830" y="727659"/>
                  <a:pt x="281319" y="719872"/>
                  <a:pt x="327259" y="702644"/>
                </a:cubicBezTo>
                <a:cubicBezTo>
                  <a:pt x="336759" y="699081"/>
                  <a:pt x="346510" y="696227"/>
                  <a:pt x="356135" y="693019"/>
                </a:cubicBezTo>
                <a:cubicBezTo>
                  <a:pt x="365760" y="683394"/>
                  <a:pt x="374265" y="672500"/>
                  <a:pt x="385010" y="664143"/>
                </a:cubicBezTo>
                <a:cubicBezTo>
                  <a:pt x="403273" y="649939"/>
                  <a:pt x="426402" y="642002"/>
                  <a:pt x="442762" y="625642"/>
                </a:cubicBezTo>
                <a:cubicBezTo>
                  <a:pt x="481784" y="586620"/>
                  <a:pt x="459463" y="602853"/>
                  <a:pt x="510139" y="577516"/>
                </a:cubicBezTo>
                <a:cubicBezTo>
                  <a:pt x="516556" y="567891"/>
                  <a:pt x="521209" y="556820"/>
                  <a:pt x="529389" y="548640"/>
                </a:cubicBezTo>
                <a:cubicBezTo>
                  <a:pt x="537569" y="540460"/>
                  <a:pt x="548852" y="536114"/>
                  <a:pt x="558265" y="529390"/>
                </a:cubicBezTo>
                <a:cubicBezTo>
                  <a:pt x="571319" y="520066"/>
                  <a:pt x="585422" y="511858"/>
                  <a:pt x="596766" y="500514"/>
                </a:cubicBezTo>
                <a:cubicBezTo>
                  <a:pt x="604946" y="492334"/>
                  <a:pt x="609293" y="481051"/>
                  <a:pt x="616017" y="471638"/>
                </a:cubicBezTo>
                <a:cubicBezTo>
                  <a:pt x="625341" y="458584"/>
                  <a:pt x="634329" y="445210"/>
                  <a:pt x="644893" y="433137"/>
                </a:cubicBezTo>
                <a:cubicBezTo>
                  <a:pt x="656845" y="419478"/>
                  <a:pt x="671443" y="408295"/>
                  <a:pt x="683394" y="394636"/>
                </a:cubicBezTo>
                <a:cubicBezTo>
                  <a:pt x="700104" y="375539"/>
                  <a:pt x="717148" y="348816"/>
                  <a:pt x="731520" y="327259"/>
                </a:cubicBezTo>
                <a:cubicBezTo>
                  <a:pt x="734728" y="317634"/>
                  <a:pt x="736218" y="307252"/>
                  <a:pt x="741145" y="298383"/>
                </a:cubicBezTo>
                <a:cubicBezTo>
                  <a:pt x="752381" y="278158"/>
                  <a:pt x="772329" y="262581"/>
                  <a:pt x="779646" y="240632"/>
                </a:cubicBezTo>
                <a:cubicBezTo>
                  <a:pt x="802224" y="172903"/>
                  <a:pt x="772835" y="256526"/>
                  <a:pt x="808522" y="173255"/>
                </a:cubicBezTo>
                <a:cubicBezTo>
                  <a:pt x="832431" y="117466"/>
                  <a:pt x="800404" y="170994"/>
                  <a:pt x="837398" y="115503"/>
                </a:cubicBezTo>
                <a:cubicBezTo>
                  <a:pt x="867449" y="25349"/>
                  <a:pt x="818219" y="158693"/>
                  <a:pt x="875899" y="57752"/>
                </a:cubicBezTo>
                <a:cubicBezTo>
                  <a:pt x="882462" y="46266"/>
                  <a:pt x="881341" y="31801"/>
                  <a:pt x="885524" y="19251"/>
                </a:cubicBezTo>
                <a:cubicBezTo>
                  <a:pt x="887793" y="12445"/>
                  <a:pt x="891941" y="6417"/>
                  <a:pt x="895149" y="0"/>
                </a:cubicBezTo>
              </a:path>
            </a:pathLst>
          </a:cu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椭圆 13"/>
              <p:cNvSpPr/>
              <p:nvPr/>
            </p:nvSpPr>
            <p:spPr>
              <a:xfrm>
                <a:off x="2551580" y="4080730"/>
                <a:ext cx="1743011" cy="605909"/>
              </a:xfrm>
              <a:prstGeom prst="ellipse">
                <a:avLst/>
              </a:prstGeom>
              <a:solidFill>
                <a:srgbClr val="3333FF">
                  <a:alpha val="46000"/>
                </a:srgbClr>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CN" sz="2200" b="0" i="1" smtClean="0">
                          <a:latin typeface="Cambria Math"/>
                        </a:rPr>
                        <m:t>      </m:t>
                      </m:r>
                      <m:r>
                        <a:rPr lang="en-US" altLang="zh-CN" sz="2200" b="0" i="1" smtClean="0">
                          <a:latin typeface="Cambria Math"/>
                        </a:rPr>
                        <m:t>𝐵</m:t>
                      </m:r>
                    </m:oMath>
                  </m:oMathPara>
                </a14:m>
                <a:endParaRPr lang="zh-CN" altLang="en-US" sz="2200" dirty="0"/>
              </a:p>
            </p:txBody>
          </p:sp>
        </mc:Choice>
        <mc:Fallback xmlns="">
          <p:sp>
            <p:nvSpPr>
              <p:cNvPr id="14" name="椭圆 13"/>
              <p:cNvSpPr>
                <a:spLocks noRot="1" noChangeAspect="1" noMove="1" noResize="1" noEditPoints="1" noAdjustHandles="1" noChangeArrowheads="1" noChangeShapeType="1" noTextEdit="1"/>
              </p:cNvSpPr>
              <p:nvPr/>
            </p:nvSpPr>
            <p:spPr>
              <a:xfrm>
                <a:off x="2551580" y="4080730"/>
                <a:ext cx="1743011" cy="605909"/>
              </a:xfrm>
              <a:prstGeom prst="ellipse">
                <a:avLst/>
              </a:prstGeom>
              <a:blipFill rotWithShape="1">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991569" y="3744400"/>
                <a:ext cx="56496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oMath>
                  </m:oMathPara>
                </a14:m>
                <a:endParaRPr lang="zh-CN" altLang="en-US" sz="22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91569" y="3744400"/>
                <a:ext cx="564962" cy="430887"/>
              </a:xfrm>
              <a:prstGeom prst="rect">
                <a:avLst/>
              </a:prstGeom>
              <a:blipFill rotWithShape="1">
                <a:blip r:embed="rId5"/>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130424" y="4556610"/>
                <a:ext cx="57150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oMath>
                  </m:oMathPara>
                </a14:m>
                <a:endParaRPr lang="zh-CN" altLang="en-US" sz="2200"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30424" y="4556610"/>
                <a:ext cx="571503" cy="430887"/>
              </a:xfrm>
              <a:prstGeom prst="rect">
                <a:avLst/>
              </a:prstGeom>
              <a:blipFill rotWithShape="1">
                <a:blip r:embed="rId6"/>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941351" y="3648688"/>
                <a:ext cx="57150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3</m:t>
                          </m:r>
                        </m:sub>
                      </m:sSub>
                    </m:oMath>
                  </m:oMathPara>
                </a14:m>
                <a:endParaRPr lang="zh-CN" altLang="en-US" sz="2200" dirty="0">
                  <a:latin typeface="+mj-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941351" y="3648688"/>
                <a:ext cx="571503" cy="430887"/>
              </a:xfrm>
              <a:prstGeom prst="rect">
                <a:avLst/>
              </a:prstGeom>
              <a:blipFill rotWithShape="1">
                <a:blip r:embed="rId7"/>
                <a:stretch>
                  <a:fillRect b="-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905207" y="4663297"/>
                <a:ext cx="57150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4</m:t>
                          </m:r>
                        </m:sub>
                      </m:sSub>
                    </m:oMath>
                  </m:oMathPara>
                </a14:m>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905207" y="4663297"/>
                <a:ext cx="571503" cy="430887"/>
              </a:xfrm>
              <a:prstGeom prst="rect">
                <a:avLst/>
              </a:prstGeom>
              <a:blipFill rotWithShape="1">
                <a:blip r:embed="rId8"/>
                <a:stretch>
                  <a:fillRect b="-1408"/>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B9D65652-A613-488E-B837-C00ABB7556EF}"/>
              </a:ext>
            </a:extLst>
          </p:cNvPr>
          <p:cNvSpPr>
            <a:spLocks noGrp="1"/>
          </p:cNvSpPr>
          <p:nvPr>
            <p:ph type="sldNum" sz="quarter" idx="11"/>
          </p:nvPr>
        </p:nvSpPr>
        <p:spPr/>
        <p:txBody>
          <a:bodyPr/>
          <a:lstStyle/>
          <a:p>
            <a:pPr>
              <a:defRPr/>
            </a:pPr>
            <a:fld id="{DF2308B0-52A9-437D-9700-D7B37876F5B1}" type="slidenum">
              <a:rPr lang="zh-CN" altLang="en-US" smtClean="0"/>
              <a:pPr>
                <a:defRPr/>
              </a:pPr>
              <a:t>122</a:t>
            </a:fld>
            <a:endParaRPr lang="en-US" altLang="zh-CN" dirty="0"/>
          </a:p>
        </p:txBody>
      </p:sp>
    </p:spTree>
    <p:extLst>
      <p:ext uri="{BB962C8B-B14F-4D97-AF65-F5344CB8AC3E}">
        <p14:creationId xmlns:p14="http://schemas.microsoft.com/office/powerpoint/2010/main" val="22592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arn(inVertic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11" grpId="0" animBg="1"/>
      <p:bldP spid="12" grpId="0" animBg="1"/>
      <p:bldP spid="13" grpId="0" animBg="1"/>
      <p:bldP spid="14" grpId="0" animBg="1"/>
      <p:bldP spid="15" grpId="0"/>
      <p:bldP spid="17" grpId="0"/>
      <p:bldP spid="18" grpId="0"/>
      <p:bldP spid="1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262871"/>
            <a:ext cx="8605626" cy="430887"/>
          </a:xfrm>
          <a:prstGeom prst="rect">
            <a:avLst/>
          </a:prstGeom>
        </p:spPr>
        <p:txBody>
          <a:bodyPr wrap="none">
            <a:spAutoFit/>
          </a:bodyPr>
          <a:lstStyle/>
          <a:p>
            <a:r>
              <a:rPr lang="en-US" altLang="zh-CN" sz="2200" dirty="0"/>
              <a:t>The Law of Total Probability is useful to determine some probability.</a:t>
            </a:r>
            <a:endParaRPr lang="zh-CN" altLang="en-US" sz="2200" dirty="0"/>
          </a:p>
        </p:txBody>
      </p:sp>
      <p:sp>
        <p:nvSpPr>
          <p:cNvPr id="3" name="矩形 2"/>
          <p:cNvSpPr/>
          <p:nvPr/>
        </p:nvSpPr>
        <p:spPr>
          <a:xfrm>
            <a:off x="296526" y="2458921"/>
            <a:ext cx="8390274" cy="2154436"/>
          </a:xfrm>
          <a:prstGeom prst="rect">
            <a:avLst/>
          </a:prstGeom>
        </p:spPr>
        <p:txBody>
          <a:bodyPr wrap="square">
            <a:spAutoFit/>
          </a:bodyPr>
          <a:lstStyle/>
          <a:p>
            <a:pPr algn="just"/>
            <a:r>
              <a:rPr lang="en-US" altLang="zh-CN" sz="2200" dirty="0"/>
              <a:t>One box contains six red balls and four green balls, and a second box contains seven red balls and three green balls. A ball is randomly chosen from the first box and placed in the second box. Then a ball is randomly selected from the second box and placed in the first box.</a:t>
            </a:r>
            <a:r>
              <a:rPr lang="en-US" altLang="zh-CN" sz="2400" dirty="0"/>
              <a:t> </a:t>
            </a:r>
            <a:r>
              <a:rPr lang="en-US" altLang="zh-CN" sz="2200" dirty="0"/>
              <a:t>What is the probability that a red ball is selected from the second box?</a:t>
            </a:r>
            <a:endParaRPr lang="zh-CN" altLang="en-US" sz="2200" dirty="0"/>
          </a:p>
        </p:txBody>
      </p:sp>
      <p:sp>
        <p:nvSpPr>
          <p:cNvPr id="4" name="矩形 3"/>
          <p:cNvSpPr/>
          <p:nvPr/>
        </p:nvSpPr>
        <p:spPr>
          <a:xfrm>
            <a:off x="296525" y="1982947"/>
            <a:ext cx="1361270" cy="430887"/>
          </a:xfrm>
          <a:prstGeom prst="rect">
            <a:avLst/>
          </a:prstGeom>
        </p:spPr>
        <p:txBody>
          <a:bodyPr wrap="none">
            <a:spAutoFit/>
          </a:bodyPr>
          <a:lstStyle/>
          <a:p>
            <a:r>
              <a:rPr lang="en-US" altLang="zh-CN" sz="2200" dirty="0">
                <a:solidFill>
                  <a:srgbClr val="FF0000"/>
                </a:solidFill>
              </a:rPr>
              <a:t>Example </a:t>
            </a:r>
            <a:endParaRPr lang="zh-CN" altLang="en-US" sz="2200" dirty="0"/>
          </a:p>
        </p:txBody>
      </p:sp>
      <p:sp>
        <p:nvSpPr>
          <p:cNvPr id="9" name="灯片编号占位符 8">
            <a:extLst>
              <a:ext uri="{FF2B5EF4-FFF2-40B4-BE49-F238E27FC236}">
                <a16:creationId xmlns:a16="http://schemas.microsoft.com/office/drawing/2014/main" xmlns="" id="{0629E4CA-5DF8-47F8-B06E-96D0F445838D}"/>
              </a:ext>
            </a:extLst>
          </p:cNvPr>
          <p:cNvSpPr>
            <a:spLocks noGrp="1"/>
          </p:cNvSpPr>
          <p:nvPr>
            <p:ph type="sldNum" sz="quarter" idx="11"/>
          </p:nvPr>
        </p:nvSpPr>
        <p:spPr/>
        <p:txBody>
          <a:bodyPr/>
          <a:lstStyle/>
          <a:p>
            <a:pPr>
              <a:defRPr/>
            </a:pPr>
            <a:fld id="{DF2308B0-52A9-437D-9700-D7B37876F5B1}" type="slidenum">
              <a:rPr lang="zh-CN" altLang="en-US" smtClean="0"/>
              <a:pPr>
                <a:defRPr/>
              </a:pPr>
              <a:t>123</a:t>
            </a:fld>
            <a:endParaRPr lang="en-US" altLang="zh-CN" dirty="0"/>
          </a:p>
        </p:txBody>
      </p:sp>
    </p:spTree>
    <p:extLst>
      <p:ext uri="{BB962C8B-B14F-4D97-AF65-F5344CB8AC3E}">
        <p14:creationId xmlns:p14="http://schemas.microsoft.com/office/powerpoint/2010/main" val="4068966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07892" y="1808819"/>
                <a:ext cx="8574598" cy="769441"/>
              </a:xfrm>
              <a:prstGeom prst="rect">
                <a:avLst/>
              </a:prstGeom>
              <a:noFill/>
            </p:spPr>
            <p:txBody>
              <a:bodyPr wrap="square" rtlCol="0">
                <a:spAutoFit/>
              </a:bodyPr>
              <a:lstStyle/>
              <a:p>
                <a:r>
                  <a:rPr lang="en-US" altLang="zh-CN" sz="2200" dirty="0">
                    <a:solidFill>
                      <a:srgbClr val="FF0000"/>
                    </a:solidFill>
                    <a:latin typeface="+mj-lt"/>
                  </a:rPr>
                  <a:t> </a:t>
                </a:r>
                <a:r>
                  <a:rPr lang="en-US" altLang="zh-CN" sz="2200" dirty="0">
                    <a:latin typeface="+mj-lt"/>
                  </a:rPr>
                  <a:t>Let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𝑅</m:t>
                        </m:r>
                      </m:e>
                      <m:sub>
                        <m:r>
                          <a:rPr lang="en-US" altLang="zh-CN" sz="2200" b="0" i="1" smtClean="0">
                            <a:latin typeface="Cambria Math"/>
                          </a:rPr>
                          <m:t>1</m:t>
                        </m:r>
                      </m:sub>
                    </m:sSub>
                  </m:oMath>
                </a14:m>
                <a:r>
                  <a:rPr lang="zh-CN" altLang="en-US" sz="2200" dirty="0">
                    <a:latin typeface="+mj-lt"/>
                  </a:rPr>
                  <a:t> </a:t>
                </a:r>
                <a:r>
                  <a:rPr lang="en-US" altLang="zh-CN" sz="2200" dirty="0">
                    <a:latin typeface="+mj-lt"/>
                  </a:rPr>
                  <a:t>be the event that </a:t>
                </a:r>
                <a:r>
                  <a:rPr lang="en-US" altLang="zh-CN" sz="2200" dirty="0"/>
                  <a:t>a red ball is selected from the first box and </a:t>
                </a:r>
                <a14:m>
                  <m:oMath xmlns:m="http://schemas.openxmlformats.org/officeDocument/2006/math">
                    <m:sSub>
                      <m:sSubPr>
                        <m:ctrlPr>
                          <a:rPr lang="en-US" altLang="zh-CN" sz="2200" i="1">
                            <a:latin typeface="Cambria Math" charset="0"/>
                          </a:rPr>
                        </m:ctrlPr>
                      </m:sSubPr>
                      <m:e>
                        <m:r>
                          <a:rPr lang="en-US" altLang="zh-CN" sz="2200" i="1">
                            <a:latin typeface="Cambria Math"/>
                          </a:rPr>
                          <m:t>𝑅</m:t>
                        </m:r>
                      </m:e>
                      <m:sub>
                        <m:r>
                          <a:rPr lang="en-US" altLang="zh-CN" sz="2200" b="0" i="1" smtClean="0">
                            <a:latin typeface="Cambria Math"/>
                          </a:rPr>
                          <m:t>2</m:t>
                        </m:r>
                      </m:sub>
                    </m:sSub>
                  </m:oMath>
                </a14:m>
                <a:r>
                  <a:rPr lang="zh-CN" altLang="en-US" sz="2200" dirty="0"/>
                  <a:t> </a:t>
                </a:r>
                <a:r>
                  <a:rPr lang="en-US" altLang="zh-CN" sz="2200" dirty="0"/>
                  <a:t>be the event that a red ball is selected from the second box.</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07892" y="1808819"/>
                <a:ext cx="8574598" cy="769441"/>
              </a:xfrm>
              <a:prstGeom prst="rect">
                <a:avLst/>
              </a:prstGeom>
              <a:blipFill>
                <a:blip r:embed="rId2"/>
                <a:stretch>
                  <a:fillRect l="-71" t="-4762" r="-1208" b="-15873"/>
                </a:stretch>
              </a:blipFill>
            </p:spPr>
            <p:txBody>
              <a:bodyPr/>
              <a:lstStyle/>
              <a:p>
                <a:r>
                  <a:rPr lang="zh-CN" altLang="en-US">
                    <a:noFill/>
                  </a:rPr>
                  <a:t> </a:t>
                </a:r>
              </a:p>
            </p:txBody>
          </p:sp>
        </mc:Fallback>
      </mc:AlternateContent>
      <p:sp>
        <p:nvSpPr>
          <p:cNvPr id="3" name="矩形 2"/>
          <p:cNvSpPr/>
          <p:nvPr/>
        </p:nvSpPr>
        <p:spPr>
          <a:xfrm>
            <a:off x="416837" y="1268760"/>
            <a:ext cx="1204176" cy="430887"/>
          </a:xfrm>
          <a:prstGeom prst="rect">
            <a:avLst/>
          </a:prstGeom>
        </p:spPr>
        <p:txBody>
          <a:bodyPr wrap="none">
            <a:spAutoFit/>
          </a:bodyPr>
          <a:lstStyle/>
          <a:p>
            <a:r>
              <a:rPr lang="en-US" altLang="zh-CN" sz="2200" dirty="0">
                <a:solidFill>
                  <a:srgbClr val="FF0000"/>
                </a:solidFill>
              </a:rPr>
              <a:t>Solution</a:t>
            </a:r>
            <a:endParaRPr lang="zh-CN" altLang="en-US" sz="2200" dirty="0"/>
          </a:p>
        </p:txBody>
      </p:sp>
      <mc:AlternateContent xmlns:mc="http://schemas.openxmlformats.org/markup-compatibility/2006" xmlns:a14="http://schemas.microsoft.com/office/drawing/2010/main">
        <mc:Choice Requires="a14">
          <p:sp>
            <p:nvSpPr>
              <p:cNvPr id="4" name="TextBox 3"/>
              <p:cNvSpPr txBox="1"/>
              <p:nvPr/>
            </p:nvSpPr>
            <p:spPr>
              <a:xfrm>
                <a:off x="503096" y="4104075"/>
                <a:ext cx="6546729" cy="46576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𝑅</m:t>
                            </m:r>
                          </m:e>
                          <m:sub>
                            <m:r>
                              <a:rPr lang="en-US" altLang="zh-CN" sz="2200" b="0" i="1" smtClean="0">
                                <a:latin typeface="Cambria Math"/>
                              </a:rPr>
                              <m:t>1</m:t>
                            </m:r>
                          </m:sub>
                        </m:sSub>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6</m:t>
                            </m:r>
                          </m:num>
                          <m:den>
                            <m:r>
                              <a:rPr lang="en-US" altLang="zh-CN" sz="2200" b="0" i="1" smtClean="0">
                                <a:latin typeface="Cambria Math"/>
                              </a:rPr>
                              <m:t>10</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3</m:t>
                            </m:r>
                          </m:num>
                          <m:den>
                            <m:r>
                              <a:rPr lang="en-US" altLang="zh-CN" sz="2200" b="0" i="1" smtClean="0">
                                <a:latin typeface="Cambria Math"/>
                              </a:rPr>
                              <m:t>5</m:t>
                            </m:r>
                          </m:den>
                        </m:f>
                      </m:e>
                    </m:box>
                  </m:oMath>
                </a14:m>
                <a:r>
                  <a:rPr lang="en-US" altLang="zh-CN" sz="2200" dirty="0">
                    <a:latin typeface="+mj-lt"/>
                  </a:rPr>
                  <a:t>,     </a:t>
                </a:r>
                <a14:m>
                  <m:oMath xmlns:m="http://schemas.openxmlformats.org/officeDocument/2006/math">
                    <m:r>
                      <a:rPr lang="en-US" altLang="zh-CN" sz="2200" b="0" i="1" dirty="0" smtClean="0">
                        <a:latin typeface="Cambria Math"/>
                      </a:rPr>
                      <m:t>𝑃</m:t>
                    </m:r>
                    <m:d>
                      <m:dPr>
                        <m:ctrlPr>
                          <a:rPr lang="en-US" altLang="zh-CN" sz="2200" b="0" i="1" dirty="0" smtClean="0">
                            <a:latin typeface="Cambria Math" charset="0"/>
                          </a:rPr>
                        </m:ctrlPr>
                      </m:dPr>
                      <m:e>
                        <m:sSub>
                          <m:sSubPr>
                            <m:ctrlPr>
                              <a:rPr lang="en-US" altLang="zh-CN" sz="2200" b="0" i="1" dirty="0" smtClean="0">
                                <a:latin typeface="Cambria Math" charset="0"/>
                              </a:rPr>
                            </m:ctrlPr>
                          </m:sSubPr>
                          <m:e>
                            <m:r>
                              <a:rPr lang="en-US" altLang="zh-CN" sz="2200" b="0" i="1" dirty="0" smtClean="0">
                                <a:latin typeface="Cambria Math"/>
                              </a:rPr>
                              <m:t>𝑅</m:t>
                            </m:r>
                          </m:e>
                          <m:sub>
                            <m:r>
                              <a:rPr lang="en-US" altLang="zh-CN" sz="2200" b="0" i="1" dirty="0" smtClean="0">
                                <a:latin typeface="Cambria Math"/>
                              </a:rPr>
                              <m:t>2</m:t>
                            </m:r>
                          </m:sub>
                        </m:sSub>
                      </m:e>
                      <m:e>
                        <m:sSub>
                          <m:sSubPr>
                            <m:ctrlPr>
                              <a:rPr lang="en-US" altLang="zh-CN" sz="2200" b="0" i="1" dirty="0" smtClean="0">
                                <a:latin typeface="Cambria Math" charset="0"/>
                              </a:rPr>
                            </m:ctrlPr>
                          </m:sSubPr>
                          <m:e>
                            <m:r>
                              <a:rPr lang="en-US" altLang="zh-CN" sz="2200" b="0" i="1" dirty="0" smtClean="0">
                                <a:latin typeface="Cambria Math"/>
                              </a:rPr>
                              <m:t>𝑅</m:t>
                            </m:r>
                          </m:e>
                          <m:sub>
                            <m:r>
                              <a:rPr lang="en-US" altLang="zh-CN" sz="2200" b="0" i="1" dirty="0" smtClean="0">
                                <a:latin typeface="Cambria Math"/>
                              </a:rPr>
                              <m:t>1</m:t>
                            </m:r>
                          </m:sub>
                        </m:sSub>
                      </m:e>
                    </m:d>
                    <m:r>
                      <a:rPr lang="en-US" altLang="zh-CN" sz="2200" b="0" i="1" dirty="0" smtClean="0">
                        <a:latin typeface="Cambria Math"/>
                      </a:rPr>
                      <m:t>=</m:t>
                    </m:r>
                    <m:box>
                      <m:boxPr>
                        <m:ctrlPr>
                          <a:rPr lang="en-US" altLang="zh-CN" sz="2200" b="0" i="1" dirty="0" smtClean="0">
                            <a:latin typeface="Cambria Math" charset="0"/>
                          </a:rPr>
                        </m:ctrlPr>
                      </m:boxPr>
                      <m:e>
                        <m:argPr>
                          <m:argSz m:val="-1"/>
                        </m:argPr>
                        <m:f>
                          <m:fPr>
                            <m:ctrlPr>
                              <a:rPr lang="en-US" altLang="zh-CN" sz="2200" b="0" i="1" dirty="0" smtClean="0">
                                <a:latin typeface="Cambria Math" charset="0"/>
                              </a:rPr>
                            </m:ctrlPr>
                          </m:fPr>
                          <m:num>
                            <m:r>
                              <a:rPr lang="en-US" altLang="zh-CN" sz="2200" b="0" i="1" dirty="0" smtClean="0">
                                <a:latin typeface="Cambria Math"/>
                              </a:rPr>
                              <m:t>8</m:t>
                            </m:r>
                          </m:num>
                          <m:den>
                            <m:r>
                              <a:rPr lang="en-US" altLang="zh-CN" sz="2200" b="0" i="1" dirty="0" smtClean="0">
                                <a:latin typeface="Cambria Math"/>
                              </a:rPr>
                              <m:t>11</m:t>
                            </m:r>
                          </m:den>
                        </m:f>
                      </m:e>
                    </m:box>
                  </m:oMath>
                </a14:m>
                <a:r>
                  <a:rPr lang="en-US" altLang="zh-CN" sz="2200" dirty="0">
                    <a:latin typeface="+mj-lt"/>
                  </a:rPr>
                  <a:t>,      </a:t>
                </a:r>
                <a14:m>
                  <m:oMath xmlns:m="http://schemas.openxmlformats.org/officeDocument/2006/math">
                    <m:r>
                      <a:rPr lang="en-US" altLang="zh-CN" sz="2200" i="1" dirty="0">
                        <a:latin typeface="Cambria Math"/>
                      </a:rPr>
                      <m:t>𝑃</m:t>
                    </m:r>
                    <m:d>
                      <m:dPr>
                        <m:ctrlPr>
                          <a:rPr lang="en-US" altLang="zh-CN" sz="2200" i="1" dirty="0">
                            <a:latin typeface="Cambria Math" charset="0"/>
                          </a:rPr>
                        </m:ctrlPr>
                      </m:dPr>
                      <m:e>
                        <m:sSub>
                          <m:sSubPr>
                            <m:ctrlPr>
                              <a:rPr lang="en-US" altLang="zh-CN" sz="2200" i="1" dirty="0">
                                <a:latin typeface="Cambria Math" charset="0"/>
                              </a:rPr>
                            </m:ctrlPr>
                          </m:sSubPr>
                          <m:e>
                            <m:r>
                              <a:rPr lang="en-US" altLang="zh-CN" sz="2200" i="1" dirty="0">
                                <a:latin typeface="Cambria Math"/>
                              </a:rPr>
                              <m:t>𝑅</m:t>
                            </m:r>
                          </m:e>
                          <m:sub>
                            <m:r>
                              <a:rPr lang="en-US" altLang="zh-CN" sz="2200" i="1" dirty="0">
                                <a:latin typeface="Cambria Math"/>
                              </a:rPr>
                              <m:t>2</m:t>
                            </m:r>
                          </m:sub>
                        </m:sSub>
                      </m:e>
                      <m:e>
                        <m:sSubSup>
                          <m:sSubSupPr>
                            <m:ctrlPr>
                              <a:rPr lang="en-US" altLang="zh-CN" sz="2200" i="1" dirty="0" smtClean="0">
                                <a:latin typeface="Cambria Math" charset="0"/>
                              </a:rPr>
                            </m:ctrlPr>
                          </m:sSubSupPr>
                          <m:e>
                            <m:r>
                              <a:rPr lang="en-US" altLang="zh-CN" sz="2200" b="0" i="1" dirty="0" smtClean="0">
                                <a:latin typeface="Cambria Math"/>
                              </a:rPr>
                              <m:t>𝑅</m:t>
                            </m:r>
                          </m:e>
                          <m:sub>
                            <m:r>
                              <a:rPr lang="en-US" altLang="zh-CN" sz="2200" b="0" i="1" dirty="0" smtClean="0">
                                <a:latin typeface="Cambria Math"/>
                              </a:rPr>
                              <m:t>1</m:t>
                            </m:r>
                          </m:sub>
                          <m:sup>
                            <m:r>
                              <a:rPr lang="en-US" altLang="zh-CN" sz="2200" b="0" i="1" dirty="0" smtClean="0">
                                <a:latin typeface="Cambria Math"/>
                              </a:rPr>
                              <m:t>′</m:t>
                            </m:r>
                          </m:sup>
                        </m:sSubSup>
                      </m:e>
                    </m:d>
                    <m:r>
                      <a:rPr lang="en-US" altLang="zh-CN" sz="2200" i="1" dirty="0">
                        <a:latin typeface="Cambria Math"/>
                      </a:rPr>
                      <m:t>=</m:t>
                    </m:r>
                    <m:box>
                      <m:boxPr>
                        <m:ctrlPr>
                          <a:rPr lang="en-US" altLang="zh-CN" sz="2200" i="1" dirty="0">
                            <a:latin typeface="Cambria Math" charset="0"/>
                          </a:rPr>
                        </m:ctrlPr>
                      </m:boxPr>
                      <m:e>
                        <m:argPr>
                          <m:argSz m:val="-1"/>
                        </m:argPr>
                        <m:f>
                          <m:fPr>
                            <m:ctrlPr>
                              <a:rPr lang="en-US" altLang="zh-CN" sz="2200" i="1" dirty="0">
                                <a:latin typeface="Cambria Math" charset="0"/>
                              </a:rPr>
                            </m:ctrlPr>
                          </m:fPr>
                          <m:num>
                            <m:r>
                              <a:rPr lang="en-US" altLang="zh-CN" sz="2200" b="0" i="1" dirty="0" smtClean="0">
                                <a:latin typeface="Cambria Math"/>
                              </a:rPr>
                              <m:t>7</m:t>
                            </m:r>
                          </m:num>
                          <m:den>
                            <m:r>
                              <a:rPr lang="en-US" altLang="zh-CN" sz="2200" i="1" dirty="0">
                                <a:latin typeface="Cambria Math"/>
                              </a:rPr>
                              <m:t>11</m:t>
                            </m:r>
                          </m:den>
                        </m:f>
                      </m:e>
                    </m:box>
                  </m:oMath>
                </a14:m>
                <a:r>
                  <a:rPr lang="en-US" altLang="zh-CN" sz="2200" dirty="0">
                    <a:latin typeface="+mj-lt"/>
                  </a:rPr>
                  <a:t>. </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3096" y="4104075"/>
                <a:ext cx="6546729" cy="465769"/>
              </a:xfrm>
              <a:prstGeom prst="rect">
                <a:avLst/>
              </a:prstGeom>
              <a:blipFill rotWithShape="1">
                <a:blip r:embed="rId3"/>
                <a:stretch>
                  <a:fillRect l="-93" t="-7792" b="-16883"/>
                </a:stretch>
              </a:blipFill>
            </p:spPr>
            <p:txBody>
              <a:bodyPr/>
              <a:lstStyle/>
              <a:p>
                <a:r>
                  <a:rPr lang="zh-CN" altLang="en-US">
                    <a:noFill/>
                  </a:rPr>
                  <a:t> </a:t>
                </a:r>
              </a:p>
            </p:txBody>
          </p:sp>
        </mc:Fallback>
      </mc:AlternateContent>
      <p:sp>
        <p:nvSpPr>
          <p:cNvPr id="5" name="矩形 4"/>
          <p:cNvSpPr/>
          <p:nvPr/>
        </p:nvSpPr>
        <p:spPr>
          <a:xfrm>
            <a:off x="521548" y="2781825"/>
            <a:ext cx="4040401" cy="430887"/>
          </a:xfrm>
          <a:prstGeom prst="rect">
            <a:avLst/>
          </a:prstGeom>
        </p:spPr>
        <p:txBody>
          <a:bodyPr wrap="none">
            <a:spAutoFit/>
          </a:bodyPr>
          <a:lstStyle/>
          <a:p>
            <a:r>
              <a:rPr lang="en-US" altLang="zh-CN" sz="2200" dirty="0"/>
              <a:t>By the </a:t>
            </a:r>
            <a:r>
              <a:rPr lang="en-US" altLang="zh-CN" sz="2200" dirty="0">
                <a:solidFill>
                  <a:srgbClr val="FF0000"/>
                </a:solidFill>
              </a:rPr>
              <a:t>Law of Total Probability:</a:t>
            </a:r>
            <a:endParaRPr lang="zh-CN" altLang="en-US" sz="2200" dirty="0"/>
          </a:p>
        </p:txBody>
      </p:sp>
      <mc:AlternateContent xmlns:mc="http://schemas.openxmlformats.org/markup-compatibility/2006" xmlns:a14="http://schemas.microsoft.com/office/drawing/2010/main">
        <mc:Choice Requires="a14">
          <p:sp>
            <p:nvSpPr>
              <p:cNvPr id="6" name="TextBox 5"/>
              <p:cNvSpPr txBox="1"/>
              <p:nvPr/>
            </p:nvSpPr>
            <p:spPr>
              <a:xfrm>
                <a:off x="431540" y="3366889"/>
                <a:ext cx="572099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𝑅</m:t>
                              </m:r>
                            </m:e>
                            <m:sub>
                              <m:r>
                                <a:rPr lang="en-US" altLang="zh-CN" sz="2200" b="0" i="1" smtClean="0">
                                  <a:latin typeface="Cambria Math"/>
                                </a:rPr>
                                <m:t>2</m:t>
                              </m:r>
                            </m:sub>
                          </m:sSub>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𝑅</m:t>
                              </m:r>
                            </m:e>
                            <m:sub>
                              <m:r>
                                <a:rPr lang="en-US" altLang="zh-CN" sz="2200" b="0" i="1" smtClean="0">
                                  <a:latin typeface="Cambria Math"/>
                                </a:rPr>
                                <m:t>2</m:t>
                              </m:r>
                            </m:sub>
                          </m:sSub>
                        </m:e>
                        <m:e>
                          <m:sSub>
                            <m:sSubPr>
                              <m:ctrlPr>
                                <a:rPr lang="en-US" altLang="zh-CN" sz="2200" b="0" i="1" smtClean="0">
                                  <a:latin typeface="Cambria Math" charset="0"/>
                                </a:rPr>
                              </m:ctrlPr>
                            </m:sSubPr>
                            <m:e>
                              <m:r>
                                <a:rPr lang="en-US" altLang="zh-CN" sz="2200" b="0" i="1" smtClean="0">
                                  <a:latin typeface="Cambria Math"/>
                                </a:rPr>
                                <m:t>𝑅</m:t>
                              </m:r>
                            </m:e>
                            <m:sub>
                              <m:r>
                                <a:rPr lang="en-US" altLang="zh-CN" sz="2200" b="0" i="1" smtClean="0">
                                  <a:latin typeface="Cambria Math"/>
                                </a:rPr>
                                <m:t>1</m:t>
                              </m:r>
                            </m:sub>
                          </m:sSub>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sSub>
                            <m:sSubPr>
                              <m:ctrlPr>
                                <a:rPr lang="en-US" altLang="zh-CN" sz="2200" b="0" i="1" smtClean="0">
                                  <a:latin typeface="Cambria Math" charset="0"/>
                                  <a:ea typeface="Cambria Math"/>
                                </a:rPr>
                              </m:ctrlPr>
                            </m:sSubPr>
                            <m:e>
                              <m:r>
                                <a:rPr lang="en-US" altLang="zh-CN" sz="2200" b="0" i="1" smtClean="0">
                                  <a:latin typeface="Cambria Math"/>
                                  <a:ea typeface="Cambria Math"/>
                                </a:rPr>
                                <m:t>𝑅</m:t>
                              </m:r>
                            </m:e>
                            <m:sub>
                              <m:r>
                                <a:rPr lang="en-US" altLang="zh-CN" sz="2200" b="0" i="1" smtClean="0">
                                  <a:latin typeface="Cambria Math"/>
                                  <a:ea typeface="Cambria Math"/>
                                </a:rPr>
                                <m:t>1</m:t>
                              </m:r>
                            </m:sub>
                          </m:sSub>
                        </m:e>
                      </m:d>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𝑅</m:t>
                          </m:r>
                        </m:e>
                        <m:sub>
                          <m:r>
                            <a:rPr lang="en-US" altLang="zh-CN" sz="2200" b="0" i="1" smtClean="0">
                              <a:latin typeface="Cambria Math"/>
                              <a:ea typeface="Cambria Math"/>
                            </a:rPr>
                            <m:t>2</m:t>
                          </m:r>
                        </m:sub>
                      </m:sSub>
                      <m:r>
                        <a:rPr lang="en-US" altLang="zh-CN" sz="2200" b="0" i="1" smtClean="0">
                          <a:latin typeface="Cambria Math"/>
                          <a:ea typeface="Cambria Math"/>
                        </a:rPr>
                        <m:t>|</m:t>
                      </m:r>
                      <m:sSubSup>
                        <m:sSubSupPr>
                          <m:ctrlPr>
                            <a:rPr lang="en-US" altLang="zh-CN" sz="2200" b="0" i="1" smtClean="0">
                              <a:latin typeface="Cambria Math" charset="0"/>
                              <a:ea typeface="Cambria Math"/>
                            </a:rPr>
                          </m:ctrlPr>
                        </m:sSubSupPr>
                        <m:e>
                          <m:r>
                            <a:rPr lang="en-US" altLang="zh-CN" sz="2200" b="0" i="1" smtClean="0">
                              <a:latin typeface="Cambria Math"/>
                              <a:ea typeface="Cambria Math"/>
                            </a:rPr>
                            <m:t>𝑅</m:t>
                          </m:r>
                        </m:e>
                        <m:sub>
                          <m:r>
                            <a:rPr lang="en-US" altLang="zh-CN" sz="2200" b="0" i="1" smtClean="0">
                              <a:latin typeface="Cambria Math"/>
                              <a:ea typeface="Cambria Math"/>
                            </a:rPr>
                            <m:t>1</m:t>
                          </m:r>
                        </m:sub>
                        <m:sup>
                          <m:r>
                            <a:rPr lang="en-US" altLang="zh-CN" sz="2200" b="0" i="1" smtClean="0">
                              <a:latin typeface="Cambria Math"/>
                              <a:ea typeface="Cambria Math"/>
                            </a:rPr>
                            <m:t>′</m:t>
                          </m:r>
                        </m:sup>
                      </m:sSubSup>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Sup>
                        <m:sSubSupPr>
                          <m:ctrlPr>
                            <a:rPr lang="en-US" altLang="zh-CN" sz="2200" b="0" i="1" smtClean="0">
                              <a:latin typeface="Cambria Math" charset="0"/>
                              <a:ea typeface="Cambria Math"/>
                            </a:rPr>
                          </m:ctrlPr>
                        </m:sSubSupPr>
                        <m:e>
                          <m:r>
                            <a:rPr lang="en-US" altLang="zh-CN" sz="2200" b="0" i="1" smtClean="0">
                              <a:latin typeface="Cambria Math"/>
                              <a:ea typeface="Cambria Math"/>
                            </a:rPr>
                            <m:t>𝑅</m:t>
                          </m:r>
                        </m:e>
                        <m:sub>
                          <m:r>
                            <a:rPr lang="en-US" altLang="zh-CN" sz="2200" b="0" i="1" smtClean="0">
                              <a:latin typeface="Cambria Math"/>
                              <a:ea typeface="Cambria Math"/>
                            </a:rPr>
                            <m:t>1</m:t>
                          </m:r>
                        </m:sub>
                        <m:sup>
                          <m:r>
                            <a:rPr lang="en-US" altLang="zh-CN" sz="2200" b="0" i="1" smtClean="0">
                              <a:latin typeface="Cambria Math"/>
                              <a:ea typeface="Cambria Math"/>
                            </a:rPr>
                            <m:t>′</m:t>
                          </m:r>
                        </m:sup>
                      </m:sSubSup>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1540" y="3366889"/>
                <a:ext cx="5720990"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1548" y="4779150"/>
                <a:ext cx="3804696" cy="514436"/>
              </a:xfrm>
              <a:prstGeom prst="rect">
                <a:avLst/>
              </a:prstGeom>
              <a:noFill/>
            </p:spPr>
            <p:txBody>
              <a:bodyPr wrap="none" rtlCol="0">
                <a:spAutoFit/>
              </a:bodyPr>
              <a:lstStyle/>
              <a:p>
                <a14:m>
                  <m:oMath xmlns:m="http://schemas.openxmlformats.org/officeDocument/2006/math">
                    <m:r>
                      <a:rPr lang="en-US" altLang="zh-CN" sz="2400" i="1">
                        <a:latin typeface="Cambria Math"/>
                      </a:rPr>
                      <m:t>𝑃</m:t>
                    </m:r>
                    <m:d>
                      <m:dPr>
                        <m:ctrlPr>
                          <a:rPr lang="en-US" altLang="zh-CN" sz="2400" i="1">
                            <a:latin typeface="Cambria Math" charset="0"/>
                          </a:rPr>
                        </m:ctrlPr>
                      </m:dPr>
                      <m:e>
                        <m:sSub>
                          <m:sSubPr>
                            <m:ctrlPr>
                              <a:rPr lang="en-US" altLang="zh-CN" sz="2400" i="1">
                                <a:latin typeface="Cambria Math" charset="0"/>
                              </a:rPr>
                            </m:ctrlPr>
                          </m:sSubPr>
                          <m:e>
                            <m:r>
                              <a:rPr lang="en-US" altLang="zh-CN" sz="2400" i="1">
                                <a:latin typeface="Cambria Math"/>
                              </a:rPr>
                              <m:t>𝑅</m:t>
                            </m:r>
                          </m:e>
                          <m:sub>
                            <m:r>
                              <a:rPr lang="en-US" altLang="zh-CN" sz="2400" i="1">
                                <a:latin typeface="Cambria Math"/>
                              </a:rPr>
                              <m:t>2</m:t>
                            </m:r>
                          </m:sub>
                        </m:sSub>
                      </m:e>
                    </m:d>
                    <m:r>
                      <a:rPr lang="en-US" altLang="zh-CN" sz="2800" b="0" i="1" smtClean="0">
                        <a:latin typeface="Cambria Math"/>
                      </a:rPr>
                      <m:t>=</m:t>
                    </m:r>
                    <m:box>
                      <m:boxPr>
                        <m:ctrlPr>
                          <a:rPr lang="en-US" altLang="zh-CN" sz="2800" b="0" i="1" smtClean="0">
                            <a:latin typeface="Cambria Math" charset="0"/>
                          </a:rPr>
                        </m:ctrlPr>
                      </m:boxPr>
                      <m:e>
                        <m:argPr>
                          <m:argSz m:val="-1"/>
                        </m:argPr>
                        <m:f>
                          <m:fPr>
                            <m:ctrlPr>
                              <a:rPr lang="en-US" altLang="zh-CN" sz="2800" b="0" i="1" smtClean="0">
                                <a:latin typeface="Cambria Math" charset="0"/>
                              </a:rPr>
                            </m:ctrlPr>
                          </m:fPr>
                          <m:num>
                            <m:r>
                              <a:rPr lang="en-US" altLang="zh-CN" sz="2800" b="0" i="1" smtClean="0">
                                <a:latin typeface="Cambria Math"/>
                              </a:rPr>
                              <m:t>8</m:t>
                            </m:r>
                          </m:num>
                          <m:den>
                            <m:r>
                              <a:rPr lang="en-US" altLang="zh-CN" sz="2800" b="0" i="1" smtClean="0">
                                <a:latin typeface="Cambria Math"/>
                              </a:rPr>
                              <m:t>11</m:t>
                            </m:r>
                          </m:den>
                        </m:f>
                        <m:r>
                          <a:rPr lang="en-US" altLang="zh-CN" sz="2800" b="0" i="1" smtClean="0">
                            <a:latin typeface="Cambria Math"/>
                            <a:ea typeface="Cambria Math"/>
                          </a:rPr>
                          <m:t>×</m:t>
                        </m:r>
                        <m:box>
                          <m:boxPr>
                            <m:ctrlPr>
                              <a:rPr lang="en-US" altLang="zh-CN" sz="2800" b="0" i="1" smtClean="0">
                                <a:latin typeface="Cambria Math" charset="0"/>
                                <a:ea typeface="Cambria Math"/>
                              </a:rPr>
                            </m:ctrlPr>
                          </m:boxPr>
                          <m:e>
                            <m:argPr>
                              <m:argSz m:val="-1"/>
                            </m:argPr>
                            <m:f>
                              <m:fPr>
                                <m:ctrlPr>
                                  <a:rPr lang="en-US" altLang="zh-CN" sz="2800" b="0" i="1" smtClean="0">
                                    <a:latin typeface="Cambria Math" charset="0"/>
                                    <a:ea typeface="Cambria Math"/>
                                  </a:rPr>
                                </m:ctrlPr>
                              </m:fPr>
                              <m:num>
                                <m:r>
                                  <a:rPr lang="en-US" altLang="zh-CN" sz="2800" b="0" i="1" smtClean="0">
                                    <a:latin typeface="Cambria Math"/>
                                    <a:ea typeface="Cambria Math"/>
                                  </a:rPr>
                                  <m:t>3</m:t>
                                </m:r>
                              </m:num>
                              <m:den>
                                <m:r>
                                  <a:rPr lang="en-US" altLang="zh-CN" sz="2800" b="0" i="1" smtClean="0">
                                    <a:latin typeface="Cambria Math"/>
                                    <a:ea typeface="Cambria Math"/>
                                  </a:rPr>
                                  <m:t>5</m:t>
                                </m:r>
                              </m:den>
                            </m:f>
                          </m:e>
                        </m:box>
                      </m:e>
                    </m:box>
                    <m:r>
                      <a:rPr lang="en-US" altLang="zh-CN" sz="2800" b="0" i="1" smtClean="0">
                        <a:latin typeface="Cambria Math"/>
                      </a:rPr>
                      <m:t>+</m:t>
                    </m:r>
                    <m:box>
                      <m:boxPr>
                        <m:ctrlPr>
                          <a:rPr lang="en-US" altLang="zh-CN" sz="2800" b="0" i="1" smtClean="0">
                            <a:latin typeface="Cambria Math" charset="0"/>
                          </a:rPr>
                        </m:ctrlPr>
                      </m:boxPr>
                      <m:e>
                        <m:argPr>
                          <m:argSz m:val="-1"/>
                        </m:argPr>
                        <m:f>
                          <m:fPr>
                            <m:ctrlPr>
                              <a:rPr lang="en-US" altLang="zh-CN" sz="2800" b="0" i="1" smtClean="0">
                                <a:latin typeface="Cambria Math" charset="0"/>
                              </a:rPr>
                            </m:ctrlPr>
                          </m:fPr>
                          <m:num>
                            <m:r>
                              <a:rPr lang="en-US" altLang="zh-CN" sz="2800" b="0" i="1" smtClean="0">
                                <a:latin typeface="Cambria Math"/>
                              </a:rPr>
                              <m:t>7</m:t>
                            </m:r>
                          </m:num>
                          <m:den>
                            <m:r>
                              <a:rPr lang="en-US" altLang="zh-CN" sz="2800" b="0" i="1" smtClean="0">
                                <a:latin typeface="Cambria Math"/>
                              </a:rPr>
                              <m:t>11</m:t>
                            </m:r>
                          </m:den>
                        </m:f>
                        <m:r>
                          <a:rPr lang="en-US" altLang="zh-CN" sz="2800" b="0" i="1" smtClean="0">
                            <a:latin typeface="Cambria Math"/>
                            <a:ea typeface="Cambria Math"/>
                          </a:rPr>
                          <m:t>×</m:t>
                        </m:r>
                        <m:box>
                          <m:boxPr>
                            <m:ctrlPr>
                              <a:rPr lang="en-US" altLang="zh-CN" sz="2800" b="0" i="1" smtClean="0">
                                <a:latin typeface="Cambria Math" charset="0"/>
                                <a:ea typeface="Cambria Math"/>
                              </a:rPr>
                            </m:ctrlPr>
                          </m:boxPr>
                          <m:e>
                            <m:argPr>
                              <m:argSz m:val="-1"/>
                            </m:argPr>
                            <m:f>
                              <m:fPr>
                                <m:ctrlPr>
                                  <a:rPr lang="en-US" altLang="zh-CN" sz="2800" b="0" i="1" smtClean="0">
                                    <a:latin typeface="Cambria Math" charset="0"/>
                                    <a:ea typeface="Cambria Math"/>
                                  </a:rPr>
                                </m:ctrlPr>
                              </m:fPr>
                              <m:num>
                                <m:r>
                                  <a:rPr lang="en-US" altLang="zh-CN" sz="2800" b="0" i="1" smtClean="0">
                                    <a:latin typeface="Cambria Math"/>
                                    <a:ea typeface="Cambria Math"/>
                                  </a:rPr>
                                  <m:t>2</m:t>
                                </m:r>
                              </m:num>
                              <m:den>
                                <m:r>
                                  <a:rPr lang="en-US" altLang="zh-CN" sz="2800" b="0" i="1" smtClean="0">
                                    <a:latin typeface="Cambria Math"/>
                                    <a:ea typeface="Cambria Math"/>
                                  </a:rPr>
                                  <m:t>5</m:t>
                                </m:r>
                              </m:den>
                            </m:f>
                          </m:e>
                        </m:box>
                      </m:e>
                    </m:box>
                    <m:r>
                      <a:rPr lang="en-US" altLang="zh-CN" sz="2800" b="0" i="1" smtClean="0">
                        <a:latin typeface="Cambria Math"/>
                      </a:rPr>
                      <m:t>=</m:t>
                    </m:r>
                    <m:box>
                      <m:boxPr>
                        <m:ctrlPr>
                          <a:rPr lang="en-US" altLang="zh-CN" sz="2800" b="0" i="1" smtClean="0">
                            <a:latin typeface="Cambria Math" charset="0"/>
                          </a:rPr>
                        </m:ctrlPr>
                      </m:boxPr>
                      <m:e>
                        <m:argPr>
                          <m:argSz m:val="-1"/>
                        </m:argPr>
                        <m:f>
                          <m:fPr>
                            <m:ctrlPr>
                              <a:rPr lang="en-US" altLang="zh-CN" sz="2800" b="0" i="1" smtClean="0">
                                <a:latin typeface="Cambria Math" charset="0"/>
                              </a:rPr>
                            </m:ctrlPr>
                          </m:fPr>
                          <m:num>
                            <m:r>
                              <a:rPr lang="en-US" altLang="zh-CN" sz="2800" b="0" i="1" smtClean="0">
                                <a:latin typeface="Cambria Math"/>
                              </a:rPr>
                              <m:t>38</m:t>
                            </m:r>
                          </m:num>
                          <m:den>
                            <m:r>
                              <a:rPr lang="en-US" altLang="zh-CN" sz="2800" b="0" i="1" smtClean="0">
                                <a:latin typeface="Cambria Math"/>
                              </a:rPr>
                              <m:t>55</m:t>
                            </m:r>
                          </m:den>
                        </m:f>
                      </m:e>
                    </m:box>
                  </m:oMath>
                </a14:m>
                <a:r>
                  <a:rPr lang="en-US" altLang="zh-CN" sz="2400" dirty="0">
                    <a:latin typeface="+mj-lt"/>
                  </a:rPr>
                  <a:t>.</a:t>
                </a:r>
                <a:endParaRPr lang="zh-CN" altLang="en-US" sz="24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21548" y="4779150"/>
                <a:ext cx="3804696" cy="514436"/>
              </a:xfrm>
              <a:prstGeom prst="rect">
                <a:avLst/>
              </a:prstGeom>
              <a:blipFill rotWithShape="1">
                <a:blip r:embed="rId5"/>
                <a:stretch>
                  <a:fillRect l="-481" t="-7143" r="-1442" b="-19048"/>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CEA3B67A-98CD-4284-AE42-A56F8D875FF1}"/>
              </a:ext>
            </a:extLst>
          </p:cNvPr>
          <p:cNvSpPr>
            <a:spLocks noGrp="1"/>
          </p:cNvSpPr>
          <p:nvPr>
            <p:ph type="sldNum" sz="quarter" idx="11"/>
          </p:nvPr>
        </p:nvSpPr>
        <p:spPr/>
        <p:txBody>
          <a:bodyPr/>
          <a:lstStyle/>
          <a:p>
            <a:pPr>
              <a:defRPr/>
            </a:pPr>
            <a:fld id="{DF2308B0-52A9-437D-9700-D7B37876F5B1}" type="slidenum">
              <a:rPr lang="zh-CN" altLang="en-US" smtClean="0"/>
              <a:pPr>
                <a:defRPr/>
              </a:pPr>
              <a:t>124</a:t>
            </a:fld>
            <a:endParaRPr lang="en-US" altLang="zh-CN" dirty="0"/>
          </a:p>
        </p:txBody>
      </p:sp>
    </p:spTree>
    <p:extLst>
      <p:ext uri="{BB962C8B-B14F-4D97-AF65-F5344CB8AC3E}">
        <p14:creationId xmlns:p14="http://schemas.microsoft.com/office/powerpoint/2010/main" val="137529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53725"/>
            <a:ext cx="3158237" cy="430887"/>
          </a:xfrm>
          <a:prstGeom prst="rect">
            <a:avLst/>
          </a:prstGeom>
        </p:spPr>
        <p:txBody>
          <a:bodyPr wrap="none">
            <a:spAutoFit/>
          </a:bodyPr>
          <a:lstStyle/>
          <a:p>
            <a:r>
              <a:rPr lang="en-US" altLang="zh-CN" sz="2200" dirty="0"/>
              <a:t>Back to </a:t>
            </a:r>
            <a:r>
              <a:rPr lang="en-US" altLang="zh-CN" sz="2200" dirty="0">
                <a:solidFill>
                  <a:srgbClr val="FF0000"/>
                </a:solidFill>
              </a:rPr>
              <a:t>Bayes' theorem</a:t>
            </a:r>
            <a:endParaRPr lang="zh-CN" altLang="en-US" sz="2200" dirty="0"/>
          </a:p>
        </p:txBody>
      </p:sp>
      <mc:AlternateContent xmlns:mc="http://schemas.openxmlformats.org/markup-compatibility/2006" xmlns:a14="http://schemas.microsoft.com/office/drawing/2010/main">
        <mc:Choice Requires="a14">
          <p:sp>
            <p:nvSpPr>
              <p:cNvPr id="3" name="矩形 2"/>
              <p:cNvSpPr/>
              <p:nvPr/>
            </p:nvSpPr>
            <p:spPr>
              <a:xfrm>
                <a:off x="314185" y="1396890"/>
                <a:ext cx="8378241" cy="1473673"/>
              </a:xfrm>
              <a:prstGeom prst="rect">
                <a:avLst/>
              </a:prstGeom>
            </p:spPr>
            <p:txBody>
              <a:bodyPr wrap="square">
                <a:spAutoFit/>
              </a:bodyPr>
              <a:lstStyle/>
              <a:p>
                <a:pPr algn="just"/>
                <a:r>
                  <a:rPr lang="en-US" altLang="zh-CN" sz="2200" dirty="0">
                    <a:latin typeface="+mj-lt"/>
                  </a:rPr>
                  <a:t>Let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 …,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𝑘</m:t>
                        </m:r>
                      </m:sub>
                    </m:sSub>
                  </m:oMath>
                </a14:m>
                <a:r>
                  <a:rPr lang="en-US" altLang="zh-CN" sz="2200" dirty="0">
                    <a:latin typeface="+mj-lt"/>
                  </a:rPr>
                  <a:t> be mutually exclusive and exhaustive events (</a:t>
                </a:r>
                <a:r>
                  <a:rPr lang="zh-CN" altLang="en-US" sz="2200" dirty="0">
                    <a:latin typeface="+mj-lt"/>
                  </a:rPr>
                  <a:t>完备事件组</a:t>
                </a:r>
                <a:r>
                  <a:rPr lang="en-US" altLang="zh-CN" sz="2200" dirty="0">
                    <a:latin typeface="+mj-lt"/>
                  </a:rPr>
                  <a:t>) with </a:t>
                </a:r>
                <a:r>
                  <a:rPr lang="en-US" altLang="zh-CN" sz="2200" dirty="0">
                    <a:solidFill>
                      <a:srgbClr val="FF0000"/>
                    </a:solidFill>
                    <a:latin typeface="+mj-lt"/>
                  </a:rPr>
                  <a:t>prior</a:t>
                </a:r>
                <a:r>
                  <a:rPr lang="en-US" altLang="zh-CN" sz="2200" dirty="0">
                    <a:latin typeface="+mj-lt"/>
                  </a:rPr>
                  <a:t> probabilities </a:t>
                </a:r>
                <a14:m>
                  <m:oMath xmlns:m="http://schemas.openxmlformats.org/officeDocument/2006/math">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𝑖</m:t>
                        </m:r>
                      </m:sub>
                    </m:sSub>
                    <m:r>
                      <a:rPr lang="en-US" altLang="zh-CN" sz="2200" b="0" i="1" smtClean="0">
                        <a:latin typeface="Cambria Math"/>
                      </a:rPr>
                      <m:t>)(</m:t>
                    </m:r>
                    <m:r>
                      <a:rPr lang="en-US" altLang="zh-CN" sz="2200" b="0" i="1" smtClean="0">
                        <a:latin typeface="Cambria Math"/>
                      </a:rPr>
                      <m:t>𝑖</m:t>
                    </m:r>
                    <m:r>
                      <a:rPr lang="en-US" altLang="zh-CN" sz="2200" b="0" i="1" smtClean="0">
                        <a:latin typeface="Cambria Math"/>
                      </a:rPr>
                      <m:t>=1,…,</m:t>
                    </m:r>
                    <m:r>
                      <a:rPr lang="en-US" altLang="zh-CN" sz="2200" b="0" i="1" smtClean="0">
                        <a:latin typeface="Cambria Math"/>
                      </a:rPr>
                      <m:t>𝑘</m:t>
                    </m:r>
                    <m:r>
                      <a:rPr lang="en-US" altLang="zh-CN" sz="2200" b="0" i="1" smtClean="0">
                        <a:latin typeface="Cambria Math"/>
                      </a:rPr>
                      <m:t>)</m:t>
                    </m:r>
                  </m:oMath>
                </a14:m>
                <a:r>
                  <a:rPr lang="en-US" altLang="zh-CN" sz="2200" dirty="0">
                    <a:latin typeface="+mj-lt"/>
                  </a:rPr>
                  <a:t> . Then for any other event </a:t>
                </a:r>
                <a14:m>
                  <m:oMath xmlns:m="http://schemas.openxmlformats.org/officeDocument/2006/math">
                    <m:r>
                      <a:rPr lang="en-US" altLang="zh-CN" sz="2200" i="1" dirty="0" smtClean="0">
                        <a:latin typeface="Cambria Math"/>
                      </a:rPr>
                      <m:t>𝐵</m:t>
                    </m:r>
                  </m:oMath>
                </a14:m>
                <a:r>
                  <a:rPr lang="en-US" altLang="zh-CN" sz="2200" dirty="0">
                    <a:latin typeface="+mj-lt"/>
                  </a:rPr>
                  <a:t> for which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&gt;0</m:t>
                    </m:r>
                  </m:oMath>
                </a14:m>
                <a:r>
                  <a:rPr lang="en-US" altLang="zh-CN" sz="2200" dirty="0">
                    <a:latin typeface="+mj-lt"/>
                  </a:rPr>
                  <a:t> , the </a:t>
                </a:r>
                <a:r>
                  <a:rPr lang="en-US" altLang="zh-CN" sz="2200" dirty="0">
                    <a:solidFill>
                      <a:srgbClr val="FF0000"/>
                    </a:solidFill>
                    <a:latin typeface="+mj-lt"/>
                  </a:rPr>
                  <a:t>posterior</a:t>
                </a:r>
                <a:r>
                  <a:rPr lang="en-US" altLang="zh-CN" sz="2200" dirty="0">
                    <a:latin typeface="+mj-lt"/>
                  </a:rPr>
                  <a:t> probability of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𝑗</m:t>
                        </m:r>
                      </m:sub>
                    </m:sSub>
                  </m:oMath>
                </a14:m>
                <a:r>
                  <a:rPr lang="zh-CN" altLang="en-US" sz="2200" dirty="0">
                    <a:latin typeface="+mj-lt"/>
                  </a:rPr>
                  <a:t> </a:t>
                </a:r>
                <a:r>
                  <a:rPr lang="en-US" altLang="zh-CN" sz="2200" dirty="0">
                    <a:latin typeface="+mj-lt"/>
                  </a:rPr>
                  <a:t>given that </a:t>
                </a:r>
                <a14:m>
                  <m:oMath xmlns:m="http://schemas.openxmlformats.org/officeDocument/2006/math">
                    <m:r>
                      <a:rPr lang="en-US" altLang="zh-CN" sz="2200" i="1" dirty="0" smtClean="0">
                        <a:latin typeface="Cambria Math"/>
                      </a:rPr>
                      <m:t>𝐵</m:t>
                    </m:r>
                  </m:oMath>
                </a14:m>
                <a:r>
                  <a:rPr lang="en-US" altLang="zh-CN" sz="2200" dirty="0">
                    <a:latin typeface="+mj-lt"/>
                  </a:rPr>
                  <a:t> has occurred is </a:t>
                </a:r>
                <a:endParaRPr lang="zh-CN" altLang="en-US" sz="2200" dirty="0">
                  <a:latin typeface="+mj-lt"/>
                </a:endParaRPr>
              </a:p>
            </p:txBody>
          </p:sp>
        </mc:Choice>
        <mc:Fallback xmlns="">
          <p:sp>
            <p:nvSpPr>
              <p:cNvPr id="3" name="矩形 2"/>
              <p:cNvSpPr>
                <a:spLocks noRot="1" noChangeAspect="1" noMove="1" noResize="1" noEditPoints="1" noAdjustHandles="1" noChangeArrowheads="1" noChangeShapeType="1" noTextEdit="1"/>
              </p:cNvSpPr>
              <p:nvPr/>
            </p:nvSpPr>
            <p:spPr>
              <a:xfrm>
                <a:off x="314185" y="1396890"/>
                <a:ext cx="8378241" cy="1473673"/>
              </a:xfrm>
              <a:prstGeom prst="rect">
                <a:avLst/>
              </a:prstGeom>
              <a:blipFill rotWithShape="0">
                <a:blip r:embed="rId2"/>
                <a:stretch>
                  <a:fillRect l="-946" t="-4132" r="-946" b="-78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214284" y="2972065"/>
                <a:ext cx="6272551" cy="68730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𝑗</m:t>
                            </m:r>
                          </m:sub>
                        </m:sSub>
                      </m:e>
                      <m:e>
                        <m:r>
                          <a:rPr lang="en-US" altLang="zh-CN" sz="2200" b="0" i="1" smtClean="0">
                            <a:latin typeface="Cambria Math"/>
                          </a:rPr>
                          <m:t>𝐵</m:t>
                        </m:r>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𝑗</m:t>
                            </m:r>
                          </m:sub>
                        </m:sSub>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rPr>
                          <m:t>)</m:t>
                        </m:r>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𝑗</m:t>
                            </m:r>
                          </m:sub>
                        </m:sSub>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𝑗</m:t>
                            </m:r>
                          </m:sub>
                        </m:sSub>
                        <m:r>
                          <a:rPr lang="en-US" altLang="zh-CN" sz="2200" b="0" i="1" smtClean="0">
                            <a:latin typeface="Cambria Math"/>
                            <a:ea typeface="Cambria Math"/>
                          </a:rPr>
                          <m:t>)</m:t>
                        </m:r>
                      </m:num>
                      <m:den>
                        <m:nary>
                          <m:naryPr>
                            <m:chr m:val="∑"/>
                            <m:limLoc m:val="subSup"/>
                            <m:ctrlPr>
                              <a:rPr lang="en-US" altLang="zh-CN" sz="2200" b="0" i="1" smtClean="0">
                                <a:latin typeface="Cambria Math" charset="0"/>
                              </a:rPr>
                            </m:ctrlPr>
                          </m:naryPr>
                          <m:sub>
                            <m:r>
                              <m:rPr>
                                <m:brk m:alnAt="25"/>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rPr>
                              <m:t>𝑘</m:t>
                            </m:r>
                          </m:sup>
                          <m:e>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𝑘</m:t>
                                </m:r>
                              </m:sub>
                            </m:sSub>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𝑘</m:t>
                                </m:r>
                              </m:sub>
                            </m:sSub>
                            <m:r>
                              <a:rPr lang="en-US" altLang="zh-CN" sz="2200" b="0" i="1" smtClean="0">
                                <a:latin typeface="Cambria Math"/>
                                <a:ea typeface="Cambria Math"/>
                              </a:rPr>
                              <m:t>)</m:t>
                            </m:r>
                          </m:e>
                        </m:nary>
                      </m:den>
                    </m:f>
                  </m:oMath>
                </a14:m>
                <a:r>
                  <a:rPr lang="en-US" altLang="zh-CN" sz="2200" dirty="0">
                    <a:latin typeface="+mj-lt"/>
                  </a:rPr>
                  <a:t>, </a:t>
                </a:r>
                <a14:m>
                  <m:oMath xmlns:m="http://schemas.openxmlformats.org/officeDocument/2006/math">
                    <m:r>
                      <a:rPr lang="en-US" altLang="zh-CN" sz="2200" b="0" i="1" dirty="0" smtClean="0">
                        <a:latin typeface="Cambria Math"/>
                      </a:rPr>
                      <m:t>𝑗</m:t>
                    </m:r>
                    <m:r>
                      <a:rPr lang="en-US" altLang="zh-CN" sz="2200" b="0" i="1" dirty="0" smtClean="0">
                        <a:latin typeface="Cambria Math"/>
                      </a:rPr>
                      <m:t>=1, 2,…,</m:t>
                    </m:r>
                    <m:r>
                      <a:rPr lang="en-US" altLang="zh-CN" sz="2200" b="0" i="1" dirty="0" smtClean="0">
                        <a:latin typeface="Cambria Math"/>
                      </a:rPr>
                      <m:t>𝑘</m:t>
                    </m:r>
                    <m:r>
                      <a:rPr lang="en-US" altLang="zh-CN" sz="2200" b="0" i="1" dirty="0" smtClean="0">
                        <a:latin typeface="Cambria Math"/>
                      </a:rPr>
                      <m:t>.</m:t>
                    </m:r>
                  </m:oMath>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214284" y="2972065"/>
                <a:ext cx="6272551" cy="687304"/>
              </a:xfrm>
              <a:prstGeom prst="rect">
                <a:avLst/>
              </a:prstGeom>
              <a:blipFill rotWithShape="1">
                <a:blip r:embed="rId3"/>
                <a:stretch>
                  <a:fillRect/>
                </a:stretch>
              </a:blipFill>
            </p:spPr>
            <p:txBody>
              <a:bodyPr/>
              <a:lstStyle/>
              <a:p>
                <a:r>
                  <a:rPr lang="zh-CN" altLang="en-US">
                    <a:noFill/>
                  </a:rPr>
                  <a:t> </a:t>
                </a:r>
              </a:p>
            </p:txBody>
          </p:sp>
        </mc:Fallback>
      </mc:AlternateContent>
      <p:sp>
        <p:nvSpPr>
          <p:cNvPr id="6" name="矩形 5"/>
          <p:cNvSpPr/>
          <p:nvPr/>
        </p:nvSpPr>
        <p:spPr>
          <a:xfrm>
            <a:off x="314185" y="3774680"/>
            <a:ext cx="8415935" cy="769441"/>
          </a:xfrm>
          <a:prstGeom prst="rect">
            <a:avLst/>
          </a:prstGeom>
        </p:spPr>
        <p:txBody>
          <a:bodyPr wrap="square">
            <a:spAutoFit/>
          </a:bodyPr>
          <a:lstStyle/>
          <a:p>
            <a:r>
              <a:rPr lang="en-US" altLang="zh-CN" sz="2200" dirty="0">
                <a:solidFill>
                  <a:srgbClr val="FF0000"/>
                </a:solidFill>
              </a:rPr>
              <a:t>Prior </a:t>
            </a:r>
            <a:r>
              <a:rPr lang="en-US" altLang="zh-CN" sz="2200" dirty="0"/>
              <a:t>probability here is the probability of an event before new data is collected.</a:t>
            </a:r>
            <a:endParaRPr lang="zh-CN" altLang="en-US" sz="2200" dirty="0"/>
          </a:p>
        </p:txBody>
      </p:sp>
      <p:sp>
        <p:nvSpPr>
          <p:cNvPr id="7" name="矩形 6"/>
          <p:cNvSpPr/>
          <p:nvPr/>
        </p:nvSpPr>
        <p:spPr>
          <a:xfrm>
            <a:off x="314184" y="4615209"/>
            <a:ext cx="8372615" cy="1107996"/>
          </a:xfrm>
          <a:prstGeom prst="rect">
            <a:avLst/>
          </a:prstGeom>
        </p:spPr>
        <p:txBody>
          <a:bodyPr wrap="square">
            <a:spAutoFit/>
          </a:bodyPr>
          <a:lstStyle/>
          <a:p>
            <a:pPr algn="just"/>
            <a:r>
              <a:rPr lang="en-US" altLang="zh-CN" sz="2200" dirty="0"/>
              <a:t>The </a:t>
            </a:r>
            <a:r>
              <a:rPr lang="en-US" altLang="zh-CN" sz="2200" dirty="0">
                <a:solidFill>
                  <a:srgbClr val="FF0000"/>
                </a:solidFill>
              </a:rPr>
              <a:t>prior</a:t>
            </a:r>
            <a:r>
              <a:rPr lang="en-US" altLang="zh-CN" sz="2200" dirty="0"/>
              <a:t> probability of an event will be revised as new data or information becomes available. That revised probability becomes the </a:t>
            </a:r>
            <a:r>
              <a:rPr lang="en-US" altLang="zh-CN" sz="2200" dirty="0">
                <a:solidFill>
                  <a:srgbClr val="FF0000"/>
                </a:solidFill>
              </a:rPr>
              <a:t>posterior</a:t>
            </a:r>
            <a:r>
              <a:rPr lang="en-US" altLang="zh-CN" sz="2200" dirty="0"/>
              <a:t> probability.</a:t>
            </a:r>
            <a:endParaRPr lang="zh-CN" altLang="en-US" sz="2200" dirty="0"/>
          </a:p>
        </p:txBody>
      </p:sp>
      <p:sp>
        <p:nvSpPr>
          <p:cNvPr id="11" name="灯片编号占位符 10">
            <a:extLst>
              <a:ext uri="{FF2B5EF4-FFF2-40B4-BE49-F238E27FC236}">
                <a16:creationId xmlns:a16="http://schemas.microsoft.com/office/drawing/2014/main" xmlns="" id="{10F19B57-7CBE-44DE-8A19-B8A5A00E8E22}"/>
              </a:ext>
            </a:extLst>
          </p:cNvPr>
          <p:cNvSpPr>
            <a:spLocks noGrp="1"/>
          </p:cNvSpPr>
          <p:nvPr>
            <p:ph type="sldNum" sz="quarter" idx="11"/>
          </p:nvPr>
        </p:nvSpPr>
        <p:spPr/>
        <p:txBody>
          <a:bodyPr/>
          <a:lstStyle/>
          <a:p>
            <a:pPr>
              <a:defRPr/>
            </a:pPr>
            <a:fld id="{DF2308B0-52A9-437D-9700-D7B37876F5B1}" type="slidenum">
              <a:rPr lang="zh-CN" altLang="en-US" smtClean="0"/>
              <a:pPr>
                <a:defRPr/>
              </a:pPr>
              <a:t>125</a:t>
            </a:fld>
            <a:endParaRPr lang="en-US" altLang="zh-CN" dirty="0"/>
          </a:p>
        </p:txBody>
      </p:sp>
    </p:spTree>
    <p:extLst>
      <p:ext uri="{BB962C8B-B14F-4D97-AF65-F5344CB8AC3E}">
        <p14:creationId xmlns:p14="http://schemas.microsoft.com/office/powerpoint/2010/main" val="71336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016" y="953725"/>
            <a:ext cx="6152184" cy="430887"/>
          </a:xfrm>
          <a:prstGeom prst="rect">
            <a:avLst/>
          </a:prstGeom>
          <a:noFill/>
        </p:spPr>
        <p:txBody>
          <a:bodyPr wrap="square" rtlCol="0">
            <a:spAutoFit/>
          </a:bodyPr>
          <a:lstStyle/>
          <a:p>
            <a:r>
              <a:rPr lang="en-US" altLang="zh-CN" sz="2200" dirty="0">
                <a:solidFill>
                  <a:srgbClr val="FF0000"/>
                </a:solidFill>
                <a:latin typeface="+mj-lt"/>
              </a:rPr>
              <a:t>Example Sick Child and Doctor</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Rectangle 1"/>
              <p:cNvSpPr>
                <a:spLocks noChangeArrowheads="1"/>
              </p:cNvSpPr>
              <p:nvPr/>
            </p:nvSpPr>
            <p:spPr bwMode="auto">
              <a:xfrm>
                <a:off x="212191" y="1418002"/>
                <a:ext cx="8474609" cy="218521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A doctor is called to see a sick child. The doctor has </a:t>
                </a:r>
                <a:r>
                  <a:rPr kumimoji="0" lang="zh-CN" altLang="zh-CN" sz="2200" b="0" i="0" u="none" strike="noStrike" cap="none" normalizeH="0" baseline="0" dirty="0">
                    <a:ln>
                      <a:noFill/>
                    </a:ln>
                    <a:solidFill>
                      <a:srgbClr val="FF0000"/>
                    </a:solidFill>
                    <a:effectLst/>
                    <a:latin typeface="Arial" pitchFamily="34" charset="0"/>
                    <a:ea typeface="Helvetica Neue"/>
                    <a:cs typeface="宋体" pitchFamily="2" charset="-122"/>
                  </a:rPr>
                  <a:t>prior</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information that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90% </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of sick children in that neighborhood have the flu, while </a:t>
                </a:r>
                <a:r>
                  <a:rPr kumimoji="0" lang="zh-CN" altLang="zh-CN" sz="2200" b="0" i="0" u="none" strike="noStrike" cap="none" normalizeH="0" baseline="0" dirty="0">
                    <a:ln>
                      <a:noFill/>
                    </a:ln>
                    <a:solidFill>
                      <a:srgbClr val="FF0000"/>
                    </a:solidFill>
                    <a:effectLst/>
                    <a:latin typeface="Arial" pitchFamily="34" charset="0"/>
                    <a:ea typeface="Helvetica Neue"/>
                    <a:cs typeface="宋体" pitchFamily="2" charset="-122"/>
                  </a:rPr>
                  <a:t>the other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10%</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are sick with measles</a:t>
                </a:r>
                <a:r>
                  <a:rPr kumimoji="0" lang="zh-CN" altLang="en-US" sz="2200" b="0" i="0" u="none" strike="noStrike" cap="none" normalizeH="0" baseline="0" dirty="0">
                    <a:ln>
                      <a:noFill/>
                    </a:ln>
                    <a:solidFill>
                      <a:srgbClr val="333333"/>
                    </a:solidFill>
                    <a:effectLst/>
                    <a:latin typeface="Arial" pitchFamily="34" charset="0"/>
                    <a:ea typeface="Helvetica Neue"/>
                    <a:cs typeface="宋体" pitchFamily="2" charset="-122"/>
                  </a:rPr>
                  <a:t> </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lang="zh-CN" altLang="en-US" sz="2400" dirty="0"/>
                  <a:t>麻疹</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Let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𝐹</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stand for an event of a child being sick with flu and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𝑀</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stand for an event of a child being sick with measles. Assume for simplicity that  there</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 are</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no other maladies</a:t>
                </a:r>
                <a:r>
                  <a:rPr kumimoji="0" lang="zh-CN" altLang="en-US" sz="2200" b="0" i="0" u="none" strike="noStrike" cap="none" normalizeH="0" baseline="0" dirty="0">
                    <a:ln>
                      <a:noFill/>
                    </a:ln>
                    <a:solidFill>
                      <a:srgbClr val="333333"/>
                    </a:solidFill>
                    <a:effectLst/>
                    <a:latin typeface="Arial" pitchFamily="34" charset="0"/>
                    <a:ea typeface="Helvetica Neue"/>
                    <a:cs typeface="宋体" pitchFamily="2" charset="-122"/>
                  </a:rPr>
                  <a:t> </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lang="zh-CN" altLang="en-US" sz="2400" dirty="0"/>
                  <a:t>疾病</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in that neighborhood</a:t>
                </a:r>
                <a:r>
                  <a:rPr lang="en-US" altLang="zh-CN" sz="2200" dirty="0">
                    <a:solidFill>
                      <a:srgbClr val="333333"/>
                    </a:solidFill>
                    <a:latin typeface="Arial" pitchFamily="34" charset="0"/>
                    <a:ea typeface="Helvetica Neue"/>
                    <a:cs typeface="宋体" pitchFamily="2" charset="-122"/>
                  </a:rPr>
                  <a:t>,i.e., </a:t>
                </a:r>
                <a14:m>
                  <m:oMath xmlns:m="http://schemas.openxmlformats.org/officeDocument/2006/math">
                    <m:r>
                      <a:rPr lang="en-US" altLang="zh-CN" sz="2200" b="0" i="1" smtClean="0">
                        <a:solidFill>
                          <a:srgbClr val="333333"/>
                        </a:solidFill>
                        <a:latin typeface="Cambria Math"/>
                        <a:ea typeface="Helvetica Neue"/>
                        <a:cs typeface="宋体" pitchFamily="2" charset="-122"/>
                      </a:rPr>
                      <m:t>𝐹</m:t>
                    </m:r>
                    <m:r>
                      <a:rPr lang="en-US" altLang="zh-CN" sz="2200" b="0" i="1" smtClean="0">
                        <a:solidFill>
                          <a:srgbClr val="333333"/>
                        </a:solidFill>
                        <a:latin typeface="Cambria Math"/>
                        <a:ea typeface="Cambria Math"/>
                        <a:cs typeface="宋体" pitchFamily="2" charset="-122"/>
                      </a:rPr>
                      <m:t>∪</m:t>
                    </m:r>
                    <m:r>
                      <a:rPr lang="en-US" altLang="zh-CN" sz="2200" b="0" i="1" smtClean="0">
                        <a:solidFill>
                          <a:srgbClr val="333333"/>
                        </a:solidFill>
                        <a:latin typeface="Cambria Math"/>
                        <a:ea typeface="Cambria Math"/>
                        <a:cs typeface="宋体" pitchFamily="2" charset="-122"/>
                      </a:rPr>
                      <m:t>𝑀</m:t>
                    </m:r>
                    <m:r>
                      <a:rPr lang="en-US" altLang="zh-CN" sz="2200" b="0" i="1" smtClean="0">
                        <a:solidFill>
                          <a:srgbClr val="333333"/>
                        </a:solidFill>
                        <a:latin typeface="Cambria Math"/>
                        <a:ea typeface="Cambria Math"/>
                        <a:cs typeface="宋体" pitchFamily="2" charset="-122"/>
                      </a:rPr>
                      <m:t>=</m:t>
                    </m:r>
                    <m:r>
                      <a:rPr lang="zh-CN" altLang="en-US" sz="2200" b="0" i="1" smtClean="0">
                        <a:solidFill>
                          <a:srgbClr val="333333"/>
                        </a:solidFill>
                        <a:latin typeface="Cambria Math"/>
                        <a:ea typeface="Cambria Math"/>
                        <a:cs typeface="宋体" pitchFamily="2" charset="-122"/>
                      </a:rPr>
                      <m:t>𝒮</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kumimoji="0" lang="zh-CN" altLang="zh-CN" sz="2200" b="0" i="0" u="none" strike="noStrike" cap="none" normalizeH="0" baseline="0" dirty="0">
                    <a:ln>
                      <a:noFill/>
                    </a:ln>
                    <a:solidFill>
                      <a:schemeClr val="tx1"/>
                    </a:solidFill>
                    <a:effectLst/>
                    <a:latin typeface="Arial" pitchFamily="34" charset="0"/>
                    <a:ea typeface="宋体" pitchFamily="2" charset="-122"/>
                    <a:cs typeface="宋体" pitchFamily="2" charset="-122"/>
                  </a:rPr>
                  <a:t> </a:t>
                </a:r>
              </a:p>
            </p:txBody>
          </p:sp>
        </mc:Choice>
        <mc:Fallback xmlns="">
          <p:sp>
            <p:nvSpPr>
              <p:cNvPr id="3" name="Rectangle 1"/>
              <p:cNvSpPr>
                <a:spLocks noRot="1" noChangeAspect="1" noMove="1" noResize="1" noEditPoints="1" noAdjustHandles="1" noChangeArrowheads="1" noChangeShapeType="1" noTextEdit="1"/>
              </p:cNvSpPr>
              <p:nvPr/>
            </p:nvSpPr>
            <p:spPr bwMode="auto">
              <a:xfrm>
                <a:off x="212191" y="1418002"/>
                <a:ext cx="8474609" cy="2185214"/>
              </a:xfrm>
              <a:prstGeom prst="rect">
                <a:avLst/>
              </a:prstGeom>
              <a:blipFill rotWithShape="0">
                <a:blip r:embed="rId2"/>
                <a:stretch>
                  <a:fillRect l="-935" t="-3911" r="-935" b="-55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2"/>
              <p:cNvSpPr>
                <a:spLocks noChangeArrowheads="1"/>
              </p:cNvSpPr>
              <p:nvPr/>
            </p:nvSpPr>
            <p:spPr bwMode="auto">
              <a:xfrm>
                <a:off x="223167" y="3572438"/>
                <a:ext cx="8595955" cy="11079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A well-known symptom of measles is a rash</a:t>
                </a:r>
                <a:r>
                  <a:rPr kumimoji="0" lang="zh-CN" altLang="en-US" sz="2200" b="0" i="0" u="none" strike="noStrike" cap="none" normalizeH="0" baseline="0" dirty="0">
                    <a:ln>
                      <a:noFill/>
                    </a:ln>
                    <a:solidFill>
                      <a:srgbClr val="333333"/>
                    </a:solidFill>
                    <a:effectLst/>
                    <a:latin typeface="Arial" pitchFamily="34" charset="0"/>
                    <a:ea typeface="Helvetica Neue"/>
                    <a:cs typeface="宋体" pitchFamily="2" charset="-122"/>
                  </a:rPr>
                  <a:t> </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kumimoji="0" lang="zh-CN" altLang="en-US" sz="2200" b="0" i="0" u="none" strike="noStrike" cap="none" normalizeH="0" baseline="0" dirty="0">
                    <a:ln>
                      <a:noFill/>
                    </a:ln>
                    <a:solidFill>
                      <a:srgbClr val="333333"/>
                    </a:solidFill>
                    <a:effectLst/>
                    <a:latin typeface="Arial" pitchFamily="34" charset="0"/>
                    <a:ea typeface="Helvetica Neue"/>
                    <a:cs typeface="宋体" pitchFamily="2" charset="-122"/>
                  </a:rPr>
                  <a:t>皮疹</a:t>
                </a:r>
                <a:r>
                  <a:rPr kumimoji="0" lang="en-US" altLang="zh-CN" sz="2200" b="0" i="0" u="none" strike="noStrike" cap="none" normalizeH="0" baseline="0" dirty="0">
                    <a:ln>
                      <a:noFill/>
                    </a:ln>
                    <a:solidFill>
                      <a:srgbClr val="333333"/>
                    </a:solidFill>
                    <a:effectLst/>
                    <a:latin typeface="Arial" pitchFamily="34" charset="0"/>
                    <a:ea typeface="Helvetica Neue"/>
                    <a:cs typeface="宋体" pitchFamily="2" charset="-122"/>
                  </a:rPr>
                  <a:t>)</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(the event of having which</a:t>
                </a:r>
                <a:r>
                  <a:rPr kumimoji="0" lang="en-US" altLang="zh-CN" sz="2200" b="0" i="0" u="none" strike="noStrike" cap="none" normalizeH="0" dirty="0">
                    <a:ln>
                      <a:noFill/>
                    </a:ln>
                    <a:solidFill>
                      <a:srgbClr val="333333"/>
                    </a:solidFill>
                    <a:effectLst/>
                    <a:latin typeface="Arial" pitchFamily="34" charset="0"/>
                    <a:ea typeface="Helvetica Neue"/>
                    <a:cs typeface="宋体" pitchFamily="2" charset="-122"/>
                  </a:rPr>
                  <a:t> </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we</a:t>
                </a:r>
                <a:r>
                  <a:rPr kumimoji="0" lang="en-US" altLang="zh-CN" sz="2200" b="0" i="0" u="none" strike="noStrike" cap="none" normalizeH="0" dirty="0">
                    <a:ln>
                      <a:noFill/>
                    </a:ln>
                    <a:solidFill>
                      <a:srgbClr val="333333"/>
                    </a:solidFill>
                    <a:effectLst/>
                    <a:latin typeface="Arial" pitchFamily="34" charset="0"/>
                    <a:ea typeface="Helvetica Neue"/>
                    <a:cs typeface="宋体" pitchFamily="2" charset="-122"/>
                  </a:rPr>
                  <a:t> </a:t>
                </a:r>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denote </a:t>
                </a:r>
                <a14:m>
                  <m:oMath xmlns:m="http://schemas.openxmlformats.org/officeDocument/2006/math">
                    <m:r>
                      <a:rPr kumimoji="0" lang="zh-CN" altLang="zh-CN" sz="2200" b="0" i="1" u="none" strike="noStrike" cap="none" normalizeH="0" baseline="0" dirty="0" smtClean="0">
                        <a:ln>
                          <a:noFill/>
                        </a:ln>
                        <a:solidFill>
                          <a:srgbClr val="333333"/>
                        </a:solidFill>
                        <a:effectLst/>
                        <a:latin typeface="Cambria Math"/>
                        <a:ea typeface="Helvetica Neue"/>
                        <a:cs typeface="宋体" pitchFamily="2" charset="-122"/>
                      </a:rPr>
                      <m:t>𝑅</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a:t>
                </a:r>
                <a14:m>
                  <m:oMath xmlns:m="http://schemas.openxmlformats.org/officeDocument/2006/math">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𝑃</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𝑅</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𝑀</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 =0.95.</m:t>
                    </m:r>
                  </m:oMath>
                </a14:m>
                <a:r>
                  <a:rPr kumimoji="0" lang="zh-CN" altLang="zh-CN" sz="2200" b="0" i="0" u="none" strike="noStrike" cap="none" normalizeH="0" baseline="0" dirty="0">
                    <a:ln>
                      <a:noFill/>
                    </a:ln>
                    <a:solidFill>
                      <a:srgbClr val="333333"/>
                    </a:solidFill>
                    <a:effectLst/>
                    <a:latin typeface="Arial" pitchFamily="34" charset="0"/>
                    <a:ea typeface="Helvetica Neue"/>
                    <a:cs typeface="宋体" pitchFamily="2" charset="-122"/>
                  </a:rPr>
                  <a:t> However, occasionally children with flu also develop rash, so that </a:t>
                </a:r>
                <a14:m>
                  <m:oMath xmlns:m="http://schemas.openxmlformats.org/officeDocument/2006/math">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𝑃</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𝑅</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𝐹</m:t>
                    </m:r>
                    <m:r>
                      <a:rPr kumimoji="0" lang="zh-CN" altLang="zh-CN" sz="2200" b="0" i="1" u="none" strike="noStrike" cap="none" normalizeH="0" baseline="0" dirty="0" smtClean="0">
                        <a:ln>
                          <a:noFill/>
                        </a:ln>
                        <a:solidFill>
                          <a:schemeClr val="tx1"/>
                        </a:solidFill>
                        <a:effectLst/>
                        <a:latin typeface="Cambria Math"/>
                        <a:ea typeface="宋体" pitchFamily="2" charset="-122"/>
                        <a:cs typeface="宋体" pitchFamily="2" charset="-122"/>
                      </a:rPr>
                      <m:t>) = 0.08</m:t>
                    </m:r>
                  </m:oMath>
                </a14:m>
                <a:r>
                  <a:rPr kumimoji="0" lang="zh-CN" altLang="zh-CN" sz="2200" b="0" i="0" u="none" strike="noStrike" cap="none" normalizeH="0" baseline="0" dirty="0">
                    <a:ln>
                      <a:noFill/>
                    </a:ln>
                    <a:solidFill>
                      <a:schemeClr val="tx1"/>
                    </a:solidFill>
                    <a:effectLst/>
                    <a:latin typeface="Arial" pitchFamily="34" charset="0"/>
                    <a:ea typeface="宋体" pitchFamily="2" charset="-122"/>
                    <a:cs typeface="宋体" pitchFamily="2" charset="-122"/>
                  </a:rPr>
                  <a:t>. </a:t>
                </a:r>
              </a:p>
            </p:txBody>
          </p:sp>
        </mc:Choice>
        <mc:Fallback xmlns="">
          <p:sp>
            <p:nvSpPr>
              <p:cNvPr id="4" name="Rectangle 2"/>
              <p:cNvSpPr>
                <a:spLocks noRot="1" noChangeAspect="1" noMove="1" noResize="1" noEditPoints="1" noAdjustHandles="1" noChangeArrowheads="1" noChangeShapeType="1" noTextEdit="1"/>
              </p:cNvSpPr>
              <p:nvPr/>
            </p:nvSpPr>
            <p:spPr bwMode="auto">
              <a:xfrm>
                <a:off x="223167" y="3572438"/>
                <a:ext cx="8595955" cy="1107996"/>
              </a:xfrm>
              <a:prstGeom prst="rect">
                <a:avLst/>
              </a:prstGeom>
              <a:blipFill rotWithShape="0">
                <a:blip r:embed="rId3"/>
                <a:stretch>
                  <a:fillRect l="-922" t="-7692" r="-922" b="-505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212191" y="4734145"/>
            <a:ext cx="8489816" cy="769441"/>
          </a:xfrm>
          <a:prstGeom prst="rect">
            <a:avLst/>
          </a:prstGeom>
        </p:spPr>
        <p:txBody>
          <a:bodyPr wrap="square">
            <a:spAutoFit/>
          </a:bodyPr>
          <a:lstStyle/>
          <a:p>
            <a:pPr algn="just"/>
            <a:r>
              <a:rPr lang="en-US" altLang="zh-CN" sz="2200" dirty="0"/>
              <a:t>Upon examining the child, the doctor finds a rash. What is the probability that the child has measles?</a:t>
            </a:r>
            <a:endParaRPr lang="zh-CN" altLang="en-US" sz="2200" dirty="0"/>
          </a:p>
        </p:txBody>
      </p:sp>
      <p:sp>
        <p:nvSpPr>
          <p:cNvPr id="10" name="灯片编号占位符 9">
            <a:extLst>
              <a:ext uri="{FF2B5EF4-FFF2-40B4-BE49-F238E27FC236}">
                <a16:creationId xmlns:a16="http://schemas.microsoft.com/office/drawing/2014/main" xmlns="" id="{562F9E7A-E8A2-4615-A81F-D8839009BBE2}"/>
              </a:ext>
            </a:extLst>
          </p:cNvPr>
          <p:cNvSpPr>
            <a:spLocks noGrp="1"/>
          </p:cNvSpPr>
          <p:nvPr>
            <p:ph type="sldNum" sz="quarter" idx="11"/>
          </p:nvPr>
        </p:nvSpPr>
        <p:spPr/>
        <p:txBody>
          <a:bodyPr/>
          <a:lstStyle/>
          <a:p>
            <a:pPr>
              <a:defRPr/>
            </a:pPr>
            <a:fld id="{DF2308B0-52A9-437D-9700-D7B37876F5B1}" type="slidenum">
              <a:rPr lang="zh-CN" altLang="en-US" smtClean="0"/>
              <a:pPr>
                <a:defRPr/>
              </a:pPr>
              <a:t>126</a:t>
            </a:fld>
            <a:endParaRPr lang="en-US" altLang="zh-CN" dirty="0"/>
          </a:p>
        </p:txBody>
      </p:sp>
    </p:spTree>
    <p:extLst>
      <p:ext uri="{BB962C8B-B14F-4D97-AF65-F5344CB8AC3E}">
        <p14:creationId xmlns:p14="http://schemas.microsoft.com/office/powerpoint/2010/main" val="65585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510" y="1178750"/>
            <a:ext cx="1350150" cy="430887"/>
          </a:xfrm>
          <a:prstGeom prst="rect">
            <a:avLst/>
          </a:prstGeom>
          <a:noFill/>
        </p:spPr>
        <p:txBody>
          <a:bodyPr wrap="square" rtlCol="0">
            <a:spAutoFit/>
          </a:bodyPr>
          <a:lstStyle/>
          <a:p>
            <a:r>
              <a:rPr lang="en-US" altLang="zh-CN" sz="2200" dirty="0">
                <a:solidFill>
                  <a:srgbClr val="FF0000"/>
                </a:solidFill>
                <a:latin typeface="+mj-lt"/>
              </a:rPr>
              <a:t>Solution </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126101" y="1718810"/>
                <a:ext cx="5374227" cy="797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𝑀</m:t>
                          </m:r>
                        </m:e>
                        <m:e>
                          <m:r>
                            <a:rPr lang="en-US" altLang="zh-CN" sz="2200" b="0" i="1" smtClean="0">
                              <a:latin typeface="Cambria Math"/>
                            </a:rPr>
                            <m:t>𝑅</m:t>
                          </m:r>
                        </m:e>
                      </m:d>
                      <m:r>
                        <a:rPr lang="en-US" altLang="zh-CN" sz="2200" b="0" i="1" smtClean="0">
                          <a:latin typeface="Cambria Math"/>
                        </a:rPr>
                        <m:t>=</m:t>
                      </m:r>
                      <m:f>
                        <m:fPr>
                          <m:ctrlPr>
                            <a:rPr lang="en-US" altLang="zh-CN" sz="2200" b="0" i="1" smtClean="0">
                              <a:latin typeface="Cambria Math" charset="0"/>
                              <a:ea typeface="Cambria Math"/>
                            </a:rPr>
                          </m:ctrlPr>
                        </m:fPr>
                        <m:num>
                          <m:r>
                            <a:rPr lang="en-US" altLang="zh-CN" sz="2200" i="1">
                              <a:latin typeface="Cambria Math"/>
                            </a:rPr>
                            <m:t>𝑃</m:t>
                          </m:r>
                          <m:r>
                            <a:rPr lang="en-US" altLang="zh-CN" sz="2200" i="1">
                              <a:latin typeface="Cambria Math"/>
                            </a:rPr>
                            <m:t>(</m:t>
                          </m:r>
                          <m:r>
                            <a:rPr lang="en-US" altLang="zh-CN" sz="2200" i="1">
                              <a:latin typeface="Cambria Math"/>
                            </a:rPr>
                            <m:t>𝑅</m:t>
                          </m:r>
                          <m:r>
                            <a:rPr lang="en-US" altLang="zh-CN" sz="2200" i="1">
                              <a:latin typeface="Cambria Math"/>
                            </a:rPr>
                            <m:t>|</m:t>
                          </m:r>
                          <m:r>
                            <a:rPr lang="en-US" altLang="zh-CN" sz="2200" i="1">
                              <a:latin typeface="Cambria Math"/>
                            </a:rPr>
                            <m:t>𝑀</m:t>
                          </m:r>
                          <m:r>
                            <a:rPr lang="en-US" altLang="zh-CN" sz="2200" i="1">
                              <a:latin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𝑀</m:t>
                              </m:r>
                            </m:e>
                          </m:d>
                        </m:num>
                        <m:den>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𝑅</m:t>
                              </m:r>
                            </m:e>
                            <m:e>
                              <m:r>
                                <a:rPr lang="en-US" altLang="zh-CN" sz="2200" b="0" i="1" smtClean="0">
                                  <a:latin typeface="Cambria Math"/>
                                  <a:ea typeface="Cambria Math"/>
                                </a:rPr>
                                <m:t>𝑀</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𝑀</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𝑅</m:t>
                              </m:r>
                            </m:e>
                            <m:e>
                              <m:r>
                                <a:rPr lang="en-US" altLang="zh-CN" sz="2200" b="0" i="1" smtClean="0">
                                  <a:latin typeface="Cambria Math"/>
                                  <a:ea typeface="Cambria Math"/>
                                </a:rPr>
                                <m:t>𝐹</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𝐹</m:t>
                              </m:r>
                            </m:e>
                          </m:d>
                        </m:den>
                      </m:f>
                    </m:oMath>
                  </m:oMathPara>
                </a14:m>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6101" y="1718810"/>
                <a:ext cx="5374227" cy="7972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26595" y="2603776"/>
                <a:ext cx="491968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0" smtClean="0">
                          <a:latin typeface="Cambria Math"/>
                        </a:rPr>
                        <m:t>0.95</m:t>
                      </m:r>
                      <m:r>
                        <a:rPr lang="en-US" altLang="zh-CN" sz="2200" b="0" i="1" smtClean="0">
                          <a:latin typeface="Cambria Math"/>
                          <a:ea typeface="Cambria Math"/>
                        </a:rPr>
                        <m:t>×0.1/(0.95×0.1+0.08×0.9)</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26595" y="2603776"/>
                <a:ext cx="4919680" cy="430887"/>
              </a:xfrm>
              <a:prstGeom prst="rect">
                <a:avLst/>
              </a:prstGeom>
              <a:blipFill rotWithShape="0">
                <a:blip r:embed="rId3"/>
                <a:stretch>
                  <a:fillRect b="-21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06615" y="3088123"/>
                <a:ext cx="113345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=0.57.</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06615" y="3088123"/>
                <a:ext cx="1133451" cy="4308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134" y="3699030"/>
                <a:ext cx="4946935" cy="430887"/>
              </a:xfrm>
              <a:prstGeom prst="rect">
                <a:avLst/>
              </a:prstGeom>
              <a:noFill/>
            </p:spPr>
            <p:txBody>
              <a:bodyPr wrap="square" rtlCol="0">
                <a:spAutoFit/>
              </a:bodyPr>
              <a:lstStyle/>
              <a:p>
                <a:r>
                  <a:rPr lang="en-US" altLang="zh-CN" sz="2200" dirty="0">
                    <a:solidFill>
                      <a:srgbClr val="FF0000"/>
                    </a:solidFill>
                    <a:latin typeface="+mj-lt"/>
                  </a:rPr>
                  <a:t>Question: </a:t>
                </a:r>
                <a:r>
                  <a:rPr lang="en-US" altLang="zh-CN" sz="2200" dirty="0">
                    <a:latin typeface="+mj-lt"/>
                  </a:rPr>
                  <a:t>What is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𝐹</m:t>
                        </m:r>
                      </m:e>
                      <m:e>
                        <m:r>
                          <a:rPr lang="en-US" altLang="zh-CN" sz="2200" i="1">
                            <a:latin typeface="Cambria Math"/>
                          </a:rPr>
                          <m:t>𝑅</m:t>
                        </m:r>
                      </m:e>
                    </m:d>
                  </m:oMath>
                </a14:m>
                <a:r>
                  <a:rPr lang="en-US" altLang="zh-CN" sz="2200" dirty="0">
                    <a:latin typeface="+mj-lt"/>
                  </a:rPr>
                  <a:t>?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5134" y="3699030"/>
                <a:ext cx="4946935" cy="430887"/>
              </a:xfrm>
              <a:prstGeom prst="rect">
                <a:avLst/>
              </a:prstGeom>
              <a:blipFill rotWithShape="1">
                <a:blip r:embed="rId5"/>
                <a:stretch>
                  <a:fillRect l="-1603"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1520" y="4194085"/>
                <a:ext cx="8370931" cy="660630"/>
              </a:xfrm>
              <a:prstGeom prst="rect">
                <a:avLst/>
              </a:prstGeom>
            </p:spPr>
            <p:txBody>
              <a:bodyPr wrap="squar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b="0" i="1" smtClean="0">
                            <a:latin typeface="Cambria Math"/>
                          </a:rPr>
                          <m:t>𝐹</m:t>
                        </m:r>
                      </m:e>
                      <m:e>
                        <m:r>
                          <a:rPr lang="en-US" altLang="zh-CN" sz="2200" i="1">
                            <a:latin typeface="Cambria Math"/>
                          </a:rPr>
                          <m:t>𝑅</m:t>
                        </m:r>
                      </m:e>
                    </m:d>
                    <m:r>
                      <a:rPr lang="en-US" altLang="zh-CN" sz="2200" i="1">
                        <a:latin typeface="Cambria Math"/>
                      </a:rPr>
                      <m:t>=</m:t>
                    </m:r>
                    <m:f>
                      <m:fPr>
                        <m:ctrlPr>
                          <a:rPr lang="en-US" altLang="zh-CN" sz="2200" b="0" i="1" smtClean="0">
                            <a:latin typeface="Cambria Math" charset="0"/>
                            <a:ea typeface="Cambria Math"/>
                          </a:rPr>
                        </m:ctrlPr>
                      </m:fPr>
                      <m:num>
                        <m:r>
                          <a:rPr lang="en-US" altLang="zh-CN" sz="2200" i="1">
                            <a:latin typeface="Cambria Math"/>
                          </a:rPr>
                          <m:t>𝑃</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𝑅</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𝐹</m:t>
                        </m:r>
                        <m:r>
                          <a:rPr lang="en-US" altLang="zh-CN" sz="2200" b="0" i="1" smtClean="0">
                            <a:latin typeface="Cambria Math" panose="02040503050406030204" pitchFamily="18" charset="0"/>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𝐹</m:t>
                            </m:r>
                          </m:e>
                        </m:d>
                      </m:num>
                      <m:den>
                        <m:r>
                          <a:rPr lang="en-US" altLang="zh-CN" sz="2200" i="1" smtClean="0">
                            <a:latin typeface="Cambria Math"/>
                            <a:ea typeface="Cambria Math"/>
                          </a:rPr>
                          <m:t>𝑃</m:t>
                        </m:r>
                        <m:r>
                          <a:rPr lang="en-US" altLang="zh-CN" sz="2200" b="0" i="1" smtClean="0">
                            <a:latin typeface="Cambria Math" panose="02040503050406030204" pitchFamily="18" charset="0"/>
                            <a:ea typeface="Cambria Math"/>
                          </a:rPr>
                          <m:t>(</m:t>
                        </m:r>
                        <m:r>
                          <a:rPr lang="en-US" altLang="zh-CN" sz="2200" b="0" i="1" smtClean="0">
                            <a:latin typeface="Cambria Math" panose="02040503050406030204" pitchFamily="18" charset="0"/>
                            <a:ea typeface="Cambria Math"/>
                          </a:rPr>
                          <m:t>𝑅</m:t>
                        </m:r>
                        <m:r>
                          <a:rPr lang="en-US" altLang="zh-CN" sz="2200" b="0" i="1" smtClean="0">
                            <a:latin typeface="Cambria Math" panose="02040503050406030204" pitchFamily="18" charset="0"/>
                            <a:ea typeface="Cambria Math"/>
                          </a:rPr>
                          <m:t>|</m:t>
                        </m:r>
                        <m:r>
                          <a:rPr lang="en-US" altLang="zh-CN" sz="2200" b="0" i="1" smtClean="0">
                            <a:latin typeface="Cambria Math" panose="02040503050406030204" pitchFamily="18" charset="0"/>
                            <a:ea typeface="Cambria Math"/>
                          </a:rPr>
                          <m:t>𝑀</m:t>
                        </m:r>
                        <m:r>
                          <a:rPr lang="en-US" altLang="zh-CN" sz="2200" b="0" i="1" smtClean="0">
                            <a:latin typeface="Cambria Math" panose="02040503050406030204" pitchFamily="18" charset="0"/>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i="1">
                                <a:latin typeface="Cambria Math"/>
                                <a:ea typeface="Cambria Math"/>
                              </a:rPr>
                              <m:t>𝑀</m:t>
                            </m:r>
                          </m:e>
                        </m:d>
                        <m:r>
                          <a:rPr lang="en-US" altLang="zh-CN" sz="2200" i="1">
                            <a:latin typeface="Cambria Math"/>
                            <a:ea typeface="Cambria Math"/>
                          </a:rPr>
                          <m:t>+</m:t>
                        </m:r>
                        <m:r>
                          <a:rPr lang="en-US" altLang="zh-CN" sz="2200" i="1">
                            <a:latin typeface="Cambria Math"/>
                            <a:ea typeface="Cambria Math"/>
                          </a:rPr>
                          <m:t>𝑃</m:t>
                        </m:r>
                        <m:r>
                          <a:rPr lang="en-US" altLang="zh-CN" sz="2200" b="0" i="1" smtClean="0">
                            <a:latin typeface="Cambria Math" panose="02040503050406030204" pitchFamily="18" charset="0"/>
                            <a:ea typeface="Cambria Math"/>
                          </a:rPr>
                          <m:t>(</m:t>
                        </m:r>
                        <m:r>
                          <a:rPr lang="en-US" altLang="zh-CN" sz="2200" b="0" i="1" smtClean="0">
                            <a:latin typeface="Cambria Math" panose="02040503050406030204" pitchFamily="18" charset="0"/>
                            <a:ea typeface="Cambria Math"/>
                          </a:rPr>
                          <m:t>𝑅</m:t>
                        </m:r>
                        <m:r>
                          <a:rPr lang="en-US" altLang="zh-CN" sz="2200" b="0" i="1" smtClean="0">
                            <a:latin typeface="Cambria Math" panose="02040503050406030204" pitchFamily="18" charset="0"/>
                            <a:ea typeface="Cambria Math"/>
                          </a:rPr>
                          <m:t>|</m:t>
                        </m:r>
                        <m:r>
                          <a:rPr lang="en-US" altLang="zh-CN" sz="2200" b="0" i="1" smtClean="0">
                            <a:latin typeface="Cambria Math" panose="02040503050406030204" pitchFamily="18" charset="0"/>
                            <a:ea typeface="Cambria Math"/>
                          </a:rPr>
                          <m:t>𝐹</m:t>
                        </m:r>
                        <m:r>
                          <a:rPr lang="en-US" altLang="zh-CN" sz="2200" b="0" i="1" smtClean="0">
                            <a:latin typeface="Cambria Math" panose="02040503050406030204" pitchFamily="18" charset="0"/>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i="1">
                                <a:latin typeface="Cambria Math"/>
                                <a:ea typeface="Cambria Math"/>
                              </a:rPr>
                              <m:t>𝐹</m:t>
                            </m:r>
                          </m:e>
                        </m:d>
                      </m:den>
                    </m:f>
                    <m:r>
                      <a:rPr lang="en-US" altLang="zh-CN" sz="2200" b="0" i="1" smtClean="0">
                        <a:latin typeface="Cambria Math"/>
                        <a:ea typeface="Cambria Math"/>
                      </a:rPr>
                      <m:t>=0.43</m:t>
                    </m:r>
                  </m:oMath>
                </a14:m>
                <a:r>
                  <a:rPr lang="en-US" altLang="zh-CN" sz="2200" dirty="0"/>
                  <a:t>.</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51520" y="4194085"/>
                <a:ext cx="8370931" cy="6606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529" y="5004175"/>
                <a:ext cx="4946934" cy="430887"/>
              </a:xfrm>
              <a:prstGeom prst="rect">
                <a:avLst/>
              </a:prstGeom>
              <a:noFill/>
            </p:spPr>
            <p:txBody>
              <a:bodyPr wrap="square" rtlCol="0">
                <a:spAutoFit/>
              </a:bodyPr>
              <a:lstStyle/>
              <a:p>
                <a:r>
                  <a:rPr lang="en-US" altLang="zh-CN" sz="2200" dirty="0">
                    <a:latin typeface="+mj-lt"/>
                  </a:rPr>
                  <a:t>Obviously,</a:t>
                </a:r>
                <a:r>
                  <a:rPr lang="en-US" altLang="zh-CN" sz="2200" dirty="0"/>
                  <a:t>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𝑀</m:t>
                        </m:r>
                      </m:e>
                      <m:e>
                        <m:r>
                          <a:rPr lang="en-US" altLang="zh-CN" sz="2200" i="1">
                            <a:latin typeface="Cambria Math"/>
                          </a:rPr>
                          <m:t>𝑅</m:t>
                        </m:r>
                      </m:e>
                    </m:d>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𝐹</m:t>
                        </m:r>
                      </m:e>
                      <m:e>
                        <m:r>
                          <a:rPr lang="en-US" altLang="zh-CN" sz="2200" i="1">
                            <a:latin typeface="Cambria Math"/>
                          </a:rPr>
                          <m:t>𝑅</m:t>
                        </m:r>
                      </m:e>
                    </m:d>
                    <m:r>
                      <a:rPr lang="en-US" altLang="zh-CN" sz="2200" i="1">
                        <a:latin typeface="Cambria Math"/>
                      </a:rPr>
                      <m:t>=</m:t>
                    </m:r>
                    <m:r>
                      <a:rPr lang="en-US" altLang="zh-CN" sz="2200" b="0" i="1" smtClean="0">
                        <a:latin typeface="Cambria Math"/>
                      </a:rPr>
                      <m:t>1</m:t>
                    </m:r>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1529" y="5004175"/>
                <a:ext cx="4946934" cy="430887"/>
              </a:xfrm>
              <a:prstGeom prst="rect">
                <a:avLst/>
              </a:prstGeom>
              <a:blipFill rotWithShape="1">
                <a:blip r:embed="rId7"/>
                <a:stretch>
                  <a:fillRect l="-1478" t="-7042" b="-28169"/>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04E4287A-8470-42E0-AC0E-844F30F8B624}"/>
              </a:ext>
            </a:extLst>
          </p:cNvPr>
          <p:cNvSpPr>
            <a:spLocks noGrp="1"/>
          </p:cNvSpPr>
          <p:nvPr>
            <p:ph type="sldNum" sz="quarter" idx="11"/>
          </p:nvPr>
        </p:nvSpPr>
        <p:spPr/>
        <p:txBody>
          <a:bodyPr/>
          <a:lstStyle/>
          <a:p>
            <a:pPr>
              <a:defRPr/>
            </a:pPr>
            <a:fld id="{DF2308B0-52A9-437D-9700-D7B37876F5B1}" type="slidenum">
              <a:rPr lang="zh-CN" altLang="en-US" smtClean="0"/>
              <a:pPr>
                <a:defRPr/>
              </a:pPr>
              <a:t>127</a:t>
            </a:fld>
            <a:endParaRPr lang="en-US" altLang="zh-CN" dirty="0"/>
          </a:p>
        </p:txBody>
      </p:sp>
    </p:spTree>
    <p:extLst>
      <p:ext uri="{BB962C8B-B14F-4D97-AF65-F5344CB8AC3E}">
        <p14:creationId xmlns:p14="http://schemas.microsoft.com/office/powerpoint/2010/main" val="26568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1520" y="998730"/>
                <a:ext cx="8892480" cy="769441"/>
              </a:xfrm>
              <a:prstGeom prst="rect">
                <a:avLst/>
              </a:prstGeom>
              <a:noFill/>
            </p:spPr>
            <p:txBody>
              <a:bodyPr wrap="square" rtlCol="0">
                <a:spAutoFit/>
              </a:bodyPr>
              <a:lstStyle/>
              <a:p>
                <a:r>
                  <a:rPr lang="en-US" altLang="zh-CN" sz="2200" dirty="0">
                    <a:latin typeface="+mj-lt"/>
                  </a:rPr>
                  <a:t>In general, if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 …,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𝑘</m:t>
                        </m:r>
                      </m:sub>
                    </m:sSub>
                  </m:oMath>
                </a14:m>
                <a:r>
                  <a:rPr lang="en-US" altLang="zh-CN" sz="2200" dirty="0"/>
                  <a:t> are mutually exclusive and exhaustive events</a:t>
                </a:r>
                <a:r>
                  <a:rPr lang="en-US" altLang="zh-CN" sz="2200" dirty="0">
                    <a:latin typeface="+mj-lt"/>
                  </a:rPr>
                  <a:t>, then </a:t>
                </a:r>
                <a:r>
                  <a:rPr lang="en-US" altLang="zh-CN" sz="2200" dirty="0"/>
                  <a:t>for any other event </a:t>
                </a:r>
                <a14:m>
                  <m:oMath xmlns:m="http://schemas.openxmlformats.org/officeDocument/2006/math">
                    <m:r>
                      <a:rPr lang="en-US" altLang="zh-CN" sz="2200" i="1" dirty="0">
                        <a:latin typeface="Cambria Math"/>
                      </a:rPr>
                      <m:t>𝐵</m:t>
                    </m:r>
                  </m:oMath>
                </a14:m>
                <a:r>
                  <a:rPr lang="en-US" altLang="zh-CN" sz="2200" dirty="0"/>
                  <a:t> for which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r>
                      <a:rPr lang="en-US" altLang="zh-CN" sz="2200" i="1">
                        <a:latin typeface="Cambria Math"/>
                      </a:rPr>
                      <m:t>&gt;0</m:t>
                    </m:r>
                  </m:oMath>
                </a14:m>
                <a:r>
                  <a:rPr lang="en-US" altLang="zh-CN" sz="2200" dirty="0">
                    <a:latin typeface="+mj-lt"/>
                  </a:rPr>
                  <a:t> </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51520" y="998730"/>
                <a:ext cx="8892480" cy="769441"/>
              </a:xfrm>
              <a:prstGeom prst="rect">
                <a:avLst/>
              </a:prstGeom>
              <a:blipFill rotWithShape="1">
                <a:blip r:embed="rId2"/>
                <a:stretch>
                  <a:fillRect l="-822"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5036" y="1808820"/>
                <a:ext cx="3702104" cy="430887"/>
              </a:xfrm>
              <a:prstGeom prst="rect">
                <a:avLst/>
              </a:prstGeom>
              <a:noFill/>
            </p:spPr>
            <p:txBody>
              <a:bodyPr wrap="none" rtlCol="0">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1</m:t>
                            </m:r>
                          </m:sub>
                        </m:sSub>
                      </m:e>
                      <m:e>
                        <m:r>
                          <a:rPr lang="en-US" altLang="zh-CN" sz="2200" i="1">
                            <a:latin typeface="Cambria Math"/>
                          </a:rPr>
                          <m:t>𝐵</m:t>
                        </m:r>
                      </m:e>
                    </m:d>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𝑘</m:t>
                            </m:r>
                          </m:sub>
                        </m:sSub>
                      </m:e>
                      <m:e>
                        <m:r>
                          <a:rPr lang="en-US" altLang="zh-CN" sz="2200" i="1">
                            <a:latin typeface="Cambria Math"/>
                          </a:rPr>
                          <m:t>𝐵</m:t>
                        </m:r>
                      </m:e>
                    </m:d>
                    <m:r>
                      <a:rPr lang="en-US" altLang="zh-CN" sz="2200" b="0" i="1" smtClean="0">
                        <a:latin typeface="Cambria Math"/>
                      </a:rPr>
                      <m:t>=1</m:t>
                    </m:r>
                  </m:oMath>
                </a14:m>
                <a:r>
                  <a:rPr lang="en-US" altLang="zh-CN" sz="2200" dirty="0"/>
                  <a:t>.</a:t>
                </a:r>
                <a:endParaRPr lang="zh-CN" altLang="en-US" sz="2200" dirty="0"/>
              </a:p>
            </p:txBody>
          </p:sp>
        </mc:Choice>
        <mc:Fallback xmlns="">
          <p:sp>
            <p:nvSpPr>
              <p:cNvPr id="3" name="TextBox 2"/>
              <p:cNvSpPr txBox="1">
                <a:spLocks noRot="1" noChangeAspect="1" noMove="1" noResize="1" noEditPoints="1" noAdjustHandles="1" noChangeArrowheads="1" noChangeShapeType="1" noTextEdit="1"/>
              </p:cNvSpPr>
              <p:nvPr/>
            </p:nvSpPr>
            <p:spPr>
              <a:xfrm>
                <a:off x="265036" y="1808820"/>
                <a:ext cx="3702104" cy="430887"/>
              </a:xfrm>
              <a:prstGeom prst="rect">
                <a:avLst/>
              </a:prstGeom>
              <a:blipFill rotWithShape="1">
                <a:blip r:embed="rId3"/>
                <a:stretch>
                  <a:fillRect t="-7143" r="-1316" b="-30000"/>
                </a:stretch>
              </a:blipFill>
            </p:spPr>
            <p:txBody>
              <a:bodyPr/>
              <a:lstStyle/>
              <a:p>
                <a:r>
                  <a:rPr lang="zh-CN" altLang="en-US">
                    <a:noFill/>
                  </a:rPr>
                  <a:t> </a:t>
                </a:r>
              </a:p>
            </p:txBody>
          </p:sp>
        </mc:Fallback>
      </mc:AlternateContent>
      <p:sp>
        <p:nvSpPr>
          <p:cNvPr id="4" name="TextBox 3"/>
          <p:cNvSpPr txBox="1"/>
          <p:nvPr/>
        </p:nvSpPr>
        <p:spPr>
          <a:xfrm>
            <a:off x="251520" y="2348880"/>
            <a:ext cx="3612094" cy="430887"/>
          </a:xfrm>
          <a:prstGeom prst="rect">
            <a:avLst/>
          </a:prstGeom>
          <a:noFill/>
        </p:spPr>
        <p:txBody>
          <a:bodyPr wrap="square" rtlCol="0">
            <a:spAutoFit/>
          </a:bodyPr>
          <a:lstStyle/>
          <a:p>
            <a:r>
              <a:rPr lang="en-US" altLang="zh-CN" sz="2200" dirty="0">
                <a:latin typeface="+mj-lt"/>
              </a:rPr>
              <a:t>This is because</a:t>
            </a:r>
            <a:endParaRPr lang="zh-CN" altLang="en-US" sz="2200" dirty="0">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206515" y="2843935"/>
                <a:ext cx="5192575" cy="80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200" i="1" smtClean="0">
                              <a:latin typeface="Cambria Math" charset="0"/>
                            </a:rPr>
                          </m:ctrlPr>
                        </m:fPr>
                        <m:num>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rPr>
                            <m:t>)</m:t>
                          </m:r>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den>
                      </m:f>
                      <m:r>
                        <a:rPr lang="en-US" altLang="zh-CN" sz="2200" b="0" i="1" smtClean="0">
                          <a:latin typeface="Cambria Math"/>
                        </a:rPr>
                        <m:t>=1.</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6515" y="2843935"/>
                <a:ext cx="5192575" cy="80951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621" y="4919445"/>
                <a:ext cx="6101197" cy="430887"/>
              </a:xfrm>
              <a:prstGeom prst="rect">
                <a:avLst/>
              </a:prstGeom>
              <a:noFill/>
            </p:spPr>
            <p:txBody>
              <a:bodyPr wrap="square" rtlCol="0">
                <a:spAutoFit/>
              </a:bodyPr>
              <a:lstStyle/>
              <a:p>
                <a:r>
                  <a:rPr lang="en-US" altLang="zh-CN" sz="2200" dirty="0">
                    <a:solidFill>
                      <a:srgbClr val="FF0000"/>
                    </a:solidFill>
                    <a:latin typeface="+mj-lt"/>
                  </a:rPr>
                  <a:t>Question: </a:t>
                </a:r>
                <a:r>
                  <a:rPr lang="en-US" altLang="zh-CN" sz="2200" dirty="0">
                    <a:solidFill>
                      <a:schemeClr val="tx1"/>
                    </a:solidFill>
                    <a:latin typeface="+mj-lt"/>
                  </a:rPr>
                  <a:t>What is </a:t>
                </a:r>
                <a14:m>
                  <m:oMath xmlns:m="http://schemas.openxmlformats.org/officeDocument/2006/math">
                    <m:r>
                      <a:rPr lang="en-US" altLang="zh-CN" sz="2200" b="0" i="1" smtClean="0">
                        <a:solidFill>
                          <a:schemeClr val="tx1"/>
                        </a:solidFill>
                        <a:latin typeface="Cambria Math"/>
                      </a:rPr>
                      <m:t>𝑃</m:t>
                    </m:r>
                    <m:r>
                      <a:rPr lang="en-US" altLang="zh-CN" sz="2200" b="0" i="1" smtClean="0">
                        <a:solidFill>
                          <a:schemeClr val="tx1"/>
                        </a:solidFill>
                        <a:latin typeface="Cambria Math"/>
                      </a:rPr>
                      <m:t>(</m:t>
                    </m:r>
                    <m:r>
                      <a:rPr lang="en-US" altLang="zh-CN" sz="2200" b="0" i="1" smtClean="0">
                        <a:solidFill>
                          <a:schemeClr val="tx1"/>
                        </a:solidFill>
                        <a:latin typeface="Cambria Math"/>
                      </a:rPr>
                      <m:t>𝐴</m:t>
                    </m:r>
                    <m:r>
                      <a:rPr lang="en-US" altLang="zh-CN" sz="2200" b="0" i="1" smtClean="0">
                        <a:solidFill>
                          <a:schemeClr val="tx1"/>
                        </a:solidFill>
                        <a:latin typeface="Cambria Math"/>
                        <a:ea typeface="Cambria Math"/>
                      </a:rPr>
                      <m:t>∪</m:t>
                    </m:r>
                    <m:r>
                      <a:rPr lang="en-US" altLang="zh-CN" sz="2200" b="0" i="1" smtClean="0">
                        <a:solidFill>
                          <a:schemeClr val="tx1"/>
                        </a:solidFill>
                        <a:latin typeface="Cambria Math"/>
                        <a:ea typeface="Cambria Math"/>
                      </a:rPr>
                      <m:t>𝐵</m:t>
                    </m:r>
                    <m:r>
                      <a:rPr lang="en-US" altLang="zh-CN" sz="2200" b="0" i="1" smtClean="0">
                        <a:solidFill>
                          <a:schemeClr val="tx1"/>
                        </a:solidFill>
                        <a:latin typeface="Cambria Math"/>
                        <a:ea typeface="Cambria Math"/>
                      </a:rPr>
                      <m:t>|</m:t>
                    </m:r>
                    <m:r>
                      <a:rPr lang="en-US" altLang="zh-CN" sz="2200" b="0" i="1" smtClean="0">
                        <a:solidFill>
                          <a:schemeClr val="tx1"/>
                        </a:solidFill>
                        <a:latin typeface="Cambria Math"/>
                        <a:ea typeface="Cambria Math"/>
                      </a:rPr>
                      <m:t>𝐶</m:t>
                    </m:r>
                    <m:r>
                      <a:rPr lang="en-US" altLang="zh-CN" sz="2200" b="0" i="1" smtClean="0">
                        <a:solidFill>
                          <a:schemeClr val="tx1"/>
                        </a:solidFill>
                        <a:latin typeface="Cambria Math"/>
                      </a:rPr>
                      <m:t>)</m:t>
                    </m:r>
                  </m:oMath>
                </a14:m>
                <a:r>
                  <a:rPr lang="en-US" altLang="zh-CN" sz="2200" dirty="0">
                    <a:solidFill>
                      <a:schemeClr val="tx1"/>
                    </a:solidFill>
                    <a:latin typeface="+mj-lt"/>
                  </a:rPr>
                  <a:t>? </a:t>
                </a:r>
                <a:endParaRPr lang="zh-CN" altLang="en-US" sz="2200" dirty="0">
                  <a:solidFill>
                    <a:schemeClr val="tx1"/>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621" y="4919445"/>
                <a:ext cx="6101197" cy="430887"/>
              </a:xfrm>
              <a:prstGeom prst="rect">
                <a:avLst/>
              </a:prstGeom>
              <a:blipFill rotWithShape="1">
                <a:blip r:embed="rId5"/>
                <a:stretch>
                  <a:fillRect l="-1199"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2196" y="5462362"/>
                <a:ext cx="4089004" cy="430887"/>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e>
                        <m:r>
                          <a:rPr lang="en-US" altLang="zh-CN" sz="2200" i="1">
                            <a:latin typeface="Cambria Math"/>
                            <a:ea typeface="Cambria Math"/>
                          </a:rPr>
                          <m:t>𝐶</m:t>
                        </m:r>
                      </m:e>
                    </m:d>
                    <m:r>
                      <a:rPr lang="en-US" altLang="zh-CN" sz="2200" b="0" i="0"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𝐶</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𝐶</m:t>
                    </m:r>
                    <m:r>
                      <a:rPr lang="en-US" altLang="zh-CN" sz="2200" b="0" i="1" smtClean="0">
                        <a:latin typeface="Cambria Math"/>
                      </a:rPr>
                      <m:t>)</m:t>
                    </m:r>
                  </m:oMath>
                </a14:m>
                <a:r>
                  <a:rPr lang="en-US" altLang="zh-CN" sz="2200" dirty="0"/>
                  <a:t> </a:t>
                </a:r>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82196" y="5462362"/>
                <a:ext cx="4089004" cy="430887"/>
              </a:xfrm>
              <a:prstGeom prst="rect">
                <a:avLst/>
              </a:prstGeom>
              <a:blipFill rotWithShape="1">
                <a:blip r:embed="rId6"/>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76945" y="5438323"/>
                <a:ext cx="185127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rPr>
                        <m:t>)</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076945" y="5438323"/>
                <a:ext cx="1851276" cy="430887"/>
              </a:xfrm>
              <a:prstGeom prst="rect">
                <a:avLst/>
              </a:prstGeom>
              <a:blipFill rotWithShape="1">
                <a:blip r:embed="rId7"/>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17694" y="3747660"/>
                <a:ext cx="6525725" cy="430887"/>
              </a:xfrm>
              <a:prstGeom prst="rect">
                <a:avLst/>
              </a:prstGeom>
              <a:noFill/>
            </p:spPr>
            <p:txBody>
              <a:bodyPr wrap="square" rtlCol="0">
                <a:spAutoFit/>
              </a:bodyPr>
              <a:lstStyle/>
              <a:p>
                <a:r>
                  <a:rPr lang="en-US" altLang="zh-CN" sz="2200" dirty="0">
                    <a:latin typeface="+mj-lt"/>
                  </a:rPr>
                  <a:t>If </a:t>
                </a:r>
                <a14:m>
                  <m:oMath xmlns:m="http://schemas.openxmlformats.org/officeDocument/2006/math">
                    <m:r>
                      <a:rPr lang="en-US" altLang="zh-CN" sz="2200" b="0" i="1" smtClean="0">
                        <a:latin typeface="Cambria Math"/>
                      </a:rPr>
                      <m:t>𝑘</m:t>
                    </m:r>
                    <m:r>
                      <a:rPr lang="en-US" altLang="zh-CN" sz="2200" b="0" i="1" smtClean="0">
                        <a:latin typeface="Cambria Math"/>
                      </a:rPr>
                      <m:t>=2</m:t>
                    </m:r>
                  </m:oMath>
                </a14:m>
                <a:r>
                  <a:rPr lang="en-US" altLang="zh-CN" sz="2200" dirty="0">
                    <a:latin typeface="+mj-lt"/>
                  </a:rPr>
                  <a:t>, we have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e>
                      <m:e>
                        <m:r>
                          <a:rPr lang="en-US" altLang="zh-CN" sz="2200" b="0" i="1" smtClean="0">
                            <a:latin typeface="Cambria Math"/>
                          </a:rPr>
                          <m:t>𝐵</m:t>
                        </m:r>
                      </m:e>
                    </m:d>
                    <m:r>
                      <a:rPr lang="en-US" altLang="zh-CN" sz="2200" b="0" i="1" smtClean="0">
                        <a:latin typeface="Cambria Math"/>
                      </a:rPr>
                      <m:t>=1</m:t>
                    </m:r>
                  </m:oMath>
                </a14:m>
                <a:r>
                  <a:rPr lang="en-US" altLang="zh-CN" sz="2200" dirty="0">
                    <a:latin typeface="+mj-lt"/>
                  </a:rPr>
                  <a:t>, and thus  </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17694" y="3747660"/>
                <a:ext cx="6525725" cy="430887"/>
              </a:xfrm>
              <a:prstGeom prst="rect">
                <a:avLst/>
              </a:prstGeom>
              <a:blipFill rotWithShape="1">
                <a:blip r:embed="rId8"/>
                <a:stretch>
                  <a:fillRect l="-1215"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1520" y="4329098"/>
                <a:ext cx="2959208" cy="430887"/>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e>
                      <m:e>
                        <m:r>
                          <a:rPr lang="en-US" altLang="zh-CN" sz="2200" i="1">
                            <a:latin typeface="Cambria Math"/>
                          </a:rPr>
                          <m:t>𝐵</m:t>
                        </m:r>
                      </m:e>
                    </m:d>
                    <m:r>
                      <a:rPr lang="en-US" altLang="zh-CN" sz="2200" b="0" i="1" smtClean="0">
                        <a:latin typeface="Cambria Math"/>
                      </a:rPr>
                      <m:t>=</m:t>
                    </m:r>
                    <m:r>
                      <a:rPr lang="en-US" altLang="zh-CN" sz="2200" i="1">
                        <a:latin typeface="Cambria Math"/>
                      </a:rPr>
                      <m:t>1</m:t>
                    </m:r>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sSup>
                          <m:sSupPr>
                            <m:ctrlPr>
                              <a:rPr lang="en-US" altLang="zh-CN" sz="2200" i="1">
                                <a:latin typeface="Cambria Math" charset="0"/>
                              </a:rPr>
                            </m:ctrlPr>
                          </m:sSupPr>
                          <m:e>
                            <m:r>
                              <a:rPr lang="en-US" altLang="zh-CN" sz="2200" i="1">
                                <a:latin typeface="Cambria Math"/>
                              </a:rPr>
                              <m:t>𝐴</m:t>
                            </m:r>
                          </m:e>
                          <m:sup>
                            <m:r>
                              <a:rPr lang="en-US" altLang="zh-CN" sz="2200" i="1">
                                <a:latin typeface="Cambria Math"/>
                              </a:rPr>
                              <m:t>′</m:t>
                            </m:r>
                          </m:sup>
                        </m:sSup>
                      </m:e>
                      <m:e>
                        <m:r>
                          <a:rPr lang="en-US" altLang="zh-CN" sz="2200" i="1">
                            <a:latin typeface="Cambria Math"/>
                          </a:rPr>
                          <m:t>𝐵</m:t>
                        </m:r>
                      </m:e>
                    </m:d>
                  </m:oMath>
                </a14:m>
                <a:r>
                  <a:rPr lang="en-US" altLang="zh-CN" sz="2200" dirty="0"/>
                  <a:t>.</a:t>
                </a:r>
                <a:endParaRPr lang="zh-CN" altLang="en-US" sz="2200" dirty="0"/>
              </a:p>
            </p:txBody>
          </p:sp>
        </mc:Choice>
        <mc:Fallback xmlns="">
          <p:sp>
            <p:nvSpPr>
              <p:cNvPr id="13" name="矩形 12"/>
              <p:cNvSpPr>
                <a:spLocks noRot="1" noChangeAspect="1" noMove="1" noResize="1" noEditPoints="1" noAdjustHandles="1" noChangeArrowheads="1" noChangeShapeType="1" noTextEdit="1"/>
              </p:cNvSpPr>
              <p:nvPr/>
            </p:nvSpPr>
            <p:spPr>
              <a:xfrm>
                <a:off x="251520" y="4329098"/>
                <a:ext cx="2959208" cy="430887"/>
              </a:xfrm>
              <a:prstGeom prst="rect">
                <a:avLst/>
              </a:prstGeom>
              <a:blipFill rotWithShape="1">
                <a:blip r:embed="rId9"/>
                <a:stretch>
                  <a:fillRect t="-7042" r="-1852" b="-28169"/>
                </a:stretch>
              </a:blipFill>
            </p:spPr>
            <p:txBody>
              <a:bodyPr/>
              <a:lstStyle/>
              <a:p>
                <a:r>
                  <a:rPr lang="zh-CN" altLang="en-US">
                    <a:noFill/>
                  </a:rPr>
                  <a:t> </a:t>
                </a:r>
              </a:p>
            </p:txBody>
          </p:sp>
        </mc:Fallback>
      </mc:AlternateContent>
      <p:sp>
        <p:nvSpPr>
          <p:cNvPr id="15" name="灯片编号占位符 14">
            <a:extLst>
              <a:ext uri="{FF2B5EF4-FFF2-40B4-BE49-F238E27FC236}">
                <a16:creationId xmlns:a16="http://schemas.microsoft.com/office/drawing/2014/main" xmlns="" id="{17A59468-430D-4896-AF75-EF5275D3C250}"/>
              </a:ext>
            </a:extLst>
          </p:cNvPr>
          <p:cNvSpPr>
            <a:spLocks noGrp="1"/>
          </p:cNvSpPr>
          <p:nvPr>
            <p:ph type="sldNum" sz="quarter" idx="11"/>
          </p:nvPr>
        </p:nvSpPr>
        <p:spPr/>
        <p:txBody>
          <a:bodyPr/>
          <a:lstStyle/>
          <a:p>
            <a:pPr>
              <a:defRPr/>
            </a:pPr>
            <a:fld id="{DF2308B0-52A9-437D-9700-D7B37876F5B1}" type="slidenum">
              <a:rPr lang="zh-CN" altLang="en-US" smtClean="0"/>
              <a:pPr>
                <a:defRPr/>
              </a:pPr>
              <a:t>128</a:t>
            </a:fld>
            <a:endParaRPr lang="en-US" altLang="zh-CN" dirty="0"/>
          </a:p>
        </p:txBody>
      </p:sp>
    </p:spTree>
    <p:extLst>
      <p:ext uri="{BB962C8B-B14F-4D97-AF65-F5344CB8AC3E}">
        <p14:creationId xmlns:p14="http://schemas.microsoft.com/office/powerpoint/2010/main" val="27169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10" grpId="0"/>
      <p:bldP spid="11" grpId="0"/>
      <p:bldP spid="12" grpId="0"/>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hlinkClick r:id="rId2" action="ppaction://hlinksldjump"/>
          </p:cNvPr>
          <p:cNvSpPr txBox="1"/>
          <p:nvPr/>
        </p:nvSpPr>
        <p:spPr>
          <a:xfrm>
            <a:off x="202697" y="623446"/>
            <a:ext cx="4005445" cy="523220"/>
          </a:xfrm>
          <a:prstGeom prst="rect">
            <a:avLst/>
          </a:prstGeom>
          <a:noFill/>
        </p:spPr>
        <p:txBody>
          <a:bodyPr wrap="square" rtlCol="0">
            <a:spAutoFit/>
          </a:bodyPr>
          <a:lstStyle/>
          <a:p>
            <a:r>
              <a:rPr lang="en-US" altLang="zh-CN" sz="2800" dirty="0">
                <a:solidFill>
                  <a:srgbClr val="3333FF"/>
                </a:solidFill>
                <a:latin typeface="+mj-lt"/>
              </a:rPr>
              <a:t>2.5 Independence</a:t>
            </a:r>
            <a:endParaRPr lang="zh-CN" altLang="en-US" sz="2800" dirty="0">
              <a:solidFill>
                <a:srgbClr val="3333FF"/>
              </a:solidFill>
              <a:latin typeface="+mj-lt"/>
            </a:endParaRPr>
          </a:p>
        </p:txBody>
      </p:sp>
      <mc:AlternateContent xmlns:mc="http://schemas.openxmlformats.org/markup-compatibility/2006" xmlns:a14="http://schemas.microsoft.com/office/drawing/2010/main">
        <mc:Choice Requires="a14">
          <p:sp>
            <p:nvSpPr>
              <p:cNvPr id="8" name="TextBox 7"/>
              <p:cNvSpPr txBox="1"/>
              <p:nvPr/>
            </p:nvSpPr>
            <p:spPr>
              <a:xfrm>
                <a:off x="175781" y="1223755"/>
                <a:ext cx="8356659" cy="769441"/>
              </a:xfrm>
              <a:prstGeom prst="rect">
                <a:avLst/>
              </a:prstGeom>
              <a:noFill/>
            </p:spPr>
            <p:txBody>
              <a:bodyPr wrap="square" rtlCol="0">
                <a:spAutoFit/>
              </a:bodyPr>
              <a:lstStyle/>
              <a:p>
                <a:pPr algn="just"/>
                <a:r>
                  <a:rPr lang="en-US" altLang="zh-CN" sz="2200" dirty="0">
                    <a:latin typeface="+mj-lt"/>
                  </a:rPr>
                  <a:t>For any two events </a:t>
                </a:r>
                <a14:m>
                  <m:oMath xmlns:m="http://schemas.openxmlformats.org/officeDocument/2006/math">
                    <m:r>
                      <a:rPr lang="en-US" altLang="zh-CN" sz="2200" i="1" dirty="0" smtClean="0">
                        <a:latin typeface="Cambria Math"/>
                      </a:rPr>
                      <m:t>𝐴</m:t>
                    </m:r>
                  </m:oMath>
                </a14:m>
                <a:r>
                  <a:rPr lang="en-US" altLang="zh-CN" sz="2200" dirty="0">
                    <a:latin typeface="+mj-lt"/>
                  </a:rPr>
                  <a:t> and </a:t>
                </a:r>
                <a14:m>
                  <m:oMath xmlns:m="http://schemas.openxmlformats.org/officeDocument/2006/math">
                    <m:r>
                      <a:rPr lang="en-US" altLang="zh-CN" sz="2200" i="1" dirty="0" smtClean="0">
                        <a:latin typeface="Cambria Math"/>
                      </a:rPr>
                      <m:t>𝐵</m:t>
                    </m:r>
                  </m:oMath>
                </a14:m>
                <a:r>
                  <a:rPr lang="en-US" altLang="zh-CN" sz="2200" dirty="0">
                    <a:latin typeface="+mj-lt"/>
                  </a:rPr>
                  <a:t> with </a:t>
                </a:r>
                <a14:m>
                  <m:oMath xmlns:m="http://schemas.openxmlformats.org/officeDocument/2006/math">
                    <m:r>
                      <a:rPr lang="en-US" altLang="zh-CN" sz="2200" i="1" dirty="0" smtClean="0">
                        <a:latin typeface="Cambria Math"/>
                      </a:rPr>
                      <m:t>𝑃</m:t>
                    </m:r>
                    <m:r>
                      <a:rPr lang="en-US" altLang="zh-CN" sz="2200" i="1" dirty="0" smtClean="0">
                        <a:latin typeface="Cambria Math"/>
                      </a:rPr>
                      <m:t>(</m:t>
                    </m:r>
                    <m:r>
                      <a:rPr lang="en-US" altLang="zh-CN" sz="2200" i="1" dirty="0" smtClean="0">
                        <a:latin typeface="Cambria Math"/>
                      </a:rPr>
                      <m:t>𝐵</m:t>
                    </m:r>
                    <m:r>
                      <a:rPr lang="en-US" altLang="zh-CN" sz="2200" i="1" dirty="0" smtClean="0">
                        <a:latin typeface="Cambria Math"/>
                      </a:rPr>
                      <m:t>)&gt;0</m:t>
                    </m:r>
                  </m:oMath>
                </a14:m>
                <a:r>
                  <a:rPr lang="en-US" altLang="zh-CN" sz="2200" dirty="0">
                    <a:latin typeface="+mj-lt"/>
                  </a:rPr>
                  <a:t>, the conditional probability of </a:t>
                </a:r>
                <a14:m>
                  <m:oMath xmlns:m="http://schemas.openxmlformats.org/officeDocument/2006/math">
                    <m:r>
                      <a:rPr lang="en-US" altLang="zh-CN" sz="2200" i="1" dirty="0" smtClean="0">
                        <a:latin typeface="Cambria Math"/>
                      </a:rPr>
                      <m:t>𝐴</m:t>
                    </m:r>
                  </m:oMath>
                </a14:m>
                <a:r>
                  <a:rPr lang="en-US" altLang="zh-CN" sz="2200" dirty="0">
                    <a:latin typeface="+mj-lt"/>
                  </a:rPr>
                  <a:t> given that </a:t>
                </a:r>
                <a14:m>
                  <m:oMath xmlns:m="http://schemas.openxmlformats.org/officeDocument/2006/math">
                    <m:r>
                      <a:rPr lang="en-US" altLang="zh-CN" sz="2200" i="1" dirty="0" smtClean="0">
                        <a:latin typeface="Cambria Math"/>
                      </a:rPr>
                      <m:t>𝐵</m:t>
                    </m:r>
                  </m:oMath>
                </a14:m>
                <a:r>
                  <a:rPr lang="en-US" altLang="zh-CN" sz="2200" dirty="0">
                    <a:latin typeface="+mj-lt"/>
                  </a:rPr>
                  <a:t> has occurred is defined by</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75781" y="1223755"/>
                <a:ext cx="8356659" cy="769441"/>
              </a:xfrm>
              <a:prstGeom prst="rect">
                <a:avLst/>
              </a:prstGeom>
              <a:blipFill>
                <a:blip r:embed="rId3"/>
                <a:stretch>
                  <a:fillRect l="-948" t="-4762" r="-94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50789" y="2070865"/>
                <a:ext cx="2241191" cy="631648"/>
              </a:xfrm>
              <a:prstGeom prst="rect">
                <a:avLst/>
              </a:prstGeom>
            </p:spPr>
            <p:txBody>
              <a:bodyPr wrap="none">
                <a:spAutoFit/>
              </a:bodyPr>
              <a:lstStyle/>
              <a:p>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i="1" dirty="0">
                        <a:latin typeface="Cambria Math"/>
                        <a:ea typeface="宋体" pitchFamily="2" charset="-122"/>
                      </a:rPr>
                      <m:t>=</m:t>
                    </m:r>
                    <m:f>
                      <m:fPr>
                        <m:ctrlPr>
                          <a:rPr lang="en-US" altLang="zh-CN" sz="2200" i="1" dirty="0">
                            <a:latin typeface="Cambria Math" charset="0"/>
                            <a:ea typeface="宋体" pitchFamily="2" charset="-122"/>
                          </a:rPr>
                        </m:ctrlPr>
                      </m:fPr>
                      <m:num>
                        <m:r>
                          <a:rPr lang="en-US" altLang="zh-CN" sz="2200" i="1" dirty="0">
                            <a:latin typeface="Cambria Math"/>
                            <a:ea typeface="宋体" pitchFamily="2" charset="-122"/>
                          </a:rPr>
                          <m:t>𝑃</m:t>
                        </m:r>
                        <m:r>
                          <a:rPr lang="en-US" altLang="zh-CN" sz="2200" i="1" dirty="0">
                            <a:latin typeface="Cambria Math"/>
                            <a:ea typeface="宋体" pitchFamily="2" charset="-122"/>
                          </a:rPr>
                          <m:t>(</m:t>
                        </m:r>
                        <m:r>
                          <a:rPr lang="en-US" altLang="zh-CN" sz="2200" i="1" dirty="0">
                            <a:latin typeface="Cambria Math"/>
                            <a:ea typeface="宋体" pitchFamily="2" charset="-122"/>
                          </a:rPr>
                          <m:t>𝐴</m:t>
                        </m:r>
                        <m:r>
                          <a:rPr lang="en-US" altLang="zh-CN" sz="2200" i="1" dirty="0">
                            <a:latin typeface="Cambria Math"/>
                            <a:ea typeface="Cambria Math"/>
                          </a:rPr>
                          <m:t>∩</m:t>
                        </m:r>
                        <m:r>
                          <a:rPr lang="en-US" altLang="zh-CN" sz="2200" i="1" dirty="0">
                            <a:latin typeface="Cambria Math"/>
                            <a:ea typeface="Cambria Math"/>
                          </a:rPr>
                          <m:t>𝐵</m:t>
                        </m:r>
                        <m:r>
                          <a:rPr lang="en-US" altLang="zh-CN" sz="2200" i="1" dirty="0">
                            <a:latin typeface="Cambria Math"/>
                            <a:ea typeface="宋体" pitchFamily="2" charset="-122"/>
                          </a:rPr>
                          <m:t>)</m:t>
                        </m:r>
                      </m:num>
                      <m:den>
                        <m:r>
                          <a:rPr lang="en-US" altLang="zh-CN" sz="2200" i="1" dirty="0">
                            <a:latin typeface="Cambria Math"/>
                            <a:ea typeface="宋体" pitchFamily="2" charset="-122"/>
                          </a:rPr>
                          <m:t>𝑃</m:t>
                        </m:r>
                        <m:r>
                          <a:rPr lang="en-US" altLang="zh-CN" sz="2200" i="1" dirty="0">
                            <a:latin typeface="Cambria Math"/>
                            <a:ea typeface="宋体" pitchFamily="2" charset="-122"/>
                          </a:rPr>
                          <m:t>(</m:t>
                        </m:r>
                        <m:r>
                          <a:rPr lang="en-US" altLang="zh-CN" sz="2200" i="1" dirty="0">
                            <a:latin typeface="Cambria Math"/>
                            <a:ea typeface="宋体" pitchFamily="2" charset="-122"/>
                          </a:rPr>
                          <m:t>𝐵</m:t>
                        </m:r>
                        <m:r>
                          <a:rPr lang="en-US" altLang="zh-CN" sz="2200" i="1" dirty="0">
                            <a:latin typeface="Cambria Math"/>
                            <a:ea typeface="宋体" pitchFamily="2" charset="-122"/>
                          </a:rPr>
                          <m:t>)</m:t>
                        </m:r>
                      </m:den>
                    </m:f>
                  </m:oMath>
                </a14:m>
                <a:r>
                  <a:rPr lang="en-US" altLang="zh-CN" sz="2200" dirty="0"/>
                  <a:t>.</a:t>
                </a:r>
                <a:endParaRPr lang="zh-CN" altLang="en-US" sz="2200" dirty="0"/>
              </a:p>
            </p:txBody>
          </p:sp>
        </mc:Choice>
        <mc:Fallback xmlns="">
          <p:sp>
            <p:nvSpPr>
              <p:cNvPr id="9" name="矩形 8"/>
              <p:cNvSpPr>
                <a:spLocks noRot="1" noChangeAspect="1" noMove="1" noResize="1" noEditPoints="1" noAdjustHandles="1" noChangeArrowheads="1" noChangeShapeType="1" noTextEdit="1"/>
              </p:cNvSpPr>
              <p:nvPr/>
            </p:nvSpPr>
            <p:spPr>
              <a:xfrm>
                <a:off x="2150789" y="2070865"/>
                <a:ext cx="2241191" cy="631648"/>
              </a:xfrm>
              <a:prstGeom prst="rect">
                <a:avLst/>
              </a:prstGeom>
              <a:blipFill rotWithShape="1">
                <a:blip r:embed="rId4"/>
                <a:stretch>
                  <a:fillRect r="-2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6048" y="2750296"/>
                <a:ext cx="7826341" cy="430887"/>
              </a:xfrm>
              <a:prstGeom prst="rect">
                <a:avLst/>
              </a:prstGeom>
              <a:noFill/>
            </p:spPr>
            <p:txBody>
              <a:bodyPr wrap="square" rtlCol="0">
                <a:spAutoFit/>
              </a:bodyPr>
              <a:lstStyle/>
              <a:p>
                <a:r>
                  <a:rPr lang="en-US" altLang="zh-CN" sz="2200" dirty="0">
                    <a:solidFill>
                      <a:schemeClr val="tx1"/>
                    </a:solidFill>
                    <a:latin typeface="+mj-lt"/>
                  </a:rPr>
                  <a:t>This definition infers </a:t>
                </a:r>
                <a:r>
                  <a:rPr lang="en-US" altLang="zh-CN" sz="2200" dirty="0">
                    <a:solidFill>
                      <a:srgbClr val="FF0000"/>
                    </a:solidFill>
                    <a:latin typeface="+mj-lt"/>
                  </a:rPr>
                  <a:t>the multiplication rule </a:t>
                </a:r>
                <a:r>
                  <a:rPr lang="en-US" altLang="zh-CN" sz="2200" dirty="0">
                    <a:solidFill>
                      <a:schemeClr val="tx1"/>
                    </a:solidFill>
                    <a:latin typeface="+mj-lt"/>
                  </a:rPr>
                  <a:t>for </a:t>
                </a:r>
                <a14:m>
                  <m:oMath xmlns:m="http://schemas.openxmlformats.org/officeDocument/2006/math">
                    <m:r>
                      <a:rPr lang="en-US" altLang="zh-CN" sz="2200" b="0" i="1" smtClean="0">
                        <a:solidFill>
                          <a:schemeClr val="tx1"/>
                        </a:solidFill>
                        <a:latin typeface="Cambria Math"/>
                      </a:rPr>
                      <m:t>𝑃</m:t>
                    </m:r>
                    <m:r>
                      <a:rPr lang="en-US" altLang="zh-CN" sz="2200" b="0" i="1" smtClean="0">
                        <a:solidFill>
                          <a:schemeClr val="tx1"/>
                        </a:solidFill>
                        <a:latin typeface="Cambria Math"/>
                      </a:rPr>
                      <m:t>(</m:t>
                    </m:r>
                    <m:r>
                      <a:rPr lang="en-US" altLang="zh-CN" sz="2200" b="0" i="1" smtClean="0">
                        <a:solidFill>
                          <a:schemeClr val="tx1"/>
                        </a:solidFill>
                        <a:latin typeface="Cambria Math"/>
                      </a:rPr>
                      <m:t>𝐴</m:t>
                    </m:r>
                    <m:r>
                      <a:rPr lang="en-US" altLang="zh-CN" sz="2200" b="0" i="1" smtClean="0">
                        <a:solidFill>
                          <a:schemeClr val="tx1"/>
                        </a:solidFill>
                        <a:latin typeface="Cambria Math"/>
                        <a:ea typeface="Cambria Math"/>
                      </a:rPr>
                      <m:t>∩</m:t>
                    </m:r>
                    <m:r>
                      <a:rPr lang="en-US" altLang="zh-CN" sz="2200" b="0" i="1" smtClean="0">
                        <a:solidFill>
                          <a:schemeClr val="tx1"/>
                        </a:solidFill>
                        <a:latin typeface="Cambria Math"/>
                        <a:ea typeface="Cambria Math"/>
                      </a:rPr>
                      <m:t>𝐵</m:t>
                    </m:r>
                    <m:r>
                      <a:rPr lang="en-US" altLang="zh-CN" sz="2200" b="0" i="1" smtClean="0">
                        <a:solidFill>
                          <a:schemeClr val="tx1"/>
                        </a:solidFill>
                        <a:latin typeface="Cambria Math"/>
                      </a:rPr>
                      <m:t>)</m:t>
                    </m:r>
                  </m:oMath>
                </a14:m>
                <a:endParaRPr lang="zh-CN" altLang="en-US" sz="2200" dirty="0">
                  <a:solidFill>
                    <a:schemeClr val="tx1"/>
                  </a:solidFill>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6048" y="2750296"/>
                <a:ext cx="7826341" cy="430887"/>
              </a:xfrm>
              <a:prstGeom prst="rect">
                <a:avLst/>
              </a:prstGeom>
              <a:blipFill rotWithShape="1">
                <a:blip r:embed="rId5"/>
                <a:stretch>
                  <a:fillRect l="-935"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40416" y="3290356"/>
                <a:ext cx="397057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zh-CN" altLang="en-US" sz="2200" dirty="0">
                    <a:latin typeface="+mj-lt"/>
                  </a:rPr>
                  <a:t> </a:t>
                </a:r>
                <a:r>
                  <a:rPr lang="en-US" altLang="zh-CN" sz="2200" dirty="0">
                    <a:latin typeface="+mj-lt"/>
                  </a:rPr>
                  <a:t>and </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40416" y="3290356"/>
                <a:ext cx="3970574" cy="430887"/>
              </a:xfrm>
              <a:prstGeom prst="rect">
                <a:avLst/>
              </a:prstGeom>
              <a:blipFill rotWithShape="1">
                <a:blip r:embed="rId6"/>
                <a:stretch>
                  <a:fillRect t="-7143" r="-1074"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174169" y="3290355"/>
                <a:ext cx="3407921"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174169" y="3290355"/>
                <a:ext cx="3407921" cy="430887"/>
              </a:xfrm>
              <a:prstGeom prst="rect">
                <a:avLst/>
              </a:prstGeom>
              <a:blipFill rotWithShape="1">
                <a:blip r:embed="rId7"/>
                <a:stretch>
                  <a:fillRect l="-179" t="-7143" r="-1431"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3209" y="3875421"/>
                <a:ext cx="8543532" cy="769441"/>
              </a:xfrm>
              <a:prstGeom prst="rect">
                <a:avLst/>
              </a:prstGeom>
              <a:noFill/>
            </p:spPr>
            <p:txBody>
              <a:bodyPr wrap="square" rtlCol="0">
                <a:spAutoFit/>
              </a:bodyPr>
              <a:lstStyle/>
              <a:p>
                <a:pPr algn="just"/>
                <a:r>
                  <a:rPr lang="en-US" altLang="zh-CN" sz="2200" dirty="0">
                    <a:latin typeface="+mj-lt"/>
                  </a:rPr>
                  <a:t>Then </a:t>
                </a:r>
                <a:r>
                  <a:rPr lang="en-US" altLang="zh-CN" sz="2200" dirty="0">
                    <a:solidFill>
                      <a:srgbClr val="FF0000"/>
                    </a:solidFill>
                    <a:latin typeface="+mj-lt"/>
                  </a:rPr>
                  <a:t>the law of total probability </a:t>
                </a:r>
                <a:r>
                  <a:rPr lang="en-US" altLang="zh-CN" sz="2200" dirty="0">
                    <a:latin typeface="+mj-lt"/>
                  </a:rPr>
                  <a:t>is introduced, which states that</a:t>
                </a:r>
              </a:p>
              <a:p>
                <a:pPr algn="just"/>
                <a:r>
                  <a:rPr lang="en-US" altLang="zh-CN" sz="2200" dirty="0"/>
                  <a:t> if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 …,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𝑘</m:t>
                        </m:r>
                      </m:sub>
                    </m:sSub>
                  </m:oMath>
                </a14:m>
                <a:r>
                  <a:rPr lang="en-US" altLang="zh-CN" sz="2200" dirty="0"/>
                  <a:t> are mutually exclusive and </a:t>
                </a:r>
                <a:r>
                  <a:rPr lang="en-US" altLang="zh-CN" sz="2200" dirty="0">
                    <a:solidFill>
                      <a:srgbClr val="FF0000"/>
                    </a:solidFill>
                  </a:rPr>
                  <a:t>exhaustive</a:t>
                </a:r>
                <a:r>
                  <a:rPr lang="en-US" altLang="zh-CN" sz="2200" dirty="0"/>
                  <a:t> events, then</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73209" y="3875421"/>
                <a:ext cx="8543532" cy="769441"/>
              </a:xfrm>
              <a:prstGeom prst="rect">
                <a:avLst/>
              </a:prstGeom>
              <a:blipFill>
                <a:blip r:embed="rId8"/>
                <a:stretch>
                  <a:fillRect l="-928" t="-476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699901" y="4735497"/>
                <a:ext cx="569014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e>
                      </m:d>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e>
                      </m:d>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r>
                        <a:rPr lang="en-US" altLang="zh-CN" sz="2200" b="0" i="1" smtClean="0">
                          <a:latin typeface="Cambria Math"/>
                        </a:rPr>
                        <m:t>).</m:t>
                      </m:r>
                    </m:oMath>
                  </m:oMathPara>
                </a14:m>
                <a:endParaRPr lang="zh-CN" altLang="en-US" sz="22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699901" y="4735497"/>
                <a:ext cx="5690147" cy="430887"/>
              </a:xfrm>
              <a:prstGeom prst="rect">
                <a:avLst/>
              </a:prstGeom>
              <a:blipFill>
                <a:blip r:embed="rId9"/>
                <a:stretch>
                  <a:fillRect b="-18310"/>
                </a:stretch>
              </a:blipFill>
            </p:spPr>
            <p:txBody>
              <a:bodyPr/>
              <a:lstStyle/>
              <a:p>
                <a:r>
                  <a:rPr lang="zh-CN" altLang="en-US">
                    <a:noFill/>
                  </a:rPr>
                  <a:t> </a:t>
                </a:r>
              </a:p>
            </p:txBody>
          </p:sp>
        </mc:Fallback>
      </mc:AlternateContent>
      <p:sp>
        <p:nvSpPr>
          <p:cNvPr id="7" name="TextBox 6"/>
          <p:cNvSpPr txBox="1"/>
          <p:nvPr/>
        </p:nvSpPr>
        <p:spPr>
          <a:xfrm>
            <a:off x="5175285" y="2171245"/>
            <a:ext cx="855095" cy="430887"/>
          </a:xfrm>
          <a:prstGeom prst="rect">
            <a:avLst/>
          </a:prstGeom>
          <a:noFill/>
        </p:spPr>
        <p:txBody>
          <a:bodyPr wrap="square" rtlCol="0">
            <a:spAutoFit/>
          </a:bodyPr>
          <a:lstStyle/>
          <a:p>
            <a:r>
              <a:rPr lang="en-US" altLang="zh-CN" sz="2200" dirty="0">
                <a:latin typeface="+mj-lt"/>
              </a:rPr>
              <a:t>(#)</a:t>
            </a:r>
            <a:endParaRPr lang="zh-CN" altLang="en-US" sz="2200" dirty="0">
              <a:latin typeface="+mj-lt"/>
            </a:endParaRPr>
          </a:p>
        </p:txBody>
      </p:sp>
      <p:sp>
        <p:nvSpPr>
          <p:cNvPr id="15" name="TextBox 14"/>
          <p:cNvSpPr txBox="1"/>
          <p:nvPr/>
        </p:nvSpPr>
        <p:spPr>
          <a:xfrm>
            <a:off x="319026" y="5270576"/>
            <a:ext cx="8497715" cy="769441"/>
          </a:xfrm>
          <a:prstGeom prst="rect">
            <a:avLst/>
          </a:prstGeom>
          <a:noFill/>
        </p:spPr>
        <p:txBody>
          <a:bodyPr wrap="square" rtlCol="0">
            <a:spAutoFit/>
          </a:bodyPr>
          <a:lstStyle/>
          <a:p>
            <a:r>
              <a:rPr lang="en-US" altLang="zh-CN" sz="2200" dirty="0">
                <a:latin typeface="+mj-lt"/>
              </a:rPr>
              <a:t>Substituting </a:t>
            </a:r>
            <a:r>
              <a:rPr lang="en-US" altLang="zh-CN" sz="2200" dirty="0">
                <a:solidFill>
                  <a:srgbClr val="FF0000"/>
                </a:solidFill>
              </a:rPr>
              <a:t>the multiplication rule </a:t>
            </a:r>
            <a:r>
              <a:rPr lang="en-US" altLang="zh-CN" sz="2200" dirty="0"/>
              <a:t>and</a:t>
            </a:r>
            <a:r>
              <a:rPr lang="en-US" altLang="zh-CN" sz="2200" dirty="0">
                <a:solidFill>
                  <a:srgbClr val="FF0000"/>
                </a:solidFill>
              </a:rPr>
              <a:t> law of total probability </a:t>
            </a:r>
            <a:r>
              <a:rPr lang="en-US" altLang="zh-CN" sz="2200" dirty="0"/>
              <a:t>into formula (#), we obtain the </a:t>
            </a:r>
            <a:r>
              <a:rPr lang="en-US" altLang="zh-CN" sz="2200" dirty="0">
                <a:solidFill>
                  <a:srgbClr val="FF0000"/>
                </a:solidFill>
              </a:rPr>
              <a:t>Bayes theorem.</a:t>
            </a:r>
            <a:endParaRPr lang="zh-CN" altLang="en-US" sz="2200" dirty="0">
              <a:latin typeface="+mj-lt"/>
            </a:endParaRPr>
          </a:p>
        </p:txBody>
      </p:sp>
      <p:sp>
        <p:nvSpPr>
          <p:cNvPr id="16" name="灯片编号占位符 15">
            <a:extLst>
              <a:ext uri="{FF2B5EF4-FFF2-40B4-BE49-F238E27FC236}">
                <a16:creationId xmlns:a16="http://schemas.microsoft.com/office/drawing/2014/main" xmlns="" id="{E3A507DB-6EAB-4DB4-B890-8924414D98D8}"/>
              </a:ext>
            </a:extLst>
          </p:cNvPr>
          <p:cNvSpPr>
            <a:spLocks noGrp="1"/>
          </p:cNvSpPr>
          <p:nvPr>
            <p:ph type="sldNum" sz="quarter" idx="11"/>
          </p:nvPr>
        </p:nvSpPr>
        <p:spPr/>
        <p:txBody>
          <a:bodyPr/>
          <a:lstStyle/>
          <a:p>
            <a:pPr>
              <a:defRPr/>
            </a:pPr>
            <a:fld id="{DF2308B0-52A9-437D-9700-D7B37876F5B1}" type="slidenum">
              <a:rPr lang="zh-CN" altLang="en-US" smtClean="0"/>
              <a:pPr>
                <a:defRPr/>
              </a:pPr>
              <a:t>129</a:t>
            </a:fld>
            <a:endParaRPr lang="en-US" altLang="zh-CN" dirty="0"/>
          </a:p>
        </p:txBody>
      </p:sp>
    </p:spTree>
    <p:extLst>
      <p:ext uri="{BB962C8B-B14F-4D97-AF65-F5344CB8AC3E}">
        <p14:creationId xmlns:p14="http://schemas.microsoft.com/office/powerpoint/2010/main" val="30198194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4"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11" y="1255453"/>
            <a:ext cx="1755195" cy="498640"/>
          </a:xfrm>
          <a:ln>
            <a:solidFill>
              <a:srgbClr val="FF0000"/>
            </a:solidFill>
          </a:ln>
          <a:effectLst>
            <a:outerShdw blurRad="50800" dist="38100" dir="2700000" algn="tl" rotWithShape="0">
              <a:prstClr val="black">
                <a:alpha val="40000"/>
              </a:prstClr>
            </a:outerShdw>
          </a:effectLst>
        </p:spPr>
        <p:txBody>
          <a:bodyPr/>
          <a:lstStyle/>
          <a:p>
            <a:r>
              <a:rPr lang="en-US" altLang="zh-CN" sz="3200" dirty="0">
                <a:solidFill>
                  <a:srgbClr val="FF0000"/>
                </a:solidFill>
                <a:latin typeface="Times New Roman" charset="0"/>
                <a:ea typeface="Times New Roman" charset="0"/>
                <a:cs typeface="Times New Roman" charset="0"/>
              </a:rPr>
              <a:t>Example</a:t>
            </a:r>
            <a:endParaRPr lang="en-US" sz="3200" dirty="0">
              <a:solidFill>
                <a:srgbClr val="FF0000"/>
              </a:solidFill>
              <a:latin typeface="Times New Roman" charset="0"/>
              <a:ea typeface="Times New Roman" charset="0"/>
              <a:cs typeface="Times New Roman" charset="0"/>
            </a:endParaRPr>
          </a:p>
        </p:txBody>
      </p:sp>
      <p:sp>
        <p:nvSpPr>
          <p:cNvPr id="5" name="Content Placeholder 4"/>
          <p:cNvSpPr>
            <a:spLocks noGrp="1"/>
          </p:cNvSpPr>
          <p:nvPr>
            <p:ph idx="1"/>
          </p:nvPr>
        </p:nvSpPr>
        <p:spPr>
          <a:xfrm>
            <a:off x="345611" y="2364063"/>
            <a:ext cx="8583631" cy="2272616"/>
          </a:xfrm>
          <a:ln>
            <a:solidFill>
              <a:srgbClr val="FF0000"/>
            </a:solidFill>
          </a:ln>
        </p:spPr>
        <p:txBody>
          <a:bodyPr/>
          <a:lstStyle/>
          <a:p>
            <a:pPr marL="0" indent="0">
              <a:buNone/>
            </a:pPr>
            <a:r>
              <a:rPr lang="en-US" altLang="zh-CN" sz="2000" dirty="0">
                <a:latin typeface="Times New Roman" charset="0"/>
                <a:ea typeface="Times New Roman" charset="0"/>
                <a:cs typeface="Times New Roman" charset="0"/>
              </a:rPr>
              <a:t>0</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4</a:t>
            </a:r>
            <a:r>
              <a:rPr lang="cs-CZ" sz="2000" dirty="0">
                <a:latin typeface="Times New Roman" charset="0"/>
                <a:ea typeface="Times New Roman" charset="0"/>
                <a:cs typeface="Times New Roman" charset="0"/>
              </a:rPr>
              <a:t/>
            </a:r>
            <a:br>
              <a:rPr lang="cs-CZ"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1345678889 </a:t>
            </a:r>
            <a:br>
              <a:rPr lang="cs-CZ"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1223456666777889999 </a:t>
            </a:r>
            <a:br>
              <a:rPr lang="cs-CZ"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3</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0112233344555666677777888899999 </a:t>
            </a:r>
            <a:br>
              <a:rPr lang="cs-CZ"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4</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111222223344445566666677788888999 </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
            </a:r>
            <a:br>
              <a:rPr lang="en-US" altLang="zh-CN"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5</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00111222233455666667777888899 </a:t>
            </a:r>
            <a:br>
              <a:rPr lang="cs-CZ" sz="2000" dirty="0">
                <a:latin typeface="Times New Roman" charset="0"/>
                <a:ea typeface="Times New Roman" charset="0"/>
                <a:cs typeface="Times New Roman" charset="0"/>
              </a:rPr>
            </a:br>
            <a:r>
              <a:rPr lang="en-US" altLang="zh-CN" sz="2000" dirty="0">
                <a:latin typeface="Times New Roman" charset="0"/>
                <a:ea typeface="Times New Roman" charset="0"/>
                <a:cs typeface="Times New Roman" charset="0"/>
              </a:rPr>
              <a:t>6</a:t>
            </a:r>
            <a:r>
              <a:rPr lang="zh-CN" altLang="en-US" sz="2000" dirty="0">
                <a:latin typeface="Times New Roman" charset="0"/>
                <a:ea typeface="Times New Roman" charset="0"/>
                <a:cs typeface="Times New Roman" charset="0"/>
              </a:rPr>
              <a:t>       </a:t>
            </a:r>
            <a:r>
              <a:rPr lang="cs-CZ" sz="2000" dirty="0">
                <a:latin typeface="Times New Roman" charset="0"/>
                <a:ea typeface="Times New Roman" charset="0"/>
                <a:cs typeface="Times New Roman" charset="0"/>
              </a:rPr>
              <a:t>01111244455666778 </a:t>
            </a:r>
          </a:p>
        </p:txBody>
      </p:sp>
      <p:cxnSp>
        <p:nvCxnSpPr>
          <p:cNvPr id="7" name="Straight Connector 6"/>
          <p:cNvCxnSpPr>
            <a:cxnSpLocks/>
          </p:cNvCxnSpPr>
          <p:nvPr/>
        </p:nvCxnSpPr>
        <p:spPr>
          <a:xfrm>
            <a:off x="791580" y="2451570"/>
            <a:ext cx="0" cy="2097602"/>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6027281" y="2463427"/>
            <a:ext cx="2010104" cy="646331"/>
          </a:xfrm>
          <a:prstGeom prst="rect">
            <a:avLst/>
          </a:prstGeom>
          <a:noFill/>
        </p:spPr>
        <p:txBody>
          <a:bodyPr wrap="square" rtlCol="0">
            <a:spAutoFit/>
          </a:bodyPr>
          <a:lstStyle/>
          <a:p>
            <a:r>
              <a:rPr lang="en-US" b="1" dirty="0">
                <a:solidFill>
                  <a:schemeClr val="bg2">
                    <a:lumMod val="60000"/>
                    <a:lumOff val="40000"/>
                  </a:schemeClr>
                </a:solidFill>
                <a:latin typeface="Times New Roman" charset="0"/>
                <a:ea typeface="Times New Roman" charset="0"/>
                <a:cs typeface="Times New Roman" charset="0"/>
              </a:rPr>
              <a:t>Stem: tens digit Leaf: ones digit </a:t>
            </a:r>
          </a:p>
        </p:txBody>
      </p:sp>
      <p:sp>
        <p:nvSpPr>
          <p:cNvPr id="11" name="TextBox 10"/>
          <p:cNvSpPr txBox="1"/>
          <p:nvPr/>
        </p:nvSpPr>
        <p:spPr>
          <a:xfrm>
            <a:off x="345611" y="4992099"/>
            <a:ext cx="8583631" cy="646331"/>
          </a:xfrm>
          <a:prstGeom prst="rect">
            <a:avLst/>
          </a:prstGeom>
          <a:noFill/>
          <a:ln>
            <a:solidFill>
              <a:srgbClr val="FF0000"/>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Figure: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Stem-and-leaf display for the percentage of binge drinkers at each of the </a:t>
            </a:r>
            <a:r>
              <a:rPr lang="en-US" b="1" dirty="0">
                <a:solidFill>
                  <a:schemeClr val="bg2">
                    <a:lumMod val="60000"/>
                    <a:lumOff val="40000"/>
                  </a:schemeClr>
                </a:solidFill>
                <a:latin typeface="Times New Roman" panose="02020603050405020304" pitchFamily="18" charset="0"/>
                <a:cs typeface="Times New Roman" panose="02020603050405020304" pitchFamily="18" charset="0"/>
              </a:rPr>
              <a:t>140 colleges </a:t>
            </a:r>
          </a:p>
        </p:txBody>
      </p:sp>
      <p:sp>
        <p:nvSpPr>
          <p:cNvPr id="12" name="TextBox 11"/>
          <p:cNvSpPr txBox="1"/>
          <p:nvPr/>
        </p:nvSpPr>
        <p:spPr>
          <a:xfrm>
            <a:off x="345840" y="1759657"/>
            <a:ext cx="8583632" cy="461665"/>
          </a:xfrm>
          <a:prstGeom prst="rect">
            <a:avLst/>
          </a:prstGeom>
          <a:noFill/>
          <a:ln>
            <a:solidFill>
              <a:srgbClr val="FF0000"/>
            </a:solidFill>
          </a:ln>
        </p:spPr>
        <p:txBody>
          <a:bodyPr wrap="none" rtlCol="0">
            <a:spAutoFit/>
          </a:bodyPr>
          <a:lstStyle/>
          <a:p>
            <a:pPr algn="just"/>
            <a:r>
              <a:rPr lang="en-US" altLang="zh-CN" sz="2400" i="1" dirty="0">
                <a:latin typeface="Times New Roman" charset="0"/>
                <a:ea typeface="Times New Roman" charset="0"/>
                <a:cs typeface="Times New Roman" charset="0"/>
              </a:rPr>
              <a:t>x</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the percentage of undergraduate students who are binge drinkers </a:t>
            </a:r>
          </a:p>
        </p:txBody>
      </p:sp>
      <p:sp>
        <p:nvSpPr>
          <p:cNvPr id="4" name="灯片编号占位符 3">
            <a:extLst>
              <a:ext uri="{FF2B5EF4-FFF2-40B4-BE49-F238E27FC236}">
                <a16:creationId xmlns:a16="http://schemas.microsoft.com/office/drawing/2014/main" xmlns="" id="{74B4BF15-1632-4CD8-888A-CD7837B4F429}"/>
              </a:ext>
            </a:extLst>
          </p:cNvPr>
          <p:cNvSpPr>
            <a:spLocks noGrp="1"/>
          </p:cNvSpPr>
          <p:nvPr>
            <p:ph type="sldNum" sz="quarter" idx="11"/>
          </p:nvPr>
        </p:nvSpPr>
        <p:spPr/>
        <p:txBody>
          <a:bodyPr/>
          <a:lstStyle/>
          <a:p>
            <a:pPr>
              <a:defRPr/>
            </a:pPr>
            <a:fld id="{8618F8B8-3FB5-463C-A387-6BC2D35C345E}" type="slidenum">
              <a:rPr lang="zh-CN" altLang="en-US" smtClean="0"/>
              <a:pPr>
                <a:defRPr/>
              </a:pPr>
              <a:t>13</a:t>
            </a:fld>
            <a:endParaRPr lang="en-US" altLang="zh-CN" dirty="0"/>
          </a:p>
        </p:txBody>
      </p:sp>
    </p:spTree>
    <p:extLst>
      <p:ext uri="{BB962C8B-B14F-4D97-AF65-F5344CB8AC3E}">
        <p14:creationId xmlns:p14="http://schemas.microsoft.com/office/powerpoint/2010/main" val="13685330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56326" y="1358770"/>
                <a:ext cx="8736153" cy="769441"/>
              </a:xfrm>
              <a:prstGeom prst="rect">
                <a:avLst/>
              </a:prstGeom>
              <a:noFill/>
            </p:spPr>
            <p:txBody>
              <a:bodyPr wrap="square" rtlCol="0">
                <a:spAutoFit/>
              </a:bodyPr>
              <a:lstStyle/>
              <a:p>
                <a:pPr algn="just"/>
                <a:r>
                  <a:rPr lang="en-US" altLang="zh-CN" sz="2200" dirty="0">
                    <a:latin typeface="+mj-lt"/>
                  </a:rPr>
                  <a:t>Recall that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oMath>
                </a14:m>
                <a:r>
                  <a:rPr lang="zh-CN" altLang="en-US" sz="2200" dirty="0">
                    <a:latin typeface="+mj-lt"/>
                  </a:rPr>
                  <a:t> </a:t>
                </a:r>
                <a:r>
                  <a:rPr lang="en-US" altLang="zh-CN" sz="2200" dirty="0">
                    <a:latin typeface="+mj-lt"/>
                  </a:rPr>
                  <a:t>and </a:t>
                </a:r>
                <a14:m>
                  <m:oMath xmlns:m="http://schemas.openxmlformats.org/officeDocument/2006/math">
                    <m:r>
                      <a:rPr lang="en-US" altLang="zh-CN" sz="2200" i="1" dirty="0">
                        <a:latin typeface="Cambria Math"/>
                      </a:rPr>
                      <m:t>𝑃</m:t>
                    </m:r>
                    <m:r>
                      <a:rPr lang="en-US" altLang="zh-CN" sz="2200" i="1" dirty="0">
                        <a:latin typeface="Cambria Math"/>
                      </a:rPr>
                      <m:t>(</m:t>
                    </m:r>
                    <m:r>
                      <a:rPr lang="en-US" altLang="zh-CN" sz="2200" i="1" dirty="0">
                        <a:latin typeface="Cambria Math"/>
                      </a:rPr>
                      <m:t>𝐴</m:t>
                    </m:r>
                    <m:r>
                      <a:rPr lang="en-US" altLang="zh-CN" sz="2200" i="1" dirty="0">
                        <a:latin typeface="Cambria Math"/>
                      </a:rPr>
                      <m:t>) </m:t>
                    </m:r>
                  </m:oMath>
                </a14:m>
                <a:r>
                  <a:rPr lang="en-US" altLang="zh-CN" sz="2200" dirty="0">
                    <a:latin typeface="+mj-lt"/>
                  </a:rPr>
                  <a:t>may be equal, or one of them may be greater than the other.</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56326" y="1358770"/>
                <a:ext cx="8736153" cy="769441"/>
              </a:xfrm>
              <a:prstGeom prst="rect">
                <a:avLst/>
              </a:prstGeom>
              <a:blipFill>
                <a:blip r:embed="rId2"/>
                <a:stretch>
                  <a:fillRect l="-907" t="-4762" r="-90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5493" y="2258870"/>
                <a:ext cx="8816741" cy="769441"/>
              </a:xfrm>
              <a:prstGeom prst="rect">
                <a:avLst/>
              </a:prstGeom>
            </p:spPr>
            <p:txBody>
              <a:bodyPr wrap="square">
                <a:spAutoFit/>
              </a:bodyPr>
              <a:lstStyle/>
              <a:p>
                <a:pPr algn="just"/>
                <a:r>
                  <a:rPr lang="en-US" altLang="zh-CN" sz="2200" dirty="0"/>
                  <a:t>Often the chance that </a:t>
                </a:r>
                <a:r>
                  <a:rPr lang="en-US" altLang="zh-CN" sz="2200" i="1" dirty="0"/>
                  <a:t>A </a:t>
                </a:r>
                <a:r>
                  <a:rPr lang="en-US" altLang="zh-CN" sz="2200" dirty="0"/>
                  <a:t>will occur or has occurred is not affected by knowledge that </a:t>
                </a:r>
                <a:r>
                  <a:rPr lang="en-US" altLang="zh-CN" sz="2200" i="1" dirty="0"/>
                  <a:t>B </a:t>
                </a:r>
                <a:r>
                  <a:rPr lang="en-US" altLang="zh-CN" sz="2200" dirty="0"/>
                  <a:t>has occurred, so that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b="0" i="1" dirty="0" smtClean="0">
                        <a:latin typeface="Cambria Math"/>
                        <a:ea typeface="宋体" pitchFamily="2" charset="-122"/>
                        <a:cs typeface="宋体" pitchFamily="2" charset="-122"/>
                      </a:rPr>
                      <m:t>=</m:t>
                    </m:r>
                    <m:r>
                      <a:rPr lang="en-US" altLang="zh-CN" sz="2200" b="0" i="1" dirty="0" smtClean="0">
                        <a:latin typeface="Cambria Math"/>
                        <a:ea typeface="宋体" pitchFamily="2" charset="-122"/>
                        <a:cs typeface="宋体" pitchFamily="2" charset="-122"/>
                      </a:rPr>
                      <m:t>𝑃</m:t>
                    </m:r>
                    <m:d>
                      <m:dPr>
                        <m:ctrlPr>
                          <a:rPr lang="en-US" altLang="zh-CN" sz="2200" b="0" i="1" dirty="0" smtClean="0">
                            <a:latin typeface="Cambria Math" charset="0"/>
                            <a:ea typeface="宋体" pitchFamily="2" charset="-122"/>
                            <a:cs typeface="宋体" pitchFamily="2" charset="-122"/>
                          </a:rPr>
                        </m:ctrlPr>
                      </m:dPr>
                      <m:e>
                        <m:r>
                          <a:rPr lang="en-US" altLang="zh-CN" sz="2200" b="0" i="1" dirty="0" smtClean="0">
                            <a:latin typeface="Cambria Math"/>
                            <a:ea typeface="宋体" pitchFamily="2" charset="-122"/>
                            <a:cs typeface="宋体" pitchFamily="2" charset="-122"/>
                          </a:rPr>
                          <m:t>𝐴</m:t>
                        </m:r>
                      </m:e>
                    </m:d>
                  </m:oMath>
                </a14:m>
                <a:r>
                  <a:rPr lang="en-US" altLang="zh-CN" sz="2200" dirty="0"/>
                  <a:t>.</a:t>
                </a:r>
              </a:p>
            </p:txBody>
          </p:sp>
        </mc:Choice>
        <mc:Fallback xmlns="">
          <p:sp>
            <p:nvSpPr>
              <p:cNvPr id="3" name="矩形 2"/>
              <p:cNvSpPr>
                <a:spLocks noRot="1" noChangeAspect="1" noMove="1" noResize="1" noEditPoints="1" noAdjustHandles="1" noChangeArrowheads="1" noChangeShapeType="1" noTextEdit="1"/>
              </p:cNvSpPr>
              <p:nvPr/>
            </p:nvSpPr>
            <p:spPr>
              <a:xfrm>
                <a:off x="185493" y="2258870"/>
                <a:ext cx="8816741" cy="769441"/>
              </a:xfrm>
              <a:prstGeom prst="rect">
                <a:avLst/>
              </a:prstGeom>
              <a:blipFill>
                <a:blip r:embed="rId3"/>
                <a:stretch>
                  <a:fillRect l="-898" t="-4762" r="-829"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85493" y="3224299"/>
                <a:ext cx="8706986" cy="769441"/>
              </a:xfrm>
              <a:prstGeom prst="rect">
                <a:avLst/>
              </a:prstGeom>
            </p:spPr>
            <p:txBody>
              <a:bodyPr wrap="square">
                <a:spAutoFit/>
              </a:bodyPr>
              <a:lstStyle/>
              <a:p>
                <a:r>
                  <a:rPr lang="en-US" altLang="zh-CN" sz="2200" dirty="0">
                    <a:solidFill>
                      <a:srgbClr val="FF0000"/>
                    </a:solidFill>
                  </a:rPr>
                  <a:t>Definition  </a:t>
                </a:r>
                <a:r>
                  <a:rPr lang="en-US" altLang="zh-CN" sz="2200" dirty="0"/>
                  <a:t>Two events </a:t>
                </a:r>
                <a14:m>
                  <m:oMath xmlns:m="http://schemas.openxmlformats.org/officeDocument/2006/math">
                    <m:r>
                      <a:rPr lang="en-US" altLang="zh-CN" sz="2200" i="1" dirty="0" smtClean="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smtClean="0">
                        <a:latin typeface="Cambria Math"/>
                      </a:rPr>
                      <m:t>𝐵</m:t>
                    </m:r>
                  </m:oMath>
                </a14:m>
                <a:r>
                  <a:rPr lang="en-US" altLang="zh-CN" sz="2200" i="1" dirty="0"/>
                  <a:t> </a:t>
                </a:r>
                <a:r>
                  <a:rPr lang="en-US" altLang="zh-CN" sz="2200" dirty="0"/>
                  <a:t>are </a:t>
                </a:r>
                <a:r>
                  <a:rPr lang="en-US" altLang="zh-CN" sz="2200" dirty="0">
                    <a:solidFill>
                      <a:srgbClr val="FF0000"/>
                    </a:solidFill>
                  </a:rPr>
                  <a:t>independent</a:t>
                </a:r>
                <a:r>
                  <a:rPr lang="en-US" altLang="zh-CN" sz="2200" b="1" dirty="0"/>
                  <a:t> </a:t>
                </a:r>
                <a:r>
                  <a:rPr lang="en-US" altLang="zh-CN" sz="2200" dirty="0"/>
                  <a:t>if </a:t>
                </a:r>
                <a14:m>
                  <m:oMath xmlns:m="http://schemas.openxmlformats.org/officeDocument/2006/math">
                    <m:r>
                      <a:rPr lang="zh-CN" altLang="zh-CN" sz="2200" i="1" dirty="0">
                        <a:latin typeface="Cambria Math"/>
                        <a:ea typeface="宋体" pitchFamily="2" charset="-122"/>
                        <a:cs typeface="宋体" pitchFamily="2" charset="-122"/>
                      </a:rPr>
                      <m:t>𝑃</m:t>
                    </m:r>
                    <m:d>
                      <m:dPr>
                        <m:ctrlPr>
                          <a:rPr lang="zh-CN" altLang="zh-CN" sz="2200" i="1" dirty="0">
                            <a:latin typeface="Cambria Math" charset="0"/>
                            <a:ea typeface="宋体" pitchFamily="2" charset="-122"/>
                            <a:cs typeface="宋体" pitchFamily="2" charset="-122"/>
                          </a:rPr>
                        </m:ctrlPr>
                      </m:dPr>
                      <m:e>
                        <m:r>
                          <a:rPr lang="zh-CN" altLang="zh-CN" sz="2200" i="1" dirty="0">
                            <a:latin typeface="Cambria Math"/>
                            <a:ea typeface="宋体" pitchFamily="2" charset="-122"/>
                            <a:cs typeface="宋体" pitchFamily="2" charset="-122"/>
                          </a:rPr>
                          <m:t>𝐴</m:t>
                        </m:r>
                      </m:e>
                      <m:e>
                        <m:r>
                          <a:rPr lang="zh-CN" altLang="zh-CN" sz="2200" i="1" dirty="0">
                            <a:latin typeface="Cambria Math"/>
                            <a:ea typeface="宋体" pitchFamily="2" charset="-122"/>
                            <a:cs typeface="宋体" pitchFamily="2" charset="-122"/>
                          </a:rPr>
                          <m:t>𝐵</m:t>
                        </m:r>
                      </m:e>
                    </m:d>
                    <m:r>
                      <a:rPr lang="en-US" altLang="zh-CN" sz="2200" i="1" dirty="0">
                        <a:latin typeface="Cambria Math"/>
                        <a:ea typeface="宋体" pitchFamily="2" charset="-122"/>
                        <a:cs typeface="宋体" pitchFamily="2" charset="-122"/>
                      </a:rPr>
                      <m:t>=</m:t>
                    </m:r>
                    <m:r>
                      <a:rPr lang="en-US" altLang="zh-CN" sz="2200" i="1" dirty="0">
                        <a:latin typeface="Cambria Math"/>
                        <a:ea typeface="宋体" pitchFamily="2" charset="-122"/>
                        <a:cs typeface="宋体" pitchFamily="2" charset="-122"/>
                      </a:rPr>
                      <m:t>𝑃</m:t>
                    </m:r>
                    <m:d>
                      <m:dPr>
                        <m:ctrlPr>
                          <a:rPr lang="en-US" altLang="zh-CN" sz="2200" i="1" dirty="0">
                            <a:latin typeface="Cambria Math" charset="0"/>
                            <a:ea typeface="宋体" pitchFamily="2" charset="-122"/>
                            <a:cs typeface="宋体" pitchFamily="2" charset="-122"/>
                          </a:rPr>
                        </m:ctrlPr>
                      </m:dPr>
                      <m:e>
                        <m:r>
                          <a:rPr lang="en-US" altLang="zh-CN" sz="2200" i="1" dirty="0">
                            <a:latin typeface="Cambria Math"/>
                            <a:ea typeface="宋体" pitchFamily="2" charset="-122"/>
                            <a:cs typeface="宋体" pitchFamily="2" charset="-122"/>
                          </a:rPr>
                          <m:t>𝐴</m:t>
                        </m:r>
                      </m:e>
                    </m:d>
                  </m:oMath>
                </a14:m>
                <a:endParaRPr lang="en-US" altLang="zh-CN" sz="2200" dirty="0"/>
              </a:p>
              <a:p>
                <a:r>
                  <a:rPr lang="en-US" altLang="zh-CN" sz="2200" dirty="0"/>
                  <a:t>and are </a:t>
                </a:r>
                <a:r>
                  <a:rPr lang="en-US" altLang="zh-CN" sz="2200" dirty="0">
                    <a:solidFill>
                      <a:srgbClr val="FF0000"/>
                    </a:solidFill>
                  </a:rPr>
                  <a:t>dependent</a:t>
                </a:r>
                <a:r>
                  <a:rPr lang="en-US" altLang="zh-CN" sz="2200" b="1" dirty="0"/>
                  <a:t> </a:t>
                </a:r>
                <a:r>
                  <a:rPr lang="en-US" altLang="zh-CN" sz="2200" dirty="0"/>
                  <a:t>otherwise.</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185493" y="3224299"/>
                <a:ext cx="8706986" cy="769441"/>
              </a:xfrm>
              <a:prstGeom prst="rect">
                <a:avLst/>
              </a:prstGeom>
              <a:blipFill>
                <a:blip r:embed="rId4"/>
                <a:stretch>
                  <a:fillRect l="-910" t="-476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1959" y="4025385"/>
                <a:ext cx="5233356" cy="640496"/>
              </a:xfrm>
              <a:prstGeom prst="rect">
                <a:avLst/>
              </a:prstGeom>
              <a:noFill/>
            </p:spPr>
            <p:txBody>
              <a:bodyPr wrap="none" rtlCol="0">
                <a:spAutoFit/>
              </a:bodyPr>
              <a:lstStyle/>
              <a:p>
                <a:r>
                  <a:rPr lang="en-US" altLang="zh-CN" sz="2200" b="0" dirty="0"/>
                  <a:t>Note that </a:t>
                </a:r>
                <a14:m>
                  <m:oMath xmlns:m="http://schemas.openxmlformats.org/officeDocument/2006/math">
                    <m:r>
                      <a:rPr lang="en-US" altLang="zh-CN" sz="2200" b="0" i="1" smtClean="0">
                        <a:solidFill>
                          <a:srgbClr val="FF0000"/>
                        </a:solidFill>
                        <a:latin typeface="Cambria Math"/>
                      </a:rPr>
                      <m:t>𝑃</m:t>
                    </m:r>
                    <m:d>
                      <m:dPr>
                        <m:ctrlPr>
                          <a:rPr lang="en-US" altLang="zh-CN" sz="2200" b="0" i="1" smtClean="0">
                            <a:solidFill>
                              <a:srgbClr val="FF0000"/>
                            </a:solidFill>
                            <a:latin typeface="Cambria Math" charset="0"/>
                          </a:rPr>
                        </m:ctrlPr>
                      </m:dPr>
                      <m:e>
                        <m:r>
                          <a:rPr lang="en-US" altLang="zh-CN" sz="2200" b="0" i="1" smtClean="0">
                            <a:solidFill>
                              <a:srgbClr val="FF0000"/>
                            </a:solidFill>
                            <a:latin typeface="Cambria Math"/>
                          </a:rPr>
                          <m:t>𝐴</m:t>
                        </m:r>
                      </m:e>
                      <m:e>
                        <m:r>
                          <a:rPr lang="en-US" altLang="zh-CN" sz="2200" b="0" i="1" smtClean="0">
                            <a:solidFill>
                              <a:srgbClr val="FF0000"/>
                            </a:solidFill>
                            <a:latin typeface="Cambria Math"/>
                          </a:rPr>
                          <m:t>𝐵</m:t>
                        </m:r>
                      </m:e>
                    </m:d>
                    <m:r>
                      <a:rPr lang="en-US" altLang="zh-CN" sz="2200" b="0" i="1" smtClean="0">
                        <a:latin typeface="Cambria Math"/>
                      </a:rPr>
                      <m:t>=</m:t>
                    </m:r>
                    <m:r>
                      <a:rPr lang="en-US" altLang="zh-CN" sz="2200" i="1" smtClean="0">
                        <a:solidFill>
                          <a:srgbClr val="FF0000"/>
                        </a:solidFill>
                        <a:latin typeface="Cambria Math"/>
                        <a:ea typeface="Cambria Math"/>
                      </a:rPr>
                      <m:t>𝑃</m:t>
                    </m:r>
                    <m:d>
                      <m:dPr>
                        <m:ctrlPr>
                          <a:rPr lang="en-US" altLang="zh-CN" sz="2200" i="1">
                            <a:solidFill>
                              <a:srgbClr val="FF0000"/>
                            </a:solidFill>
                            <a:latin typeface="Cambria Math" charset="0"/>
                            <a:ea typeface="Cambria Math"/>
                          </a:rPr>
                        </m:ctrlPr>
                      </m:dPr>
                      <m:e>
                        <m:r>
                          <a:rPr lang="en-US" altLang="zh-CN" sz="2200" i="1">
                            <a:solidFill>
                              <a:srgbClr val="FF0000"/>
                            </a:solidFill>
                            <a:latin typeface="Cambria Math"/>
                            <a:ea typeface="Cambria Math"/>
                          </a:rPr>
                          <m:t>𝐴</m:t>
                        </m:r>
                      </m:e>
                    </m:d>
                    <m:r>
                      <a:rPr lang="en-US" altLang="zh-CN" sz="2200" i="1" smtClean="0">
                        <a:solidFill>
                          <a:srgbClr val="FF0000"/>
                        </a:solidFill>
                        <a:latin typeface="Cambria Math"/>
                        <a:ea typeface="Cambria Math"/>
                      </a:rPr>
                      <m:t>∙</m:t>
                    </m:r>
                    <m:f>
                      <m:fPr>
                        <m:ctrlPr>
                          <a:rPr lang="en-US" altLang="zh-CN" sz="2200" b="0" i="1" smtClean="0">
                            <a:latin typeface="Cambria Math" charset="0"/>
                          </a:rPr>
                        </m:ctrlPr>
                      </m:fPr>
                      <m:num>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e>
                          <m:e>
                            <m:r>
                              <a:rPr lang="en-US" altLang="zh-CN" sz="2200" b="0" i="1" smtClean="0">
                                <a:latin typeface="Cambria Math"/>
                              </a:rPr>
                              <m:t>𝐴</m:t>
                            </m:r>
                          </m:e>
                        </m:d>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den>
                    </m:f>
                  </m:oMath>
                </a14:m>
                <a:r>
                  <a:rPr lang="en-US" altLang="zh-CN" sz="2200" dirty="0">
                    <a:latin typeface="+mj-lt"/>
                  </a:rPr>
                  <a:t>, </a:t>
                </a:r>
                <a:r>
                  <a:rPr lang="en-US" altLang="zh-CN" sz="2200" dirty="0"/>
                  <a:t>we find </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1959" y="4025385"/>
                <a:ext cx="5233356" cy="640496"/>
              </a:xfrm>
              <a:prstGeom prst="rect">
                <a:avLst/>
              </a:prstGeom>
              <a:blipFill rotWithShape="1">
                <a:blip r:embed="rId5"/>
                <a:stretch>
                  <a:fillRect l="-1515" r="-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1959" y="4665881"/>
                <a:ext cx="5624425"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r>
                  <a:rPr lang="zh-CN" altLang="en-US" sz="2200" dirty="0">
                    <a:latin typeface="+mj-lt"/>
                  </a:rPr>
                  <a:t> </a:t>
                </a:r>
                <a:r>
                  <a:rPr lang="en-US" altLang="zh-CN" sz="2200" dirty="0">
                    <a:latin typeface="+mj-lt"/>
                  </a:rPr>
                  <a:t>if and only if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1959" y="4665881"/>
                <a:ext cx="5624425" cy="430887"/>
              </a:xfrm>
              <a:prstGeom prst="rect">
                <a:avLst/>
              </a:prstGeom>
              <a:blipFill rotWithShape="1">
                <a:blip r:embed="rId6"/>
                <a:stretch>
                  <a:fillRect l="-108" t="-7042" r="-434" b="-28169"/>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A3E0F86F-F464-48B3-A267-AF9AB82F8958}"/>
              </a:ext>
            </a:extLst>
          </p:cNvPr>
          <p:cNvSpPr>
            <a:spLocks noGrp="1"/>
          </p:cNvSpPr>
          <p:nvPr>
            <p:ph type="sldNum" sz="quarter" idx="11"/>
          </p:nvPr>
        </p:nvSpPr>
        <p:spPr/>
        <p:txBody>
          <a:bodyPr/>
          <a:lstStyle/>
          <a:p>
            <a:pPr>
              <a:defRPr/>
            </a:pPr>
            <a:fld id="{DF2308B0-52A9-437D-9700-D7B37876F5B1}" type="slidenum">
              <a:rPr lang="zh-CN" altLang="en-US" smtClean="0"/>
              <a:pPr>
                <a:defRPr/>
              </a:pPr>
              <a:t>130</a:t>
            </a:fld>
            <a:endParaRPr lang="en-US" altLang="zh-CN" dirty="0"/>
          </a:p>
        </p:txBody>
      </p:sp>
    </p:spTree>
    <p:extLst>
      <p:ext uri="{BB962C8B-B14F-4D97-AF65-F5344CB8AC3E}">
        <p14:creationId xmlns:p14="http://schemas.microsoft.com/office/powerpoint/2010/main" val="21349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58827" y="1847146"/>
                <a:ext cx="8670725" cy="769441"/>
              </a:xfrm>
              <a:prstGeom prst="rect">
                <a:avLst/>
              </a:prstGeom>
              <a:noFill/>
            </p:spPr>
            <p:txBody>
              <a:bodyPr wrap="square" rtlCol="0">
                <a:spAutoFit/>
              </a:bodyPr>
              <a:lstStyle/>
              <a:p>
                <a:pPr algn="just"/>
                <a:r>
                  <a:rPr lang="en-US" altLang="zh-CN" sz="2200" dirty="0">
                    <a:latin typeface="+mj-lt"/>
                  </a:rPr>
                  <a:t>If </a:t>
                </a:r>
                <a:r>
                  <a:rPr lang="en-US" altLang="zh-CN" sz="2200" dirty="0"/>
                  <a:t>two events </a:t>
                </a:r>
                <a14:m>
                  <m:oMath xmlns:m="http://schemas.openxmlformats.org/officeDocument/2006/math">
                    <m:r>
                      <a:rPr lang="en-US" altLang="zh-CN" sz="2200" i="1" dirty="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a:latin typeface="Cambria Math"/>
                      </a:rPr>
                      <m:t>𝐵</m:t>
                    </m:r>
                  </m:oMath>
                </a14:m>
                <a:r>
                  <a:rPr lang="en-US" altLang="zh-CN" sz="2200" i="1" dirty="0"/>
                  <a:t> </a:t>
                </a:r>
                <a:r>
                  <a:rPr lang="en-US" altLang="zh-CN" sz="2200" dirty="0"/>
                  <a:t>are </a:t>
                </a:r>
                <a:r>
                  <a:rPr lang="en-US" altLang="zh-CN" sz="2200" dirty="0">
                    <a:solidFill>
                      <a:srgbClr val="FF0000"/>
                    </a:solidFill>
                  </a:rPr>
                  <a:t>independent, </a:t>
                </a:r>
                <a:r>
                  <a:rPr lang="en-US" altLang="zh-CN" sz="2200" dirty="0">
                    <a:solidFill>
                      <a:schemeClr val="tx1"/>
                    </a:solidFill>
                  </a:rPr>
                  <a:t>then so are the following pairs: (1)</a:t>
                </a:r>
                <a14:m>
                  <m:oMath xmlns:m="http://schemas.openxmlformats.org/officeDocument/2006/math">
                    <m:r>
                      <a:rPr lang="en-US" altLang="zh-CN" sz="2200" b="0" i="0" smtClean="0">
                        <a:solidFill>
                          <a:schemeClr val="tx1"/>
                        </a:solidFill>
                        <a:latin typeface="Cambria Math"/>
                      </a:rPr>
                      <m:t> </m:t>
                    </m:r>
                    <m:r>
                      <a:rPr lang="en-US" altLang="zh-CN" sz="2200" b="0" i="1" smtClean="0">
                        <a:solidFill>
                          <a:schemeClr val="tx1"/>
                        </a:solidFill>
                        <a:latin typeface="Cambria Math"/>
                      </a:rPr>
                      <m:t>𝐴</m:t>
                    </m:r>
                    <m:r>
                      <a:rPr lang="en-US" altLang="zh-CN" sz="2200" b="0" i="1" smtClean="0">
                        <a:solidFill>
                          <a:schemeClr val="tx1"/>
                        </a:solidFill>
                        <a:latin typeface="Cambria Math"/>
                      </a:rPr>
                      <m:t>′</m:t>
                    </m:r>
                  </m:oMath>
                </a14:m>
                <a:r>
                  <a:rPr lang="en-US" altLang="zh-CN" sz="2200" dirty="0">
                    <a:solidFill>
                      <a:schemeClr val="tx1"/>
                    </a:solidFill>
                    <a:latin typeface="+mj-lt"/>
                  </a:rPr>
                  <a:t> a</a:t>
                </a:r>
                <a:r>
                  <a:rPr lang="en-US" altLang="zh-CN" sz="2200" dirty="0">
                    <a:latin typeface="+mj-lt"/>
                  </a:rPr>
                  <a:t>nd </a:t>
                </a:r>
                <a14:m>
                  <m:oMath xmlns:m="http://schemas.openxmlformats.org/officeDocument/2006/math">
                    <m:r>
                      <a:rPr lang="en-US" altLang="zh-CN" sz="2200" b="0" i="1" smtClean="0">
                        <a:latin typeface="Cambria Math"/>
                      </a:rPr>
                      <m:t>𝐵</m:t>
                    </m:r>
                  </m:oMath>
                </a14:m>
                <a:r>
                  <a:rPr lang="en-US" altLang="zh-CN" sz="2200" dirty="0">
                    <a:latin typeface="+mj-lt"/>
                  </a:rPr>
                  <a:t>, (2) </a:t>
                </a:r>
                <a14:m>
                  <m:oMath xmlns:m="http://schemas.openxmlformats.org/officeDocument/2006/math">
                    <m:r>
                      <a:rPr lang="en-US" altLang="zh-CN" sz="2200" b="0" i="1" smtClean="0">
                        <a:latin typeface="Cambria Math"/>
                      </a:rPr>
                      <m:t>𝐴</m:t>
                    </m:r>
                  </m:oMath>
                </a14:m>
                <a:r>
                  <a:rPr lang="en-US" altLang="zh-CN" sz="2200" dirty="0">
                    <a:latin typeface="+mj-lt"/>
                  </a:rPr>
                  <a:t> and </a:t>
                </a:r>
                <a14:m>
                  <m:oMath xmlns:m="http://schemas.openxmlformats.org/officeDocument/2006/math">
                    <m:r>
                      <a:rPr lang="en-US" altLang="zh-CN" sz="2200" b="0" i="1" smtClean="0">
                        <a:latin typeface="Cambria Math"/>
                      </a:rPr>
                      <m:t>𝐵</m:t>
                    </m:r>
                    <m:r>
                      <a:rPr lang="en-US" altLang="zh-CN" sz="2200" b="0" i="1" smtClean="0">
                        <a:latin typeface="Cambria Math"/>
                      </a:rPr>
                      <m:t>′</m:t>
                    </m:r>
                  </m:oMath>
                </a14:m>
                <a:r>
                  <a:rPr lang="en-US" altLang="zh-CN" sz="2200" dirty="0">
                    <a:latin typeface="+mj-lt"/>
                  </a:rPr>
                  <a:t>, and (3) </a:t>
                </a:r>
                <a14:m>
                  <m:oMath xmlns:m="http://schemas.openxmlformats.org/officeDocument/2006/math">
                    <m:r>
                      <a:rPr lang="en-US" altLang="zh-CN" sz="2200" b="0" i="1" smtClean="0">
                        <a:latin typeface="Cambria Math"/>
                      </a:rPr>
                      <m:t>𝐴</m:t>
                    </m:r>
                    <m:r>
                      <a:rPr lang="en-US" altLang="zh-CN" sz="2200" b="0" i="1" smtClean="0">
                        <a:latin typeface="Cambria Math"/>
                      </a:rPr>
                      <m:t>′</m:t>
                    </m:r>
                  </m:oMath>
                </a14:m>
                <a:r>
                  <a:rPr lang="en-US" altLang="zh-CN" sz="2200" dirty="0">
                    <a:latin typeface="+mj-lt"/>
                  </a:rPr>
                  <a:t> and </a:t>
                </a:r>
                <a14:m>
                  <m:oMath xmlns:m="http://schemas.openxmlformats.org/officeDocument/2006/math">
                    <m:r>
                      <a:rPr lang="en-US" altLang="zh-CN" sz="2200" b="0" i="1" smtClean="0">
                        <a:latin typeface="Cambria Math"/>
                      </a:rPr>
                      <m:t>𝐵</m:t>
                    </m:r>
                    <m:r>
                      <a:rPr lang="en-US" altLang="zh-CN" sz="2200" b="0" i="1" smtClean="0">
                        <a:latin typeface="Cambria Math"/>
                      </a:rPr>
                      <m:t>′</m:t>
                    </m:r>
                  </m:oMath>
                </a14:m>
                <a:r>
                  <a:rPr lang="en-US" altLang="zh-CN" sz="2200" dirty="0">
                    <a:latin typeface="+mj-lt"/>
                  </a:rPr>
                  <a:t>.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8827" y="1847146"/>
                <a:ext cx="8670725" cy="769441"/>
              </a:xfrm>
              <a:prstGeom prst="rect">
                <a:avLst/>
              </a:prstGeom>
              <a:blipFill>
                <a:blip r:embed="rId2"/>
                <a:stretch>
                  <a:fillRect l="-914" t="-4762" r="-914" b="-16667"/>
                </a:stretch>
              </a:blipFill>
            </p:spPr>
            <p:txBody>
              <a:bodyPr/>
              <a:lstStyle/>
              <a:p>
                <a:r>
                  <a:rPr lang="zh-CN" altLang="en-US">
                    <a:noFill/>
                  </a:rPr>
                  <a:t> </a:t>
                </a:r>
              </a:p>
            </p:txBody>
          </p:sp>
        </mc:Fallback>
      </mc:AlternateContent>
      <p:sp>
        <p:nvSpPr>
          <p:cNvPr id="8" name="矩形 7"/>
          <p:cNvSpPr/>
          <p:nvPr/>
        </p:nvSpPr>
        <p:spPr>
          <a:xfrm>
            <a:off x="322127" y="1268760"/>
            <a:ext cx="5208926" cy="430887"/>
          </a:xfrm>
          <a:prstGeom prst="rect">
            <a:avLst/>
          </a:prstGeom>
        </p:spPr>
        <p:txBody>
          <a:bodyPr wrap="none">
            <a:spAutoFit/>
          </a:bodyPr>
          <a:lstStyle/>
          <a:p>
            <a:r>
              <a:rPr lang="en-US" altLang="zh-CN" sz="2200" dirty="0"/>
              <a:t>Moreover, we have the following results:</a:t>
            </a:r>
            <a:endParaRPr lang="zh-CN" altLang="en-US" sz="2200" dirty="0"/>
          </a:p>
        </p:txBody>
      </p:sp>
      <mc:AlternateContent xmlns:mc="http://schemas.openxmlformats.org/markup-compatibility/2006" xmlns:a14="http://schemas.microsoft.com/office/drawing/2010/main">
        <mc:Choice Requires="a14">
          <p:sp>
            <p:nvSpPr>
              <p:cNvPr id="10" name="TextBox 9"/>
              <p:cNvSpPr txBox="1"/>
              <p:nvPr/>
            </p:nvSpPr>
            <p:spPr>
              <a:xfrm>
                <a:off x="621003" y="3602341"/>
                <a:ext cx="151073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e>
                        <m:e>
                          <m:r>
                            <a:rPr lang="en-US" altLang="zh-CN" sz="2200" b="0" i="1" smtClean="0">
                              <a:latin typeface="Cambria Math"/>
                            </a:rPr>
                            <m:t>𝐵</m:t>
                          </m:r>
                        </m:e>
                      </m:d>
                      <m:r>
                        <a:rPr lang="en-US" altLang="zh-CN" sz="2200" b="0" i="1" smtClean="0">
                          <a:latin typeface="Cambria Math"/>
                        </a:rPr>
                        <m:t>=</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1003" y="3602341"/>
                <a:ext cx="1510734" cy="430887"/>
              </a:xfrm>
              <a:prstGeom prst="rect">
                <a:avLst/>
              </a:prstGeom>
              <a:blipFill rotWithShape="1">
                <a:blip r:embed="rId3"/>
                <a:stretch>
                  <a:fillRect/>
                </a:stretch>
              </a:blipFill>
            </p:spPr>
            <p:txBody>
              <a:bodyPr/>
              <a:lstStyle/>
              <a:p>
                <a:r>
                  <a:rPr lang="zh-CN" altLang="en-US">
                    <a:noFill/>
                  </a:rPr>
                  <a:t> </a:t>
                </a:r>
              </a:p>
            </p:txBody>
          </p:sp>
        </mc:Fallback>
      </mc:AlternateContent>
      <p:sp>
        <p:nvSpPr>
          <p:cNvPr id="11" name="TextBox 10"/>
          <p:cNvSpPr txBox="1"/>
          <p:nvPr/>
        </p:nvSpPr>
        <p:spPr>
          <a:xfrm>
            <a:off x="361138" y="2708920"/>
            <a:ext cx="8100900" cy="430887"/>
          </a:xfrm>
          <a:prstGeom prst="rect">
            <a:avLst/>
          </a:prstGeom>
          <a:noFill/>
        </p:spPr>
        <p:txBody>
          <a:bodyPr wrap="square" rtlCol="0">
            <a:spAutoFit/>
          </a:bodyPr>
          <a:lstStyle/>
          <a:p>
            <a:r>
              <a:rPr lang="en-US" altLang="zh-CN" sz="2200" dirty="0">
                <a:solidFill>
                  <a:srgbClr val="FF0000"/>
                </a:solidFill>
                <a:latin typeface="+mj-lt"/>
              </a:rPr>
              <a:t>Proof</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12" name="矩形 11"/>
              <p:cNvSpPr/>
              <p:nvPr/>
            </p:nvSpPr>
            <p:spPr>
              <a:xfrm>
                <a:off x="251520" y="3152291"/>
                <a:ext cx="5851987" cy="430887"/>
              </a:xfrm>
              <a:prstGeom prst="rect">
                <a:avLst/>
              </a:prstGeom>
            </p:spPr>
            <p:txBody>
              <a:bodyPr wrap="none">
                <a:spAutoFit/>
              </a:bodyPr>
              <a:lstStyle/>
              <a:p>
                <a:r>
                  <a:rPr lang="en-US" altLang="zh-CN" sz="2200" dirty="0"/>
                  <a:t> If two events </a:t>
                </a:r>
                <a14:m>
                  <m:oMath xmlns:m="http://schemas.openxmlformats.org/officeDocument/2006/math">
                    <m:r>
                      <a:rPr lang="en-US" altLang="zh-CN" sz="2200" i="1" dirty="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a:latin typeface="Cambria Math"/>
                      </a:rPr>
                      <m:t>𝐵</m:t>
                    </m:r>
                  </m:oMath>
                </a14:m>
                <a:r>
                  <a:rPr lang="en-US" altLang="zh-CN" sz="2200" i="1" dirty="0"/>
                  <a:t> </a:t>
                </a:r>
                <a:r>
                  <a:rPr lang="en-US" altLang="zh-CN" sz="2200" dirty="0"/>
                  <a:t>are independent, then</a:t>
                </a:r>
                <a:endParaRPr lang="zh-CN" altLang="en-US" sz="2200" dirty="0"/>
              </a:p>
            </p:txBody>
          </p:sp>
        </mc:Choice>
        <mc:Fallback xmlns="">
          <p:sp>
            <p:nvSpPr>
              <p:cNvPr id="12" name="矩形 11"/>
              <p:cNvSpPr>
                <a:spLocks noRot="1" noChangeAspect="1" noMove="1" noResize="1" noEditPoints="1" noAdjustHandles="1" noChangeArrowheads="1" noChangeShapeType="1" noTextEdit="1"/>
              </p:cNvSpPr>
              <p:nvPr/>
            </p:nvSpPr>
            <p:spPr>
              <a:xfrm>
                <a:off x="251520" y="3152291"/>
                <a:ext cx="5851987" cy="430887"/>
              </a:xfrm>
              <a:prstGeom prst="rect">
                <a:avLst/>
              </a:prstGeom>
              <a:blipFill rotWithShape="1">
                <a:blip r:embed="rId4"/>
                <a:stretch>
                  <a:fillRect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511" y="4052634"/>
                <a:ext cx="5512599" cy="430887"/>
              </a:xfrm>
              <a:prstGeom prst="rect">
                <a:avLst/>
              </a:prstGeom>
            </p:spPr>
            <p:txBody>
              <a:bodyPr wrap="none">
                <a:spAutoFit/>
              </a:bodyPr>
              <a:lstStyle/>
              <a:p>
                <a:r>
                  <a:rPr lang="en-US" altLang="zh-CN" sz="2200" dirty="0"/>
                  <a:t>    It implies that </a:t>
                </a:r>
                <a14:m>
                  <m:oMath xmlns:m="http://schemas.openxmlformats.org/officeDocument/2006/math">
                    <m:r>
                      <a:rPr lang="en-US" altLang="zh-CN" sz="2200" i="1">
                        <a:latin typeface="Cambria Math"/>
                      </a:rPr>
                      <m:t>𝐴</m:t>
                    </m:r>
                    <m:r>
                      <a:rPr lang="en-US" altLang="zh-CN" sz="2200" i="1">
                        <a:latin typeface="Cambria Math"/>
                      </a:rPr>
                      <m:t>′</m:t>
                    </m:r>
                  </m:oMath>
                </a14:m>
                <a:r>
                  <a:rPr lang="en-US" altLang="zh-CN" sz="2200" dirty="0"/>
                  <a:t> and </a:t>
                </a:r>
                <a14:m>
                  <m:oMath xmlns:m="http://schemas.openxmlformats.org/officeDocument/2006/math">
                    <m:r>
                      <a:rPr lang="en-US" altLang="zh-CN" sz="2200" i="1">
                        <a:latin typeface="Cambria Math"/>
                      </a:rPr>
                      <m:t>𝐵</m:t>
                    </m:r>
                  </m:oMath>
                </a14:m>
                <a:r>
                  <a:rPr lang="zh-CN" altLang="en-US" sz="2200" dirty="0"/>
                  <a:t> </a:t>
                </a:r>
                <a:r>
                  <a:rPr lang="en-US" altLang="zh-CN" sz="2200" dirty="0"/>
                  <a:t>are independent.</a:t>
                </a:r>
                <a:endParaRPr lang="zh-CN" altLang="en-US" sz="2200" dirty="0"/>
              </a:p>
            </p:txBody>
          </p:sp>
        </mc:Choice>
        <mc:Fallback xmlns="">
          <p:sp>
            <p:nvSpPr>
              <p:cNvPr id="13" name="矩形 12"/>
              <p:cNvSpPr>
                <a:spLocks noRot="1" noChangeAspect="1" noMove="1" noResize="1" noEditPoints="1" noAdjustHandles="1" noChangeArrowheads="1" noChangeShapeType="1" noTextEdit="1"/>
              </p:cNvSpPr>
              <p:nvPr/>
            </p:nvSpPr>
            <p:spPr>
              <a:xfrm>
                <a:off x="49511" y="4052634"/>
                <a:ext cx="5512599" cy="430887"/>
              </a:xfrm>
              <a:prstGeom prst="rect">
                <a:avLst/>
              </a:prstGeom>
              <a:blipFill rotWithShape="1">
                <a:blip r:embed="rId5"/>
                <a:stretch>
                  <a:fillRect t="-7143" r="-885"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139823" y="3621504"/>
                <a:ext cx="163333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a:latin typeface="Cambria Math"/>
                        </a:rPr>
                        <m:t>1−</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e>
                          <m:r>
                            <a:rPr lang="en-US" altLang="zh-CN" sz="2200" i="1">
                              <a:latin typeface="Cambria Math"/>
                            </a:rPr>
                            <m:t>𝐵</m:t>
                          </m:r>
                        </m:e>
                      </m:d>
                    </m:oMath>
                  </m:oMathPara>
                </a14:m>
                <a:endParaRPr lang="zh-CN" altLang="en-US" sz="2200" dirty="0"/>
              </a:p>
            </p:txBody>
          </p:sp>
        </mc:Choice>
        <mc:Fallback xmlns="">
          <p:sp>
            <p:nvSpPr>
              <p:cNvPr id="14" name="矩形 13"/>
              <p:cNvSpPr>
                <a:spLocks noRot="1" noChangeAspect="1" noMove="1" noResize="1" noEditPoints="1" noAdjustHandles="1" noChangeArrowheads="1" noChangeShapeType="1" noTextEdit="1"/>
              </p:cNvSpPr>
              <p:nvPr/>
            </p:nvSpPr>
            <p:spPr>
              <a:xfrm>
                <a:off x="2139823" y="3621504"/>
                <a:ext cx="1633331" cy="43088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701820" y="3602341"/>
                <a:ext cx="2671309" cy="430887"/>
              </a:xfrm>
              <a:prstGeom prst="rect">
                <a:avLst/>
              </a:prstGeom>
            </p:spPr>
            <p:txBody>
              <a:bodyPr wrap="none">
                <a:spAutoFit/>
              </a:bodyPr>
              <a:lstStyle/>
              <a:p>
                <a14:m>
                  <m:oMath xmlns:m="http://schemas.openxmlformats.org/officeDocument/2006/math">
                    <m:r>
                      <a:rPr lang="en-US" altLang="zh-CN" sz="2200" b="0" i="1" smtClean="0">
                        <a:latin typeface="Cambria Math"/>
                      </a:rPr>
                      <m:t>=</m:t>
                    </m:r>
                    <m:r>
                      <a:rPr lang="en-US" altLang="zh-CN" sz="2200" i="1">
                        <a:latin typeface="Cambria Math"/>
                      </a:rPr>
                      <m:t>1−</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m:t>
                    </m:r>
                    <m:r>
                      <a:rPr lang="en-US" altLang="zh-CN" sz="2200" i="1">
                        <a:latin typeface="Cambria Math"/>
                      </a:rPr>
                      <m:t>𝑃</m:t>
                    </m:r>
                    <m:r>
                      <a:rPr lang="en-US" altLang="zh-CN" sz="2200" i="1">
                        <a:latin typeface="Cambria Math"/>
                      </a:rPr>
                      <m:t>(</m:t>
                    </m:r>
                    <m:r>
                      <a:rPr lang="en-US" altLang="zh-CN" sz="2200" i="1">
                        <a:latin typeface="Cambria Math"/>
                      </a:rPr>
                      <m:t>𝐴</m:t>
                    </m:r>
                    <m:r>
                      <a:rPr lang="en-US" altLang="zh-CN" sz="2200" i="1">
                        <a:latin typeface="Cambria Math"/>
                      </a:rPr>
                      <m:t>′)</m:t>
                    </m:r>
                  </m:oMath>
                </a14:m>
                <a:r>
                  <a:rPr lang="en-US" altLang="zh-CN" sz="2200" dirty="0"/>
                  <a:t>.</a:t>
                </a:r>
                <a:endParaRPr lang="zh-CN" altLang="en-US" sz="2200" dirty="0"/>
              </a:p>
            </p:txBody>
          </p:sp>
        </mc:Choice>
        <mc:Fallback xmlns="">
          <p:sp>
            <p:nvSpPr>
              <p:cNvPr id="15" name="矩形 14"/>
              <p:cNvSpPr>
                <a:spLocks noRot="1" noChangeAspect="1" noMove="1" noResize="1" noEditPoints="1" noAdjustHandles="1" noChangeArrowheads="1" noChangeShapeType="1" noTextEdit="1"/>
              </p:cNvSpPr>
              <p:nvPr/>
            </p:nvSpPr>
            <p:spPr>
              <a:xfrm>
                <a:off x="3701820" y="3602341"/>
                <a:ext cx="2671309" cy="430887"/>
              </a:xfrm>
              <a:prstGeom prst="rect">
                <a:avLst/>
              </a:prstGeom>
              <a:blipFill rotWithShape="1">
                <a:blip r:embed="rId7"/>
                <a:stretch>
                  <a:fillRect t="-7042" r="-2283" b="-28169"/>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C58F544A-B25F-4C31-92E8-D8D8C5E56BC3}"/>
              </a:ext>
            </a:extLst>
          </p:cNvPr>
          <p:cNvSpPr>
            <a:spLocks noGrp="1"/>
          </p:cNvSpPr>
          <p:nvPr>
            <p:ph type="sldNum" sz="quarter" idx="11"/>
          </p:nvPr>
        </p:nvSpPr>
        <p:spPr/>
        <p:txBody>
          <a:bodyPr/>
          <a:lstStyle/>
          <a:p>
            <a:pPr>
              <a:defRPr/>
            </a:pPr>
            <a:fld id="{DF2308B0-52A9-437D-9700-D7B37876F5B1}" type="slidenum">
              <a:rPr lang="zh-CN" altLang="en-US" smtClean="0"/>
              <a:pPr>
                <a:defRPr/>
              </a:pPr>
              <a:t>131</a:t>
            </a:fld>
            <a:endParaRPr lang="en-US" altLang="zh-CN" dirty="0"/>
          </a:p>
        </p:txBody>
      </p:sp>
    </p:spTree>
    <p:extLst>
      <p:ext uri="{BB962C8B-B14F-4D97-AF65-F5344CB8AC3E}">
        <p14:creationId xmlns:p14="http://schemas.microsoft.com/office/powerpoint/2010/main" val="2802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7234" y="1223755"/>
            <a:ext cx="5256567" cy="430887"/>
          </a:xfrm>
          <a:prstGeom prst="rect">
            <a:avLst/>
          </a:prstGeom>
        </p:spPr>
        <p:txBody>
          <a:bodyPr wrap="none">
            <a:spAutoFit/>
          </a:bodyPr>
          <a:lstStyle/>
          <a:p>
            <a:r>
              <a:rPr lang="en-US" altLang="zh-CN" sz="2200" dirty="0"/>
              <a:t>From the multiplication rule, we find that </a:t>
            </a:r>
            <a:endParaRPr lang="zh-CN" altLang="en-US" sz="2200" dirty="0"/>
          </a:p>
        </p:txBody>
      </p:sp>
      <mc:AlternateContent xmlns:mc="http://schemas.openxmlformats.org/markup-compatibility/2006" xmlns:a14="http://schemas.microsoft.com/office/drawing/2010/main">
        <mc:Choice Requires="a14">
          <p:sp>
            <p:nvSpPr>
              <p:cNvPr id="4" name="矩形 3"/>
              <p:cNvSpPr/>
              <p:nvPr/>
            </p:nvSpPr>
            <p:spPr>
              <a:xfrm>
                <a:off x="256351" y="1664224"/>
                <a:ext cx="4883837" cy="430887"/>
              </a:xfrm>
              <a:prstGeom prst="rect">
                <a:avLst/>
              </a:prstGeom>
            </p:spPr>
            <p:txBody>
              <a:bodyPr wrap="none">
                <a:spAutoFit/>
              </a:bodyPr>
              <a:lstStyle/>
              <a:p>
                <a14:m>
                  <m:oMath xmlns:m="http://schemas.openxmlformats.org/officeDocument/2006/math">
                    <m:r>
                      <a:rPr lang="en-US" altLang="zh-CN" sz="2200" i="1" dirty="0" smtClean="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smtClean="0">
                        <a:latin typeface="Cambria Math"/>
                      </a:rPr>
                      <m:t>𝐵</m:t>
                    </m:r>
                  </m:oMath>
                </a14:m>
                <a:r>
                  <a:rPr lang="en-US" altLang="zh-CN" sz="2200" i="1" dirty="0"/>
                  <a:t> </a:t>
                </a:r>
                <a:r>
                  <a:rPr lang="en-US" altLang="zh-CN" sz="2200" dirty="0"/>
                  <a:t>are</a:t>
                </a:r>
                <a:r>
                  <a:rPr lang="en-US" altLang="zh-CN" sz="2200" dirty="0">
                    <a:solidFill>
                      <a:srgbClr val="FF0000"/>
                    </a:solidFill>
                  </a:rPr>
                  <a:t> independent </a:t>
                </a:r>
                <a:r>
                  <a:rPr lang="en-US" altLang="zh-CN" sz="2200" dirty="0"/>
                  <a:t>if and only if</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56351" y="1664224"/>
                <a:ext cx="4883837" cy="430887"/>
              </a:xfrm>
              <a:prstGeom prst="rect">
                <a:avLst/>
              </a:prstGeom>
              <a:blipFill rotWithShape="1">
                <a:blip r:embed="rId2"/>
                <a:stretch>
                  <a:fillRect t="-7042" r="-99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646675" y="2181768"/>
                <a:ext cx="322723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46675" y="2181768"/>
                <a:ext cx="3227230" cy="430887"/>
              </a:xfrm>
              <a:prstGeom prst="rect">
                <a:avLst/>
              </a:prstGeom>
              <a:blipFill rotWithShape="1">
                <a:blip r:embed="rId3"/>
                <a:stretch>
                  <a:fillRect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41530" y="3248599"/>
                <a:ext cx="8010890" cy="1785104"/>
              </a:xfrm>
              <a:prstGeom prst="rect">
                <a:avLst/>
              </a:prstGeom>
            </p:spPr>
            <p:txBody>
              <a:bodyPr wrap="square">
                <a:spAutoFit/>
              </a:bodyPr>
              <a:lstStyle/>
              <a:p>
                <a:pPr algn="just"/>
                <a:r>
                  <a:rPr lang="en-US" altLang="zh-CN" sz="2200" dirty="0"/>
                  <a:t>It is known that </a:t>
                </a:r>
                <a14:m>
                  <m:oMath xmlns:m="http://schemas.openxmlformats.org/officeDocument/2006/math">
                    <m:r>
                      <a:rPr lang="en-US" altLang="zh-CN" sz="2200" i="1" dirty="0" smtClean="0">
                        <a:latin typeface="Cambria Math"/>
                      </a:rPr>
                      <m:t>30% </m:t>
                    </m:r>
                  </m:oMath>
                </a14:m>
                <a:r>
                  <a:rPr lang="en-US" altLang="zh-CN" sz="2200" dirty="0"/>
                  <a:t>of a certain company’s washing machines require service while under warranty, whereas only </a:t>
                </a:r>
                <a14:m>
                  <m:oMath xmlns:m="http://schemas.openxmlformats.org/officeDocument/2006/math">
                    <m:r>
                      <a:rPr lang="en-US" altLang="zh-CN" sz="2200" i="1" dirty="0" smtClean="0">
                        <a:latin typeface="Cambria Math"/>
                      </a:rPr>
                      <m:t>10% </m:t>
                    </m:r>
                  </m:oMath>
                </a14:m>
                <a:r>
                  <a:rPr lang="en-US" altLang="zh-CN" sz="2200" dirty="0"/>
                  <a:t>of its dryers need such service. If someone purchases both a washer and a dryer made by this company, what is the probability that both machines will need warranty service? </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341530" y="3248599"/>
                <a:ext cx="8010890" cy="1785104"/>
              </a:xfrm>
              <a:prstGeom prst="rect">
                <a:avLst/>
              </a:prstGeom>
              <a:blipFill>
                <a:blip r:embed="rId4"/>
                <a:stretch>
                  <a:fillRect l="-989" t="-2048" r="-989" b="-6143"/>
                </a:stretch>
              </a:blipFill>
            </p:spPr>
            <p:txBody>
              <a:bodyPr/>
              <a:lstStyle/>
              <a:p>
                <a:r>
                  <a:rPr lang="zh-CN" altLang="en-US">
                    <a:noFill/>
                  </a:rPr>
                  <a:t> </a:t>
                </a:r>
              </a:p>
            </p:txBody>
          </p:sp>
        </mc:Fallback>
      </mc:AlternateContent>
      <p:sp>
        <p:nvSpPr>
          <p:cNvPr id="7" name="TextBox 6"/>
          <p:cNvSpPr txBox="1"/>
          <p:nvPr/>
        </p:nvSpPr>
        <p:spPr>
          <a:xfrm>
            <a:off x="325894" y="2798930"/>
            <a:ext cx="175519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11" name="灯片编号占位符 10">
            <a:extLst>
              <a:ext uri="{FF2B5EF4-FFF2-40B4-BE49-F238E27FC236}">
                <a16:creationId xmlns:a16="http://schemas.microsoft.com/office/drawing/2014/main" xmlns="" id="{7B312117-FAF1-48CA-85FB-F0BC321F74EC}"/>
              </a:ext>
            </a:extLst>
          </p:cNvPr>
          <p:cNvSpPr>
            <a:spLocks noGrp="1"/>
          </p:cNvSpPr>
          <p:nvPr>
            <p:ph type="sldNum" sz="quarter" idx="11"/>
          </p:nvPr>
        </p:nvSpPr>
        <p:spPr/>
        <p:txBody>
          <a:bodyPr/>
          <a:lstStyle/>
          <a:p>
            <a:pPr>
              <a:defRPr/>
            </a:pPr>
            <a:fld id="{DF2308B0-52A9-437D-9700-D7B37876F5B1}" type="slidenum">
              <a:rPr lang="zh-CN" altLang="en-US" smtClean="0"/>
              <a:pPr>
                <a:defRPr/>
              </a:pPr>
              <a:t>132</a:t>
            </a:fld>
            <a:endParaRPr lang="en-US" altLang="zh-CN" dirty="0"/>
          </a:p>
        </p:txBody>
      </p:sp>
    </p:spTree>
    <p:extLst>
      <p:ext uri="{BB962C8B-B14F-4D97-AF65-F5344CB8AC3E}">
        <p14:creationId xmlns:p14="http://schemas.microsoft.com/office/powerpoint/2010/main" val="135355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22934" y="1643317"/>
                <a:ext cx="8484633" cy="1446550"/>
              </a:xfrm>
              <a:prstGeom prst="rect">
                <a:avLst/>
              </a:prstGeom>
            </p:spPr>
            <p:txBody>
              <a:bodyPr wrap="square">
                <a:spAutoFit/>
              </a:bodyPr>
              <a:lstStyle/>
              <a:p>
                <a:pPr algn="just"/>
                <a:r>
                  <a:rPr lang="en-US" altLang="zh-CN" sz="2200" dirty="0"/>
                  <a:t>Let </a:t>
                </a:r>
                <a14:m>
                  <m:oMath xmlns:m="http://schemas.openxmlformats.org/officeDocument/2006/math">
                    <m:r>
                      <a:rPr lang="en-US" altLang="zh-CN" sz="2200" i="1" dirty="0" smtClean="0">
                        <a:latin typeface="Cambria Math"/>
                      </a:rPr>
                      <m:t>𝐴</m:t>
                    </m:r>
                  </m:oMath>
                </a14:m>
                <a:r>
                  <a:rPr lang="en-US" altLang="zh-CN" sz="2200" i="1" dirty="0"/>
                  <a:t> </a:t>
                </a:r>
                <a:r>
                  <a:rPr lang="en-US" altLang="zh-CN" sz="2200" dirty="0"/>
                  <a:t>denote the event that the washer needs service while under warranty, and let </a:t>
                </a:r>
                <a14:m>
                  <m:oMath xmlns:m="http://schemas.openxmlformats.org/officeDocument/2006/math">
                    <m:r>
                      <a:rPr lang="en-US" altLang="zh-CN" sz="2200" i="1" dirty="0" smtClean="0">
                        <a:latin typeface="Cambria Math"/>
                      </a:rPr>
                      <m:t>𝐵</m:t>
                    </m:r>
                  </m:oMath>
                </a14:m>
                <a:r>
                  <a:rPr lang="en-US" altLang="zh-CN" sz="2200" i="1" dirty="0"/>
                  <a:t> </a:t>
                </a:r>
                <a:r>
                  <a:rPr lang="en-US" altLang="zh-CN" sz="2200" dirty="0"/>
                  <a:t>be defined analogously for the dryer. Then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=0.3</m:t>
                    </m:r>
                  </m:oMath>
                </a14:m>
                <a:r>
                  <a:rPr lang="en-US" altLang="zh-CN" sz="2200" dirty="0"/>
                  <a:t> and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=0.1</m:t>
                    </m:r>
                  </m:oMath>
                </a14:m>
                <a:r>
                  <a:rPr lang="en-US" altLang="zh-CN" sz="2200" dirty="0"/>
                  <a:t>. Assuming that the two machines will function</a:t>
                </a:r>
                <a:r>
                  <a:rPr lang="en-US" altLang="zh-CN" sz="2200" dirty="0">
                    <a:solidFill>
                      <a:srgbClr val="FF0000"/>
                    </a:solidFill>
                  </a:rPr>
                  <a:t> independently </a:t>
                </a:r>
                <a:r>
                  <a:rPr lang="en-US" altLang="zh-CN" sz="2200" dirty="0"/>
                  <a:t>of one another, the desired probability is</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22934" y="1643317"/>
                <a:ext cx="8484633" cy="1446550"/>
              </a:xfrm>
              <a:prstGeom prst="rect">
                <a:avLst/>
              </a:prstGeom>
              <a:blipFill>
                <a:blip r:embed="rId2"/>
                <a:stretch>
                  <a:fillRect l="-935" t="-2532" r="-1006" b="-8017"/>
                </a:stretch>
              </a:blipFill>
            </p:spPr>
            <p:txBody>
              <a:bodyPr/>
              <a:lstStyle/>
              <a:p>
                <a:r>
                  <a:rPr lang="zh-CN" altLang="en-US">
                    <a:noFill/>
                  </a:rPr>
                  <a:t> </a:t>
                </a:r>
              </a:p>
            </p:txBody>
          </p:sp>
        </mc:Fallback>
      </mc:AlternateContent>
      <p:sp>
        <p:nvSpPr>
          <p:cNvPr id="5" name="TextBox 4"/>
          <p:cNvSpPr txBox="1"/>
          <p:nvPr/>
        </p:nvSpPr>
        <p:spPr>
          <a:xfrm>
            <a:off x="233576" y="1212430"/>
            <a:ext cx="1890210" cy="430887"/>
          </a:xfrm>
          <a:prstGeom prst="rect">
            <a:avLst/>
          </a:prstGeom>
          <a:noFill/>
        </p:spPr>
        <p:txBody>
          <a:bodyPr wrap="square" rtlCol="0">
            <a:spAutoFit/>
          </a:bodyPr>
          <a:lstStyle/>
          <a:p>
            <a:r>
              <a:rPr lang="en-US" altLang="zh-CN" sz="2200" dirty="0">
                <a:solidFill>
                  <a:srgbClr val="FF0000"/>
                </a:solidFill>
                <a:latin typeface="+mj-lt"/>
              </a:rPr>
              <a:t>Solution</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6" name="TextBox 5"/>
              <p:cNvSpPr txBox="1"/>
              <p:nvPr/>
            </p:nvSpPr>
            <p:spPr>
              <a:xfrm>
                <a:off x="2450948" y="3171454"/>
                <a:ext cx="402860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i="1" dirty="0" smtClean="0">
                            <a:latin typeface="Cambria Math"/>
                          </a:rPr>
                          <m:t>𝐴</m:t>
                        </m:r>
                        <m:r>
                          <a:rPr lang="en-US" altLang="zh-CN" sz="2200" i="1">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=0.03</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50948" y="3171454"/>
                <a:ext cx="4028603" cy="430887"/>
              </a:xfrm>
              <a:prstGeom prst="rect">
                <a:avLst/>
              </a:prstGeom>
              <a:blipFill rotWithShape="1">
                <a:blip r:embed="rId3"/>
                <a:stretch>
                  <a:fillRect t="-7042" r="-1210" b="-28169"/>
                </a:stretch>
              </a:blipFill>
            </p:spPr>
            <p:txBody>
              <a:bodyPr/>
              <a:lstStyle/>
              <a:p>
                <a:r>
                  <a:rPr lang="zh-CN" altLang="en-US">
                    <a:noFill/>
                  </a:rPr>
                  <a:t> </a:t>
                </a:r>
              </a:p>
            </p:txBody>
          </p:sp>
        </mc:Fallback>
      </mc:AlternateContent>
      <p:sp>
        <p:nvSpPr>
          <p:cNvPr id="7" name="矩形 6"/>
          <p:cNvSpPr/>
          <p:nvPr/>
        </p:nvSpPr>
        <p:spPr>
          <a:xfrm>
            <a:off x="199749" y="3602341"/>
            <a:ext cx="7056530" cy="430887"/>
          </a:xfrm>
          <a:prstGeom prst="rect">
            <a:avLst/>
          </a:prstGeom>
        </p:spPr>
        <p:txBody>
          <a:bodyPr wrap="square">
            <a:spAutoFit/>
          </a:bodyPr>
          <a:lstStyle/>
          <a:p>
            <a:r>
              <a:rPr lang="en-US" altLang="zh-CN" sz="2200" dirty="0"/>
              <a:t>The probability that neither machine needs service is</a:t>
            </a:r>
            <a:endParaRPr lang="zh-CN" altLang="en-US" sz="2200" dirty="0"/>
          </a:p>
        </p:txBody>
      </p:sp>
      <mc:AlternateContent xmlns:mc="http://schemas.openxmlformats.org/markup-compatibility/2006" xmlns:a14="http://schemas.microsoft.com/office/drawing/2010/main">
        <mc:Choice Requires="a14">
          <p:sp>
            <p:nvSpPr>
              <p:cNvPr id="8" name="TextBox 7"/>
              <p:cNvSpPr txBox="1"/>
              <p:nvPr/>
            </p:nvSpPr>
            <p:spPr>
              <a:xfrm>
                <a:off x="1848863" y="4033228"/>
                <a:ext cx="5748881"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i="1" dirty="0" smtClean="0">
                            <a:latin typeface="Cambria Math"/>
                          </a:rPr>
                          <m:t>𝐴</m:t>
                        </m:r>
                        <m:r>
                          <a:rPr lang="en-US" altLang="zh-CN" sz="2200" b="0" i="1" dirty="0" smtClean="0">
                            <a:latin typeface="Cambria Math"/>
                          </a:rPr>
                          <m:t>′</m:t>
                        </m:r>
                        <m:r>
                          <a:rPr lang="en-US" altLang="zh-CN" sz="2200" i="1">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rPr>
                          <m:t>′</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sSup>
                          <m:sSupPr>
                            <m:ctrlPr>
                              <a:rPr lang="en-US" altLang="zh-CN" sz="2200" b="0" i="1" smtClean="0">
                                <a:latin typeface="Cambria Math" charset="0"/>
                                <a:ea typeface="Cambria Math"/>
                              </a:rPr>
                            </m:ctrlPr>
                          </m:sSupPr>
                          <m:e>
                            <m:r>
                              <a:rPr lang="en-US" altLang="zh-CN" sz="2200" b="0" i="1" smtClean="0">
                                <a:latin typeface="Cambria Math"/>
                                <a:ea typeface="Cambria Math"/>
                              </a:rPr>
                              <m:t>𝐵</m:t>
                            </m:r>
                          </m:e>
                          <m:sup>
                            <m:r>
                              <a:rPr lang="en-US" altLang="zh-CN" sz="2200" b="0" i="1" smtClean="0">
                                <a:latin typeface="Cambria Math"/>
                                <a:ea typeface="Cambria Math"/>
                              </a:rPr>
                              <m:t>′</m:t>
                            </m:r>
                          </m:sup>
                        </m:sSup>
                      </m:e>
                    </m:d>
                    <m:r>
                      <a:rPr lang="en-US" altLang="zh-CN" sz="2200" b="0" i="1" smtClean="0">
                        <a:latin typeface="Cambria Math"/>
                        <a:ea typeface="Cambria Math"/>
                      </a:rPr>
                      <m:t>=0.7×0.9=0.63</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48863" y="4033228"/>
                <a:ext cx="5748881" cy="430887"/>
              </a:xfrm>
              <a:prstGeom prst="rect">
                <a:avLst/>
              </a:prstGeom>
              <a:blipFill rotWithShape="1">
                <a:blip r:embed="rId4"/>
                <a:stretch>
                  <a:fillRect t="-7143" r="-530" b="-30000"/>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371BCD57-5182-4B3B-A307-7E0B5C45076F}"/>
              </a:ext>
            </a:extLst>
          </p:cNvPr>
          <p:cNvSpPr>
            <a:spLocks noGrp="1"/>
          </p:cNvSpPr>
          <p:nvPr>
            <p:ph type="sldNum" sz="quarter" idx="11"/>
          </p:nvPr>
        </p:nvSpPr>
        <p:spPr/>
        <p:txBody>
          <a:bodyPr/>
          <a:lstStyle/>
          <a:p>
            <a:pPr>
              <a:defRPr/>
            </a:pPr>
            <a:fld id="{DF2308B0-52A9-437D-9700-D7B37876F5B1}" type="slidenum">
              <a:rPr lang="zh-CN" altLang="en-US" smtClean="0"/>
              <a:pPr>
                <a:defRPr/>
              </a:pPr>
              <a:t>133</a:t>
            </a:fld>
            <a:endParaRPr lang="en-US" altLang="zh-CN" dirty="0"/>
          </a:p>
        </p:txBody>
      </p:sp>
    </p:spTree>
    <p:extLst>
      <p:ext uri="{BB962C8B-B14F-4D97-AF65-F5344CB8AC3E}">
        <p14:creationId xmlns:p14="http://schemas.microsoft.com/office/powerpoint/2010/main" val="153561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70524" y="1511432"/>
                <a:ext cx="7380820" cy="1107996"/>
              </a:xfrm>
              <a:prstGeom prst="rect">
                <a:avLst/>
              </a:prstGeom>
              <a:noFill/>
            </p:spPr>
            <p:txBody>
              <a:bodyPr wrap="square" rtlCol="0">
                <a:spAutoFit/>
              </a:bodyPr>
              <a:lstStyle/>
              <a:p>
                <a:r>
                  <a:rPr lang="en-US" altLang="zh-CN" sz="2200" dirty="0">
                    <a:solidFill>
                      <a:srgbClr val="FF0000"/>
                    </a:solidFill>
                    <a:latin typeface="+mj-lt"/>
                  </a:rPr>
                  <a:t>Question: </a:t>
                </a:r>
                <a:r>
                  <a:rPr lang="en-US" altLang="zh-CN" sz="2200" dirty="0"/>
                  <a:t>Suppose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&gt;0</m:t>
                    </m:r>
                  </m:oMath>
                </a14:m>
                <a:r>
                  <a:rPr lang="zh-CN" altLang="en-US" sz="2200" dirty="0"/>
                  <a:t> </a:t>
                </a:r>
                <a:r>
                  <a:rPr lang="en-US" altLang="zh-CN" sz="2200" dirty="0"/>
                  <a:t>and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r>
                      <a:rPr lang="en-US" altLang="zh-CN" sz="2200" i="1">
                        <a:latin typeface="Cambria Math"/>
                      </a:rPr>
                      <m:t>&gt;0</m:t>
                    </m:r>
                  </m:oMath>
                </a14:m>
                <a:r>
                  <a:rPr lang="en-US" altLang="zh-CN" sz="2200" dirty="0"/>
                  <a:t>. If </a:t>
                </a:r>
                <a14:m>
                  <m:oMath xmlns:m="http://schemas.openxmlformats.org/officeDocument/2006/math">
                    <m:r>
                      <a:rPr lang="en-US" altLang="zh-CN" sz="2200" i="1" dirty="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a:latin typeface="Cambria Math"/>
                      </a:rPr>
                      <m:t>𝐵</m:t>
                    </m:r>
                  </m:oMath>
                </a14:m>
                <a:r>
                  <a:rPr lang="en-US" altLang="zh-CN" sz="2200" i="1" dirty="0"/>
                  <a:t> </a:t>
                </a:r>
                <a:r>
                  <a:rPr lang="en-US" altLang="zh-CN" sz="2200" dirty="0"/>
                  <a:t>are </a:t>
                </a:r>
                <a:r>
                  <a:rPr lang="en-US" altLang="zh-CN" sz="2200" dirty="0">
                    <a:solidFill>
                      <a:srgbClr val="FF0000"/>
                    </a:solidFill>
                  </a:rPr>
                  <a:t>mutually exclusive</a:t>
                </a:r>
                <a:r>
                  <a:rPr lang="en-US" altLang="zh-CN" sz="2200" dirty="0"/>
                  <a:t>, are they likely to be </a:t>
                </a:r>
                <a:r>
                  <a:rPr lang="en-US" altLang="zh-CN" sz="2200" dirty="0">
                    <a:solidFill>
                      <a:srgbClr val="FF0000"/>
                    </a:solidFill>
                  </a:rPr>
                  <a:t>independent</a:t>
                </a:r>
                <a:r>
                  <a:rPr lang="en-US" altLang="zh-CN" sz="2200" dirty="0"/>
                  <a:t>?</a:t>
                </a:r>
                <a:endParaRPr lang="zh-CN" altLang="en-US" sz="2200" dirty="0"/>
              </a:p>
              <a:p>
                <a:r>
                  <a:rPr lang="en-US" altLang="zh-CN" sz="2200" dirty="0">
                    <a:solidFill>
                      <a:srgbClr val="FF0000"/>
                    </a:solidFill>
                    <a:latin typeface="+mj-lt"/>
                  </a:rPr>
                  <a:t> </a:t>
                </a:r>
                <a:endParaRPr lang="zh-CN" altLang="en-US" sz="2200" dirty="0">
                  <a:solidFill>
                    <a:srgbClr val="FF0000"/>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0524" y="1511432"/>
                <a:ext cx="7380820" cy="1107996"/>
              </a:xfrm>
              <a:prstGeom prst="rect">
                <a:avLst/>
              </a:prstGeom>
              <a:blipFill rotWithShape="1">
                <a:blip r:embed="rId2"/>
                <a:stretch>
                  <a:fillRect l="-991" t="-2747" r="-1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19086" y="2732628"/>
                <a:ext cx="189314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b="0" i="1" smtClean="0">
                          <a:latin typeface="Cambria Math"/>
                        </a:rPr>
                        <m:t>=0</m:t>
                      </m:r>
                    </m:oMath>
                  </m:oMathPara>
                </a14:m>
                <a:endParaRPr lang="zh-CN" altLang="en-US" sz="2200" dirty="0"/>
              </a:p>
            </p:txBody>
          </p:sp>
        </mc:Choice>
        <mc:Fallback xmlns="">
          <p:sp>
            <p:nvSpPr>
              <p:cNvPr id="9" name="矩形 8"/>
              <p:cNvSpPr>
                <a:spLocks noRot="1" noChangeAspect="1" noMove="1" noResize="1" noEditPoints="1" noAdjustHandles="1" noChangeArrowheads="1" noChangeShapeType="1" noTextEdit="1"/>
              </p:cNvSpPr>
              <p:nvPr/>
            </p:nvSpPr>
            <p:spPr>
              <a:xfrm>
                <a:off x="2019086" y="2732628"/>
                <a:ext cx="1893147" cy="43088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032370" y="2321522"/>
                <a:ext cx="4043799" cy="430887"/>
              </a:xfrm>
              <a:prstGeom prst="rect">
                <a:avLst/>
              </a:prstGeom>
            </p:spPr>
            <p:txBody>
              <a:bodyPr wrap="none">
                <a:spAutoFit/>
              </a:bodyPr>
              <a:lstStyle/>
              <a:p>
                <a14:m>
                  <m:oMath xmlns:m="http://schemas.openxmlformats.org/officeDocument/2006/math">
                    <m:r>
                      <a:rPr lang="en-US" altLang="zh-CN" sz="2200" i="1" dirty="0">
                        <a:latin typeface="Cambria Math"/>
                      </a:rPr>
                      <m:t>𝐴</m:t>
                    </m:r>
                  </m:oMath>
                </a14:m>
                <a:r>
                  <a:rPr lang="en-US" altLang="zh-CN" sz="2200" dirty="0"/>
                  <a:t> and </a:t>
                </a:r>
                <a14:m>
                  <m:oMath xmlns:m="http://schemas.openxmlformats.org/officeDocument/2006/math">
                    <m:r>
                      <a:rPr lang="en-US" altLang="zh-CN" sz="2200" i="1" dirty="0">
                        <a:latin typeface="Cambria Math"/>
                      </a:rPr>
                      <m:t>𝐵</m:t>
                    </m:r>
                  </m:oMath>
                </a14:m>
                <a:r>
                  <a:rPr lang="en-US" altLang="zh-CN" sz="2200" dirty="0"/>
                  <a:t> are </a:t>
                </a:r>
                <a:r>
                  <a:rPr lang="en-US" altLang="zh-CN" sz="2200" dirty="0">
                    <a:solidFill>
                      <a:srgbClr val="FF0000"/>
                    </a:solidFill>
                  </a:rPr>
                  <a:t>mutually exclusive</a:t>
                </a:r>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032370" y="2321522"/>
                <a:ext cx="4043799" cy="430887"/>
              </a:xfrm>
              <a:prstGeom prst="rect">
                <a:avLst/>
              </a:prstGeom>
              <a:blipFill rotWithShape="1">
                <a:blip r:embed="rId4"/>
                <a:stretch>
                  <a:fillRect t="-7042" r="-1205" b="-28169"/>
                </a:stretch>
              </a:blipFill>
            </p:spPr>
            <p:txBody>
              <a:bodyPr/>
              <a:lstStyle/>
              <a:p>
                <a:r>
                  <a:rPr lang="zh-CN" altLang="en-US">
                    <a:noFill/>
                  </a:rPr>
                  <a:t> </a:t>
                </a:r>
              </a:p>
            </p:txBody>
          </p:sp>
        </mc:Fallback>
      </mc:AlternateContent>
      <p:sp>
        <p:nvSpPr>
          <p:cNvPr id="11" name="左右箭头 10"/>
          <p:cNvSpPr/>
          <p:nvPr/>
        </p:nvSpPr>
        <p:spPr>
          <a:xfrm>
            <a:off x="1550414" y="2854025"/>
            <a:ext cx="502289" cy="188095"/>
          </a:xfrm>
          <a:prstGeom prst="leftRightArrow">
            <a:avLst/>
          </a:prstGeom>
          <a:solidFill>
            <a:srgbClr val="FF0000"/>
          </a:solidFill>
          <a:ln>
            <a:noFill/>
          </a:ln>
        </p:spPr>
        <p:txBody>
          <a:bodyPr wrap="square" rtlCol="0" anchor="ctr">
            <a:spAutoFit/>
          </a:bodyPr>
          <a:lstStyle/>
          <a:p>
            <a:pPr algn="ctr"/>
            <a:endParaRPr lang="zh-CN" altLang="en-US" sz="2800" dirty="0"/>
          </a:p>
        </p:txBody>
      </p:sp>
      <p:sp>
        <p:nvSpPr>
          <p:cNvPr id="12" name="左右箭头 11"/>
          <p:cNvSpPr/>
          <p:nvPr/>
        </p:nvSpPr>
        <p:spPr>
          <a:xfrm>
            <a:off x="1550415" y="3295482"/>
            <a:ext cx="502289" cy="188095"/>
          </a:xfrm>
          <a:prstGeom prst="leftRightArrow">
            <a:avLst/>
          </a:prstGeom>
          <a:solidFill>
            <a:srgbClr val="FF0000"/>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13" name="矩形 12"/>
              <p:cNvSpPr/>
              <p:nvPr/>
            </p:nvSpPr>
            <p:spPr>
              <a:xfrm>
                <a:off x="2052704" y="3183386"/>
                <a:ext cx="294324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𝐴</m:t>
                          </m:r>
                        </m:e>
                      </m:d>
                      <m:r>
                        <a:rPr lang="en-US" altLang="zh-CN" sz="2200" b="0" i="1" smtClean="0">
                          <a:latin typeface="Cambria Math"/>
                          <a:ea typeface="Cambria Math"/>
                        </a:rPr>
                        <m:t>𝑃</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m:oMathPara>
                </a14:m>
                <a:endParaRPr lang="zh-CN" altLang="en-US" sz="2200" dirty="0"/>
              </a:p>
            </p:txBody>
          </p:sp>
        </mc:Choice>
        <mc:Fallback xmlns="">
          <p:sp>
            <p:nvSpPr>
              <p:cNvPr id="13" name="矩形 12"/>
              <p:cNvSpPr>
                <a:spLocks noRot="1" noChangeAspect="1" noMove="1" noResize="1" noEditPoints="1" noAdjustHandles="1" noChangeArrowheads="1" noChangeShapeType="1" noTextEdit="1"/>
              </p:cNvSpPr>
              <p:nvPr/>
            </p:nvSpPr>
            <p:spPr>
              <a:xfrm>
                <a:off x="2052704" y="3183386"/>
                <a:ext cx="2943242" cy="430887"/>
              </a:xfrm>
              <a:prstGeom prst="rect">
                <a:avLst/>
              </a:prstGeom>
              <a:blipFill rotWithShape="1">
                <a:blip r:embed="rId5"/>
                <a:stretch>
                  <a:fillRect b="-18310"/>
                </a:stretch>
              </a:blipFill>
            </p:spPr>
            <p:txBody>
              <a:bodyPr/>
              <a:lstStyle/>
              <a:p>
                <a:r>
                  <a:rPr lang="zh-CN" altLang="en-US">
                    <a:noFill/>
                  </a:rPr>
                  <a:t> </a:t>
                </a:r>
              </a:p>
            </p:txBody>
          </p:sp>
        </mc:Fallback>
      </mc:AlternateContent>
      <p:sp>
        <p:nvSpPr>
          <p:cNvPr id="14" name="左右箭头 13"/>
          <p:cNvSpPr/>
          <p:nvPr/>
        </p:nvSpPr>
        <p:spPr>
          <a:xfrm>
            <a:off x="1550415" y="3761682"/>
            <a:ext cx="502289" cy="188095"/>
          </a:xfrm>
          <a:prstGeom prst="leftRightArrow">
            <a:avLst/>
          </a:prstGeom>
          <a:solidFill>
            <a:srgbClr val="FF0000"/>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16" name="矩形 15"/>
              <p:cNvSpPr/>
              <p:nvPr/>
            </p:nvSpPr>
            <p:spPr>
              <a:xfrm>
                <a:off x="2125343" y="3640285"/>
                <a:ext cx="3936399" cy="430887"/>
              </a:xfrm>
              <a:prstGeom prst="rect">
                <a:avLst/>
              </a:prstGeom>
            </p:spPr>
            <p:txBody>
              <a:bodyPr wrap="none">
                <a:spAutoFit/>
              </a:bodyPr>
              <a:lstStyle/>
              <a:p>
                <a14:m>
                  <m:oMath xmlns:m="http://schemas.openxmlformats.org/officeDocument/2006/math">
                    <m:r>
                      <a:rPr lang="en-US" altLang="zh-CN" sz="2200" i="1" dirty="0">
                        <a:latin typeface="Cambria Math"/>
                      </a:rPr>
                      <m:t>𝐴</m:t>
                    </m:r>
                  </m:oMath>
                </a14:m>
                <a:r>
                  <a:rPr lang="en-US" altLang="zh-CN" sz="2200" i="1" dirty="0"/>
                  <a:t> </a:t>
                </a:r>
                <a:r>
                  <a:rPr lang="en-US" altLang="zh-CN" sz="2200" dirty="0"/>
                  <a:t>and </a:t>
                </a:r>
                <a14:m>
                  <m:oMath xmlns:m="http://schemas.openxmlformats.org/officeDocument/2006/math">
                    <m:r>
                      <a:rPr lang="en-US" altLang="zh-CN" sz="2200" i="1" dirty="0">
                        <a:latin typeface="Cambria Math"/>
                      </a:rPr>
                      <m:t>𝐵</m:t>
                    </m:r>
                  </m:oMath>
                </a14:m>
                <a:r>
                  <a:rPr lang="en-US" altLang="zh-CN" sz="2200" i="1" dirty="0"/>
                  <a:t> </a:t>
                </a:r>
                <a:r>
                  <a:rPr lang="en-US" altLang="zh-CN" sz="2200" dirty="0"/>
                  <a:t>are not </a:t>
                </a:r>
                <a:r>
                  <a:rPr lang="en-US" altLang="zh-CN" sz="2200" dirty="0">
                    <a:solidFill>
                      <a:srgbClr val="FF0000"/>
                    </a:solidFill>
                  </a:rPr>
                  <a:t>independent.</a:t>
                </a:r>
                <a:r>
                  <a:rPr lang="en-US" altLang="zh-CN" sz="2200" dirty="0"/>
                  <a:t> </a:t>
                </a:r>
                <a:endParaRPr lang="zh-CN" altLang="en-US" sz="2200" dirty="0"/>
              </a:p>
            </p:txBody>
          </p:sp>
        </mc:Choice>
        <mc:Fallback xmlns="">
          <p:sp>
            <p:nvSpPr>
              <p:cNvPr id="16" name="矩形 15"/>
              <p:cNvSpPr>
                <a:spLocks noRot="1" noChangeAspect="1" noMove="1" noResize="1" noEditPoints="1" noAdjustHandles="1" noChangeArrowheads="1" noChangeShapeType="1" noTextEdit="1"/>
              </p:cNvSpPr>
              <p:nvPr/>
            </p:nvSpPr>
            <p:spPr>
              <a:xfrm>
                <a:off x="2125343" y="3640285"/>
                <a:ext cx="3936399" cy="430887"/>
              </a:xfrm>
              <a:prstGeom prst="rect">
                <a:avLst/>
              </a:prstGeom>
              <a:blipFill rotWithShape="1">
                <a:blip r:embed="rId6"/>
                <a:stretch>
                  <a:fillRect l="-155" t="-7042" b="-28169"/>
                </a:stretch>
              </a:blipFill>
            </p:spPr>
            <p:txBody>
              <a:bodyPr/>
              <a:lstStyle/>
              <a:p>
                <a:r>
                  <a:rPr lang="zh-CN" altLang="en-US">
                    <a:noFill/>
                  </a:rPr>
                  <a:t> </a:t>
                </a:r>
              </a:p>
            </p:txBody>
          </p:sp>
        </mc:Fallback>
      </mc:AlternateContent>
      <p:sp>
        <p:nvSpPr>
          <p:cNvPr id="15" name="TextBox 14"/>
          <p:cNvSpPr txBox="1"/>
          <p:nvPr/>
        </p:nvSpPr>
        <p:spPr>
          <a:xfrm>
            <a:off x="315529" y="4076717"/>
            <a:ext cx="1665185" cy="430887"/>
          </a:xfrm>
          <a:prstGeom prst="rect">
            <a:avLst/>
          </a:prstGeom>
          <a:noFill/>
        </p:spPr>
        <p:txBody>
          <a:bodyPr wrap="square" rtlCol="0">
            <a:spAutoFit/>
          </a:bodyPr>
          <a:lstStyle/>
          <a:p>
            <a:r>
              <a:rPr lang="en-US" altLang="zh-CN" sz="2200" dirty="0">
                <a:solidFill>
                  <a:srgbClr val="FF0000"/>
                </a:solidFill>
                <a:latin typeface="+mj-lt"/>
              </a:rPr>
              <a:t>Question:</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308996" y="4393268"/>
                <a:ext cx="7020780" cy="430887"/>
              </a:xfrm>
              <a:prstGeom prst="rect">
                <a:avLst/>
              </a:prstGeom>
              <a:noFill/>
            </p:spPr>
            <p:txBody>
              <a:bodyPr wrap="square" rtlCol="0">
                <a:spAutoFit/>
              </a:bodyPr>
              <a:lstStyle/>
              <a:p>
                <a:r>
                  <a:rPr lang="en-US" altLang="zh-CN" sz="2200" dirty="0">
                    <a:latin typeface="+mj-lt"/>
                  </a:rPr>
                  <a:t>Suppose </a:t>
                </a:r>
                <a14:m>
                  <m:oMath xmlns:m="http://schemas.openxmlformats.org/officeDocument/2006/math">
                    <m:r>
                      <a:rPr lang="en-US" altLang="zh-CN" sz="2200" i="1" dirty="0" smtClean="0">
                        <a:latin typeface="Cambria Math"/>
                      </a:rPr>
                      <m:t>𝐴</m:t>
                    </m:r>
                  </m:oMath>
                </a14:m>
                <a:r>
                  <a:rPr lang="en-US" altLang="zh-CN" sz="2200" dirty="0">
                    <a:latin typeface="+mj-lt"/>
                  </a:rPr>
                  <a:t> and </a:t>
                </a:r>
                <a14:m>
                  <m:oMath xmlns:m="http://schemas.openxmlformats.org/officeDocument/2006/math">
                    <m:r>
                      <a:rPr lang="en-US" altLang="zh-CN" sz="2200" i="1" dirty="0" smtClean="0">
                        <a:latin typeface="Cambria Math"/>
                      </a:rPr>
                      <m:t>𝐵</m:t>
                    </m:r>
                  </m:oMath>
                </a14:m>
                <a:r>
                  <a:rPr lang="en-US" altLang="zh-CN" sz="2200" dirty="0">
                    <a:latin typeface="+mj-lt"/>
                  </a:rPr>
                  <a:t> are mutually exclusive, then   </a:t>
                </a:r>
                <a:endParaRPr lang="zh-CN" altLang="en-US" sz="2200"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08996" y="4393268"/>
                <a:ext cx="7020780" cy="430887"/>
              </a:xfrm>
              <a:prstGeom prst="rect">
                <a:avLst/>
              </a:prstGeom>
              <a:blipFill rotWithShape="1">
                <a:blip r:embed="rId7"/>
                <a:stretch>
                  <a:fillRect l="-1129"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96525" y="4833671"/>
                <a:ext cx="3015335" cy="430887"/>
              </a:xfrm>
              <a:prstGeom prst="rect">
                <a:avLst/>
              </a:prstGeom>
              <a:noFill/>
            </p:spPr>
            <p:txBody>
              <a:bodyPr wrap="square" rtlCol="0">
                <a:spAutoFit/>
              </a:bodyPr>
              <a:lstStyle/>
              <a:p>
                <a:r>
                  <a:rPr lang="en-US" altLang="zh-CN" sz="2200" dirty="0">
                    <a:latin typeface="+mj-lt"/>
                  </a:rPr>
                  <a:t>A.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𝐵</m:t>
                            </m:r>
                          </m:e>
                          <m:sup>
                            <m:r>
                              <a:rPr lang="en-US" altLang="zh-CN" sz="2200" b="0" i="1" smtClean="0">
                                <a:latin typeface="Cambria Math"/>
                                <a:ea typeface="Cambria Math"/>
                              </a:rPr>
                              <m:t>′</m:t>
                            </m:r>
                          </m:sup>
                        </m:sSup>
                      </m:e>
                    </m:d>
                    <m:r>
                      <a:rPr lang="en-US" altLang="zh-CN" sz="2200" b="0" i="1" smtClean="0">
                        <a:latin typeface="Cambria Math"/>
                      </a:rPr>
                      <m:t>=0</m:t>
                    </m:r>
                  </m:oMath>
                </a14:m>
                <a:endParaRPr lang="zh-CN" altLang="en-US" sz="2200" dirty="0">
                  <a:latin typeface="+mj-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96525" y="4833671"/>
                <a:ext cx="3015335" cy="430887"/>
              </a:xfrm>
              <a:prstGeom prst="rect">
                <a:avLst/>
              </a:prstGeom>
              <a:blipFill rotWithShape="1">
                <a:blip r:embed="rId8"/>
                <a:stretch>
                  <a:fillRect l="-2632"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121951" y="4833671"/>
                <a:ext cx="3240360" cy="430887"/>
              </a:xfrm>
              <a:prstGeom prst="rect">
                <a:avLst/>
              </a:prstGeom>
              <a:noFill/>
            </p:spPr>
            <p:txBody>
              <a:bodyPr wrap="square" rtlCol="0">
                <a:spAutoFit/>
              </a:bodyPr>
              <a:lstStyle/>
              <a:p>
                <a:r>
                  <a:rPr lang="en-US" altLang="zh-CN" sz="2200" dirty="0">
                    <a:latin typeface="+mj-lt"/>
                  </a:rPr>
                  <a:t>B.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121951" y="4833671"/>
                <a:ext cx="3240360" cy="430887"/>
              </a:xfrm>
              <a:prstGeom prst="rect">
                <a:avLst/>
              </a:prstGeom>
              <a:blipFill rotWithShape="1">
                <a:blip r:embed="rId9"/>
                <a:stretch>
                  <a:fillRect l="-2256"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96525" y="5244614"/>
                <a:ext cx="3304877" cy="430887"/>
              </a:xfrm>
              <a:prstGeom prst="rect">
                <a:avLst/>
              </a:prstGeom>
              <a:noFill/>
            </p:spPr>
            <p:txBody>
              <a:bodyPr wrap="square" rtlCol="0">
                <a:spAutoFit/>
              </a:bodyPr>
              <a:lstStyle/>
              <a:p>
                <a:r>
                  <a:rPr lang="en-US" altLang="zh-CN" sz="2200" dirty="0">
                    <a:latin typeface="+mj-lt"/>
                  </a:rPr>
                  <a:t>C.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=1−</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endParaRPr lang="zh-CN" altLang="en-US" sz="2200" dirty="0">
                  <a:latin typeface="+mj-lt"/>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96525" y="5244614"/>
                <a:ext cx="3304877" cy="430887"/>
              </a:xfrm>
              <a:prstGeom prst="rect">
                <a:avLst/>
              </a:prstGeom>
              <a:blipFill rotWithShape="1">
                <a:blip r:embed="rId10"/>
                <a:stretch>
                  <a:fillRect l="-2399"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102976" y="5229200"/>
                <a:ext cx="2925325" cy="430887"/>
              </a:xfrm>
              <a:prstGeom prst="rect">
                <a:avLst/>
              </a:prstGeom>
              <a:noFill/>
            </p:spPr>
            <p:txBody>
              <a:bodyPr wrap="square" rtlCol="0">
                <a:spAutoFit/>
              </a:bodyPr>
              <a:lstStyle/>
              <a:p>
                <a:r>
                  <a:rPr lang="en-US" altLang="zh-CN" sz="2200" dirty="0">
                    <a:latin typeface="+mj-lt"/>
                  </a:rPr>
                  <a:t>D.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𝐵</m:t>
                            </m:r>
                          </m:e>
                          <m:sup>
                            <m:r>
                              <a:rPr lang="en-US" altLang="zh-CN" sz="2200" b="0" i="1" smtClean="0">
                                <a:latin typeface="Cambria Math"/>
                                <a:ea typeface="Cambria Math"/>
                              </a:rPr>
                              <m:t>′</m:t>
                            </m:r>
                          </m:sup>
                        </m:sSup>
                      </m:e>
                    </m:d>
                    <m:r>
                      <a:rPr lang="en-US" altLang="zh-CN" sz="2200" b="0" i="1" smtClean="0">
                        <a:latin typeface="Cambria Math"/>
                      </a:rPr>
                      <m:t>=1</m:t>
                    </m:r>
                  </m:oMath>
                </a14:m>
                <a:endParaRPr lang="zh-CN" altLang="en-US" sz="2200" dirty="0">
                  <a:latin typeface="+mj-l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102976" y="5229200"/>
                <a:ext cx="2925325" cy="430887"/>
              </a:xfrm>
              <a:prstGeom prst="rect">
                <a:avLst/>
              </a:prstGeom>
              <a:blipFill rotWithShape="1">
                <a:blip r:embed="rId11"/>
                <a:stretch>
                  <a:fillRect l="-2500" t="-7143" b="-30000"/>
                </a:stretch>
              </a:blipFill>
            </p:spPr>
            <p:txBody>
              <a:bodyPr/>
              <a:lstStyle/>
              <a:p>
                <a:r>
                  <a:rPr lang="zh-CN" altLang="en-US">
                    <a:noFill/>
                  </a:rPr>
                  <a:t> </a:t>
                </a:r>
              </a:p>
            </p:txBody>
          </p:sp>
        </mc:Fallback>
      </mc:AlternateContent>
      <p:sp>
        <p:nvSpPr>
          <p:cNvPr id="7" name="矩形 6"/>
          <p:cNvSpPr/>
          <p:nvPr/>
        </p:nvSpPr>
        <p:spPr>
          <a:xfrm>
            <a:off x="262106" y="953724"/>
            <a:ext cx="4737194" cy="430887"/>
          </a:xfrm>
          <a:prstGeom prst="rect">
            <a:avLst/>
          </a:prstGeom>
        </p:spPr>
        <p:txBody>
          <a:bodyPr wrap="none">
            <a:spAutoFit/>
          </a:bodyPr>
          <a:lstStyle/>
          <a:p>
            <a:r>
              <a:rPr lang="en-US" altLang="zh-CN" sz="2200" dirty="0">
                <a:solidFill>
                  <a:srgbClr val="FF0000"/>
                </a:solidFill>
              </a:rPr>
              <a:t>mutually exclusive and independent </a:t>
            </a:r>
            <a:endParaRPr lang="zh-CN" altLang="en-US" sz="2200" dirty="0"/>
          </a:p>
        </p:txBody>
      </p:sp>
      <p:sp>
        <p:nvSpPr>
          <p:cNvPr id="6" name="灯片编号占位符 5">
            <a:extLst>
              <a:ext uri="{FF2B5EF4-FFF2-40B4-BE49-F238E27FC236}">
                <a16:creationId xmlns:a16="http://schemas.microsoft.com/office/drawing/2014/main" xmlns="" id="{851F9991-17CB-4CDA-A844-7B90417E814C}"/>
              </a:ext>
            </a:extLst>
          </p:cNvPr>
          <p:cNvSpPr>
            <a:spLocks noGrp="1"/>
          </p:cNvSpPr>
          <p:nvPr>
            <p:ph type="sldNum" sz="quarter" idx="11"/>
          </p:nvPr>
        </p:nvSpPr>
        <p:spPr/>
        <p:txBody>
          <a:bodyPr/>
          <a:lstStyle/>
          <a:p>
            <a:pPr>
              <a:defRPr/>
            </a:pPr>
            <a:fld id="{DF2308B0-52A9-437D-9700-D7B37876F5B1}" type="slidenum">
              <a:rPr lang="zh-CN" altLang="en-US" smtClean="0"/>
              <a:pPr>
                <a:defRPr/>
              </a:pPr>
              <a:t>134</a:t>
            </a:fld>
            <a:endParaRPr lang="en-US" altLang="zh-CN" dirty="0"/>
          </a:p>
        </p:txBody>
      </p:sp>
      <p:sp>
        <p:nvSpPr>
          <p:cNvPr id="2" name="矩形 1"/>
          <p:cNvSpPr/>
          <p:nvPr/>
        </p:nvSpPr>
        <p:spPr>
          <a:xfrm>
            <a:off x="1772965" y="5979354"/>
            <a:ext cx="415498" cy="369332"/>
          </a:xfrm>
          <a:prstGeom prst="rect">
            <a:avLst/>
          </a:prstGeom>
        </p:spPr>
        <p:txBody>
          <a:bodyPr wrap="none">
            <a:spAutoFit/>
          </a:bodyPr>
          <a:lstStyle/>
          <a:p>
            <a:r>
              <a:rPr lang="en-US" altLang="zh-CN" dirty="0"/>
              <a:t>D.</a:t>
            </a:r>
            <a:endParaRPr lang="zh-CN" altLang="en-US" dirty="0"/>
          </a:p>
        </p:txBody>
      </p:sp>
    </p:spTree>
    <p:extLst>
      <p:ext uri="{BB962C8B-B14F-4D97-AF65-F5344CB8AC3E}">
        <p14:creationId xmlns:p14="http://schemas.microsoft.com/office/powerpoint/2010/main" val="38560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500"/>
                                        <p:tgtEl>
                                          <p:spTgt spid="1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500"/>
                                        <p:tgtEl>
                                          <p:spTgt spid="19"/>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arn(inVertical)">
                                      <p:cBhvr>
                                        <p:cTn id="53" dur="500"/>
                                        <p:tgtEl>
                                          <p:spTgt spid="20"/>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p:bldP spid="14" grpId="0" animBg="1"/>
      <p:bldP spid="16" grpId="0"/>
      <p:bldP spid="15" grpId="0"/>
      <p:bldP spid="17" grpId="0"/>
      <p:bldP spid="18" grpId="0"/>
      <p:bldP spid="19" grpId="0"/>
      <p:bldP spid="20" grpId="0"/>
      <p:bldP spid="21" grpId="0"/>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315699" y="1673805"/>
                <a:ext cx="5800434" cy="430887"/>
              </a:xfrm>
              <a:prstGeom prst="rect">
                <a:avLst/>
              </a:prstGeom>
              <a:noFill/>
            </p:spPr>
            <p:txBody>
              <a:bodyPr wrap="none" rtlCol="0">
                <a:spAutoFit/>
              </a:bodyPr>
              <a:lstStyle/>
              <a:p>
                <a:r>
                  <a:rPr lang="en-US" altLang="zh-CN" sz="2200" dirty="0"/>
                  <a:t>1. Multiplication rule: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5699" y="1673805"/>
                <a:ext cx="5800434" cy="430887"/>
              </a:xfrm>
              <a:prstGeom prst="rect">
                <a:avLst/>
              </a:prstGeom>
              <a:blipFill rotWithShape="1">
                <a:blip r:embed="rId2"/>
                <a:stretch>
                  <a:fillRect l="-1367"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1530" y="2179975"/>
                <a:ext cx="6668300" cy="430887"/>
              </a:xfrm>
              <a:prstGeom prst="rect">
                <a:avLst/>
              </a:prstGeom>
              <a:noFill/>
            </p:spPr>
            <p:txBody>
              <a:bodyPr wrap="none" rtlCol="0">
                <a:spAutoFit/>
              </a:bodyPr>
              <a:lstStyle/>
              <a:p>
                <a:r>
                  <a:rPr lang="en-US" altLang="zh-CN" sz="2200" dirty="0"/>
                  <a:t>2. Addition rule: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rPr>
                      <m:t>)</m:t>
                    </m:r>
                  </m:oMath>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1530" y="2179975"/>
                <a:ext cx="6668300" cy="430887"/>
              </a:xfrm>
              <a:prstGeom prst="rect">
                <a:avLst/>
              </a:prstGeom>
              <a:blipFill rotWithShape="1">
                <a:blip r:embed="rId3"/>
                <a:stretch>
                  <a:fillRect l="-1097"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530" y="3748391"/>
                <a:ext cx="8550950" cy="769441"/>
              </a:xfrm>
              <a:prstGeom prst="rect">
                <a:avLst/>
              </a:prstGeom>
            </p:spPr>
            <p:txBody>
              <a:bodyPr wrap="square">
                <a:spAutoFit/>
              </a:bodyPr>
              <a:lstStyle/>
              <a:p>
                <a:pPr algn="just"/>
                <a:r>
                  <a:rPr lang="en-US" altLang="zh-CN" sz="2200" dirty="0"/>
                  <a:t>If </a:t>
                </a:r>
                <a14:m>
                  <m:oMath xmlns:m="http://schemas.openxmlformats.org/officeDocument/2006/math">
                    <m:r>
                      <a:rPr lang="en-US" altLang="zh-CN" sz="2200" i="1" dirty="0">
                        <a:latin typeface="Cambria Math"/>
                      </a:rPr>
                      <m:t>𝐴</m:t>
                    </m:r>
                  </m:oMath>
                </a14:m>
                <a:r>
                  <a:rPr lang="en-US" altLang="zh-CN" sz="2200" dirty="0"/>
                  <a:t> and </a:t>
                </a:r>
                <a14:m>
                  <m:oMath xmlns:m="http://schemas.openxmlformats.org/officeDocument/2006/math">
                    <m:r>
                      <a:rPr lang="en-US" altLang="zh-CN" sz="2200" i="1" dirty="0">
                        <a:latin typeface="Cambria Math"/>
                      </a:rPr>
                      <m:t>𝐵</m:t>
                    </m:r>
                  </m:oMath>
                </a14:m>
                <a:r>
                  <a:rPr lang="en-US" altLang="zh-CN" sz="2200" dirty="0"/>
                  <a:t> are </a:t>
                </a:r>
                <a:r>
                  <a:rPr lang="en-US" altLang="zh-CN" sz="2200" dirty="0">
                    <a:solidFill>
                      <a:srgbClr val="FF0000"/>
                    </a:solidFill>
                  </a:rPr>
                  <a:t>mutually exclusive</a:t>
                </a:r>
                <a:r>
                  <a:rPr lang="en-US" altLang="zh-CN" sz="2200" dirty="0"/>
                  <a:t>, then the addition rule can be simplified: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oMath>
                </a14:m>
                <a:r>
                  <a:rPr lang="en-US" altLang="zh-CN" sz="2200" dirty="0"/>
                  <a:t>.</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41530" y="3748391"/>
                <a:ext cx="8550950" cy="769441"/>
              </a:xfrm>
              <a:prstGeom prst="rect">
                <a:avLst/>
              </a:prstGeom>
              <a:blipFill>
                <a:blip r:embed="rId4"/>
                <a:stretch>
                  <a:fillRect l="-927" t="-4762" r="-92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41530" y="2758281"/>
                <a:ext cx="8550950" cy="769441"/>
              </a:xfrm>
              <a:prstGeom prst="rect">
                <a:avLst/>
              </a:prstGeom>
            </p:spPr>
            <p:txBody>
              <a:bodyPr wrap="square">
                <a:spAutoFit/>
              </a:bodyPr>
              <a:lstStyle/>
              <a:p>
                <a:pPr algn="just"/>
                <a:r>
                  <a:rPr lang="en-US" altLang="zh-CN" sz="2200" dirty="0"/>
                  <a:t>If </a:t>
                </a:r>
                <a14:m>
                  <m:oMath xmlns:m="http://schemas.openxmlformats.org/officeDocument/2006/math">
                    <m:r>
                      <a:rPr lang="en-US" altLang="zh-CN" sz="2200" i="1" dirty="0">
                        <a:latin typeface="Cambria Math"/>
                      </a:rPr>
                      <m:t>𝐴</m:t>
                    </m:r>
                  </m:oMath>
                </a14:m>
                <a:r>
                  <a:rPr lang="en-US" altLang="zh-CN" sz="2200" dirty="0"/>
                  <a:t> and </a:t>
                </a:r>
                <a14:m>
                  <m:oMath xmlns:m="http://schemas.openxmlformats.org/officeDocument/2006/math">
                    <m:r>
                      <a:rPr lang="en-US" altLang="zh-CN" sz="2200" i="1" dirty="0">
                        <a:latin typeface="Cambria Math"/>
                      </a:rPr>
                      <m:t>𝐵</m:t>
                    </m:r>
                  </m:oMath>
                </a14:m>
                <a:r>
                  <a:rPr lang="en-US" altLang="zh-CN" sz="2200" dirty="0"/>
                  <a:t> are </a:t>
                </a:r>
                <a:r>
                  <a:rPr lang="en-US" altLang="zh-CN" sz="2200" dirty="0">
                    <a:solidFill>
                      <a:srgbClr val="FF0000"/>
                    </a:solidFill>
                  </a:rPr>
                  <a:t>independent</a:t>
                </a:r>
                <a:r>
                  <a:rPr lang="en-US" altLang="zh-CN" sz="2200" dirty="0"/>
                  <a:t>, then the multiplication rule can be simplified: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a:latin typeface="Cambria Math"/>
                      </a:rPr>
                      <m:t>=</m:t>
                    </m:r>
                    <m:r>
                      <a:rPr lang="en-US" altLang="zh-CN" sz="2200" i="1">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i="1">
                        <a:latin typeface="Cambria Math"/>
                      </a:rPr>
                      <m:t>𝑃</m:t>
                    </m:r>
                    <m:r>
                      <a:rPr lang="en-US" altLang="zh-CN" sz="2200" i="1">
                        <a:latin typeface="Cambria Math"/>
                      </a:rPr>
                      <m:t>(</m:t>
                    </m:r>
                    <m:r>
                      <a:rPr lang="en-US" altLang="zh-CN" sz="2200" i="1">
                        <a:latin typeface="Cambria Math"/>
                      </a:rPr>
                      <m:t>𝐵</m:t>
                    </m:r>
                    <m:r>
                      <a:rPr lang="en-US" altLang="zh-CN" sz="2200" i="1">
                        <a:latin typeface="Cambria Math"/>
                      </a:rPr>
                      <m:t>)</m:t>
                    </m:r>
                  </m:oMath>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341530" y="2758281"/>
                <a:ext cx="8550950" cy="769441"/>
              </a:xfrm>
              <a:prstGeom prst="rect">
                <a:avLst/>
              </a:prstGeom>
              <a:blipFill>
                <a:blip r:embed="rId5"/>
                <a:stretch>
                  <a:fillRect l="-927" t="-3937" r="-927" b="-15748"/>
                </a:stretch>
              </a:blipFill>
            </p:spPr>
            <p:txBody>
              <a:bodyPr/>
              <a:lstStyle/>
              <a:p>
                <a:r>
                  <a:rPr lang="zh-CN" altLang="en-US">
                    <a:noFill/>
                  </a:rPr>
                  <a:t> </a:t>
                </a:r>
              </a:p>
            </p:txBody>
          </p:sp>
        </mc:Fallback>
      </mc:AlternateContent>
      <p:sp>
        <p:nvSpPr>
          <p:cNvPr id="3" name="矩形 2"/>
          <p:cNvSpPr/>
          <p:nvPr/>
        </p:nvSpPr>
        <p:spPr>
          <a:xfrm>
            <a:off x="341530" y="1178750"/>
            <a:ext cx="5210529" cy="430887"/>
          </a:xfrm>
          <a:prstGeom prst="rect">
            <a:avLst/>
          </a:prstGeom>
        </p:spPr>
        <p:txBody>
          <a:bodyPr wrap="none">
            <a:spAutoFit/>
          </a:bodyPr>
          <a:lstStyle/>
          <a:p>
            <a:r>
              <a:rPr lang="en-US" altLang="zh-CN" sz="2200" dirty="0"/>
              <a:t>Two properties that are commonly used:</a:t>
            </a:r>
            <a:endParaRPr lang="zh-CN" altLang="en-US" sz="2200" dirty="0"/>
          </a:p>
        </p:txBody>
      </p:sp>
      <p:sp>
        <p:nvSpPr>
          <p:cNvPr id="11" name="灯片编号占位符 10">
            <a:extLst>
              <a:ext uri="{FF2B5EF4-FFF2-40B4-BE49-F238E27FC236}">
                <a16:creationId xmlns:a16="http://schemas.microsoft.com/office/drawing/2014/main" xmlns="" id="{EA0C9491-69F8-4725-BBD2-D0766F7FD3FD}"/>
              </a:ext>
            </a:extLst>
          </p:cNvPr>
          <p:cNvSpPr>
            <a:spLocks noGrp="1"/>
          </p:cNvSpPr>
          <p:nvPr>
            <p:ph type="sldNum" sz="quarter" idx="11"/>
          </p:nvPr>
        </p:nvSpPr>
        <p:spPr/>
        <p:txBody>
          <a:bodyPr/>
          <a:lstStyle/>
          <a:p>
            <a:pPr>
              <a:defRPr/>
            </a:pPr>
            <a:fld id="{DF2308B0-52A9-437D-9700-D7B37876F5B1}" type="slidenum">
              <a:rPr lang="zh-CN" altLang="en-US" smtClean="0"/>
              <a:pPr>
                <a:defRPr/>
              </a:pPr>
              <a:t>135</a:t>
            </a:fld>
            <a:endParaRPr lang="en-US" altLang="zh-CN" dirty="0"/>
          </a:p>
        </p:txBody>
      </p:sp>
    </p:spTree>
    <p:extLst>
      <p:ext uri="{BB962C8B-B14F-4D97-AF65-F5344CB8AC3E}">
        <p14:creationId xmlns:p14="http://schemas.microsoft.com/office/powerpoint/2010/main" val="42903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96525" y="1358770"/>
                <a:ext cx="8602997" cy="2185214"/>
              </a:xfrm>
              <a:prstGeom prst="rect">
                <a:avLst/>
              </a:prstGeom>
            </p:spPr>
            <p:txBody>
              <a:bodyPr wrap="square">
                <a:spAutoFit/>
              </a:bodyPr>
              <a:lstStyle/>
              <a:p>
                <a:pPr algn="just"/>
                <a:r>
                  <a:rPr lang="en-US" altLang="zh-CN" sz="2200" dirty="0"/>
                  <a:t>Consider the system of components connected as in the picture. Components </a:t>
                </a:r>
                <a14:m>
                  <m:oMath xmlns:m="http://schemas.openxmlformats.org/officeDocument/2006/math">
                    <m:r>
                      <a:rPr lang="en-US" altLang="zh-CN" sz="2200" i="1" dirty="0" smtClean="0">
                        <a:latin typeface="Cambria Math"/>
                      </a:rPr>
                      <m:t>1</m:t>
                    </m:r>
                  </m:oMath>
                </a14:m>
                <a:r>
                  <a:rPr lang="en-US" altLang="zh-CN" sz="2200" dirty="0"/>
                  <a:t> and </a:t>
                </a:r>
                <a14:m>
                  <m:oMath xmlns:m="http://schemas.openxmlformats.org/officeDocument/2006/math">
                    <m:r>
                      <a:rPr lang="en-US" altLang="zh-CN" sz="2200" i="1" dirty="0" smtClean="0">
                        <a:latin typeface="Cambria Math"/>
                      </a:rPr>
                      <m:t>2</m:t>
                    </m:r>
                  </m:oMath>
                </a14:m>
                <a:r>
                  <a:rPr lang="en-US" altLang="zh-CN" sz="2200" dirty="0"/>
                  <a:t> are connected </a:t>
                </a:r>
                <a:r>
                  <a:rPr lang="en-US" altLang="zh-CN" sz="2200" dirty="0">
                    <a:solidFill>
                      <a:srgbClr val="3333FF"/>
                    </a:solidFill>
                  </a:rPr>
                  <a:t>in parallel</a:t>
                </a:r>
                <a:r>
                  <a:rPr lang="en-US" altLang="zh-CN" sz="2200" dirty="0"/>
                  <a:t>, so that subsystem works </a:t>
                </a:r>
                <a:r>
                  <a:rPr lang="en-US" altLang="zh-CN" sz="2200" dirty="0" err="1"/>
                  <a:t>iff</a:t>
                </a:r>
                <a:r>
                  <a:rPr lang="en-US" altLang="zh-CN" sz="2200" dirty="0"/>
                  <a:t> either </a:t>
                </a:r>
                <a14:m>
                  <m:oMath xmlns:m="http://schemas.openxmlformats.org/officeDocument/2006/math">
                    <m:r>
                      <a:rPr lang="en-US" altLang="zh-CN" sz="2200" i="1" dirty="0" smtClean="0">
                        <a:latin typeface="Cambria Math"/>
                      </a:rPr>
                      <m:t>1</m:t>
                    </m:r>
                  </m:oMath>
                </a14:m>
                <a:r>
                  <a:rPr lang="en-US" altLang="zh-CN" sz="2200" dirty="0"/>
                  <a:t> or</a:t>
                </a:r>
                <a14:m>
                  <m:oMath xmlns:m="http://schemas.openxmlformats.org/officeDocument/2006/math">
                    <m:r>
                      <a:rPr lang="en-US" altLang="zh-CN" sz="2200" i="1" dirty="0" smtClean="0">
                        <a:latin typeface="Cambria Math"/>
                      </a:rPr>
                      <m:t> 2 </m:t>
                    </m:r>
                  </m:oMath>
                </a14:m>
                <a:r>
                  <a:rPr lang="en-US" altLang="zh-CN" sz="2200" dirty="0"/>
                  <a:t>works; since </a:t>
                </a:r>
                <a14:m>
                  <m:oMath xmlns:m="http://schemas.openxmlformats.org/officeDocument/2006/math">
                    <m:r>
                      <a:rPr lang="en-US" altLang="zh-CN" sz="2200" i="1" dirty="0" smtClean="0">
                        <a:latin typeface="Cambria Math"/>
                      </a:rPr>
                      <m:t>3</m:t>
                    </m:r>
                  </m:oMath>
                </a14:m>
                <a:r>
                  <a:rPr lang="en-US" altLang="zh-CN" sz="2200" dirty="0"/>
                  <a:t> and </a:t>
                </a:r>
                <a14:m>
                  <m:oMath xmlns:m="http://schemas.openxmlformats.org/officeDocument/2006/math">
                    <m:r>
                      <a:rPr lang="en-US" altLang="zh-CN" sz="2200" i="1" dirty="0" smtClean="0">
                        <a:latin typeface="Cambria Math"/>
                      </a:rPr>
                      <m:t>4</m:t>
                    </m:r>
                  </m:oMath>
                </a14:m>
                <a:r>
                  <a:rPr lang="en-US" altLang="zh-CN" sz="2200" dirty="0"/>
                  <a:t> are connected </a:t>
                </a:r>
                <a:r>
                  <a:rPr lang="en-US" altLang="zh-CN" sz="2200" dirty="0">
                    <a:solidFill>
                      <a:srgbClr val="3333FF"/>
                    </a:solidFill>
                  </a:rPr>
                  <a:t>in series</a:t>
                </a:r>
                <a:r>
                  <a:rPr lang="en-US" altLang="zh-CN" sz="2200" dirty="0"/>
                  <a:t>, that subsystem works </a:t>
                </a:r>
                <a:r>
                  <a:rPr lang="en-US" altLang="zh-CN" sz="2200" dirty="0" err="1"/>
                  <a:t>iff</a:t>
                </a:r>
                <a:r>
                  <a:rPr lang="en-US" altLang="zh-CN" sz="2200" dirty="0"/>
                  <a:t> both</a:t>
                </a:r>
                <a14:m>
                  <m:oMath xmlns:m="http://schemas.openxmlformats.org/officeDocument/2006/math">
                    <m:r>
                      <a:rPr lang="en-US" altLang="zh-CN" sz="2200" i="1" dirty="0" smtClean="0">
                        <a:latin typeface="Cambria Math"/>
                      </a:rPr>
                      <m:t> 3 </m:t>
                    </m:r>
                  </m:oMath>
                </a14:m>
                <a:r>
                  <a:rPr lang="en-US" altLang="zh-CN" sz="2200" dirty="0"/>
                  <a:t>and </a:t>
                </a:r>
                <a14:m>
                  <m:oMath xmlns:m="http://schemas.openxmlformats.org/officeDocument/2006/math">
                    <m:r>
                      <a:rPr lang="en-US" altLang="zh-CN" sz="2200" i="1" dirty="0" smtClean="0">
                        <a:latin typeface="Cambria Math"/>
                      </a:rPr>
                      <m:t>4</m:t>
                    </m:r>
                  </m:oMath>
                </a14:m>
                <a:r>
                  <a:rPr lang="en-US" altLang="zh-CN" sz="2200" dirty="0"/>
                  <a:t> work. If components work independently of one another and </a:t>
                </a:r>
                <a14:m>
                  <m:oMath xmlns:m="http://schemas.openxmlformats.org/officeDocument/2006/math">
                    <m:r>
                      <a:rPr lang="en-US" altLang="zh-CN" sz="2200" b="0" i="1" smtClean="0">
                        <a:latin typeface="Cambria Math"/>
                      </a:rPr>
                      <m:t>𝑃</m:t>
                    </m:r>
                    <m:r>
                      <a:rPr lang="en-US" altLang="zh-CN" sz="2200" b="0" i="1" smtClean="0">
                        <a:latin typeface="Cambria Math"/>
                      </a:rPr>
                      <m:t>(</m:t>
                    </m:r>
                  </m:oMath>
                </a14:m>
                <a:r>
                  <a:rPr lang="en-US" altLang="zh-CN" sz="2200" dirty="0"/>
                  <a:t>component works</a:t>
                </a:r>
                <a14:m>
                  <m:oMath xmlns:m="http://schemas.openxmlformats.org/officeDocument/2006/math">
                    <m:r>
                      <a:rPr lang="en-US" altLang="zh-CN" sz="2200" i="1" dirty="0" smtClean="0">
                        <a:latin typeface="Cambria Math"/>
                      </a:rPr>
                      <m:t>)</m:t>
                    </m:r>
                    <m:r>
                      <a:rPr lang="en-US" altLang="zh-CN" sz="2200" b="0" i="1" dirty="0" smtClean="0">
                        <a:latin typeface="Cambria Math"/>
                      </a:rPr>
                      <m:t>=0.9</m:t>
                    </m:r>
                  </m:oMath>
                </a14:m>
                <a:r>
                  <a:rPr lang="en-US" altLang="zh-CN" sz="2200" dirty="0"/>
                  <a:t>, calculate </a:t>
                </a:r>
                <a14:m>
                  <m:oMath xmlns:m="http://schemas.openxmlformats.org/officeDocument/2006/math">
                    <m:r>
                      <a:rPr lang="en-US" altLang="zh-CN" sz="2200" i="1" dirty="0" smtClean="0">
                        <a:latin typeface="Cambria Math"/>
                      </a:rPr>
                      <m:t>𝑃</m:t>
                    </m:r>
                  </m:oMath>
                </a14:m>
                <a:r>
                  <a:rPr lang="en-US" altLang="zh-CN" sz="2200" dirty="0"/>
                  <a:t>(system works).</a:t>
                </a:r>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296525" y="1358770"/>
                <a:ext cx="8602997" cy="2185214"/>
              </a:xfrm>
              <a:prstGeom prst="rect">
                <a:avLst/>
              </a:prstGeom>
              <a:blipFill>
                <a:blip r:embed="rId2"/>
                <a:stretch>
                  <a:fillRect l="-921" t="-1676" r="-921" b="-2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41528" y="953725"/>
                <a:ext cx="8557993" cy="430887"/>
              </a:xfrm>
              <a:prstGeom prst="rect">
                <a:avLst/>
              </a:prstGeom>
              <a:noFill/>
            </p:spPr>
            <p:txBody>
              <a:bodyPr wrap="square" rtlCol="0">
                <a:spAutoFit/>
              </a:bodyPr>
              <a:lstStyle/>
              <a:p>
                <a:r>
                  <a:rPr lang="en-US" altLang="zh-CN" sz="2200" dirty="0">
                    <a:solidFill>
                      <a:srgbClr val="FF0000"/>
                    </a:solidFill>
                    <a:latin typeface="+mj-lt"/>
                  </a:rPr>
                  <a:t>Example </a:t>
                </a:r>
                <a:r>
                  <a:rPr lang="en-US" altLang="zh-CN" sz="2200" dirty="0">
                    <a:latin typeface="+mj-lt"/>
                  </a:rPr>
                  <a:t>(Application of the multiplication rule for </a:t>
                </a:r>
                <a14:m>
                  <m:oMath xmlns:m="http://schemas.openxmlformats.org/officeDocument/2006/math">
                    <m:r>
                      <a:rPr lang="en-US" altLang="zh-CN" sz="2200" i="1">
                        <a:latin typeface="Cambria Math"/>
                      </a:rPr>
                      <m:t>𝑃</m:t>
                    </m:r>
                    <m:r>
                      <a:rPr lang="en-US" altLang="zh-CN" sz="2200" i="1">
                        <a:latin typeface="Cambria Math"/>
                      </a:rPr>
                      <m:t>(</m:t>
                    </m:r>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r>
                      <a:rPr lang="en-US" altLang="zh-CN" sz="2200" i="1">
                        <a:latin typeface="Cambria Math"/>
                      </a:rPr>
                      <m:t>)</m:t>
                    </m:r>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1528" y="953725"/>
                <a:ext cx="8557993" cy="430887"/>
              </a:xfrm>
              <a:prstGeom prst="rect">
                <a:avLst/>
              </a:prstGeom>
              <a:blipFill>
                <a:blip r:embed="rId3"/>
                <a:stretch>
                  <a:fillRect l="-926" t="-7042" b="-29577"/>
                </a:stretch>
              </a:blipFill>
            </p:spPr>
            <p:txBody>
              <a:bodyPr/>
              <a:lstStyle/>
              <a:p>
                <a:r>
                  <a:rPr lang="zh-CN" altLang="en-US">
                    <a:noFill/>
                  </a:rPr>
                  <a:t> </a:t>
                </a:r>
              </a:p>
            </p:txBody>
          </p:sp>
        </mc:Fallback>
      </mc:AlternateContent>
      <p:grpSp>
        <p:nvGrpSpPr>
          <p:cNvPr id="46" name="组合 45"/>
          <p:cNvGrpSpPr/>
          <p:nvPr/>
        </p:nvGrpSpPr>
        <p:grpSpPr>
          <a:xfrm>
            <a:off x="836585" y="3699030"/>
            <a:ext cx="5580620" cy="1699470"/>
            <a:chOff x="836585" y="3909805"/>
            <a:chExt cx="5580620" cy="1699470"/>
          </a:xfrm>
        </p:grpSpPr>
        <p:cxnSp>
          <p:nvCxnSpPr>
            <p:cNvPr id="5" name="直接连接符 4"/>
            <p:cNvCxnSpPr/>
            <p:nvPr/>
          </p:nvCxnSpPr>
          <p:spPr>
            <a:xfrm>
              <a:off x="836585" y="4914165"/>
              <a:ext cx="67507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511660" y="4464115"/>
              <a:ext cx="585065" cy="45005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511660" y="4914165"/>
              <a:ext cx="585065" cy="495055"/>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96725" y="4464115"/>
              <a:ext cx="40504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096725" y="5409220"/>
              <a:ext cx="294430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479659" y="4153054"/>
              <a:ext cx="540060" cy="315035"/>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79659" y="4468089"/>
              <a:ext cx="540060" cy="225025"/>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019719" y="4153054"/>
              <a:ext cx="1189110"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19719" y="4693114"/>
              <a:ext cx="1189110"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208829" y="4153054"/>
              <a:ext cx="427156" cy="311061"/>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208829" y="4468089"/>
              <a:ext cx="427156" cy="225026"/>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35985" y="4464115"/>
              <a:ext cx="40504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041030" y="4464115"/>
              <a:ext cx="611090" cy="45005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5041030" y="4914165"/>
              <a:ext cx="611090" cy="495056"/>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652120" y="4914165"/>
              <a:ext cx="76508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395167" y="3909805"/>
              <a:ext cx="347420" cy="400110"/>
            </a:xfrm>
            <a:prstGeom prst="rect">
              <a:avLst/>
            </a:prstGeom>
            <a:solidFill>
              <a:schemeClr val="accent1"/>
            </a:solidFill>
            <a:ln>
              <a:solidFill>
                <a:schemeClr val="tx1"/>
              </a:solidFill>
            </a:ln>
          </p:spPr>
          <p:txBody>
            <a:bodyPr wrap="square" rtlCol="0" anchor="ctr">
              <a:spAutoFit/>
            </a:bodyPr>
            <a:lstStyle/>
            <a:p>
              <a:pPr algn="ctr"/>
              <a:r>
                <a:rPr lang="en-US" altLang="zh-CN" sz="2000" dirty="0"/>
                <a:t>1</a:t>
              </a:r>
              <a:endParaRPr lang="zh-CN" altLang="en-US" sz="2000" dirty="0"/>
            </a:p>
          </p:txBody>
        </p:sp>
        <p:sp>
          <p:nvSpPr>
            <p:cNvPr id="43" name="矩形 42"/>
            <p:cNvSpPr/>
            <p:nvPr/>
          </p:nvSpPr>
          <p:spPr>
            <a:xfrm>
              <a:off x="3414490" y="4455938"/>
              <a:ext cx="347420" cy="400110"/>
            </a:xfrm>
            <a:prstGeom prst="rect">
              <a:avLst/>
            </a:prstGeom>
            <a:solidFill>
              <a:schemeClr val="accent1"/>
            </a:solidFill>
            <a:ln>
              <a:solidFill>
                <a:schemeClr val="tx1"/>
              </a:solidFill>
            </a:ln>
          </p:spPr>
          <p:txBody>
            <a:bodyPr wrap="square" rtlCol="0" anchor="ctr">
              <a:spAutoFit/>
            </a:bodyPr>
            <a:lstStyle/>
            <a:p>
              <a:pPr algn="ctr"/>
              <a:r>
                <a:rPr lang="en-US" altLang="zh-CN" sz="2000" dirty="0"/>
                <a:t>2</a:t>
              </a:r>
              <a:endParaRPr lang="zh-CN" altLang="en-US" sz="2000" dirty="0"/>
            </a:p>
          </p:txBody>
        </p:sp>
        <p:sp>
          <p:nvSpPr>
            <p:cNvPr id="44" name="矩形 43"/>
            <p:cNvSpPr/>
            <p:nvPr/>
          </p:nvSpPr>
          <p:spPr>
            <a:xfrm>
              <a:off x="2542187" y="5207433"/>
              <a:ext cx="347420" cy="400110"/>
            </a:xfrm>
            <a:prstGeom prst="rect">
              <a:avLst/>
            </a:prstGeom>
            <a:solidFill>
              <a:schemeClr val="accent1"/>
            </a:solidFill>
            <a:ln>
              <a:solidFill>
                <a:schemeClr val="tx1"/>
              </a:solidFill>
            </a:ln>
          </p:spPr>
          <p:txBody>
            <a:bodyPr wrap="square" rtlCol="0" anchor="ctr">
              <a:spAutoFit/>
            </a:bodyPr>
            <a:lstStyle/>
            <a:p>
              <a:pPr algn="ctr"/>
              <a:r>
                <a:rPr lang="en-US" altLang="zh-CN" sz="2000" dirty="0"/>
                <a:t>3</a:t>
              </a:r>
              <a:endParaRPr lang="zh-CN" altLang="en-US" sz="2000" dirty="0"/>
            </a:p>
          </p:txBody>
        </p:sp>
        <p:sp>
          <p:nvSpPr>
            <p:cNvPr id="45" name="矩形 44"/>
            <p:cNvSpPr/>
            <p:nvPr/>
          </p:nvSpPr>
          <p:spPr>
            <a:xfrm>
              <a:off x="4156437" y="5209165"/>
              <a:ext cx="347420" cy="400110"/>
            </a:xfrm>
            <a:prstGeom prst="rect">
              <a:avLst/>
            </a:prstGeom>
            <a:solidFill>
              <a:schemeClr val="accent1"/>
            </a:solidFill>
            <a:ln>
              <a:solidFill>
                <a:schemeClr val="tx1"/>
              </a:solidFill>
            </a:ln>
          </p:spPr>
          <p:txBody>
            <a:bodyPr wrap="square" rtlCol="0" anchor="ctr">
              <a:spAutoFit/>
            </a:bodyPr>
            <a:lstStyle/>
            <a:p>
              <a:pPr algn="ctr"/>
              <a:r>
                <a:rPr lang="en-US" altLang="zh-CN" sz="2000" dirty="0"/>
                <a:t>4</a:t>
              </a:r>
              <a:endParaRPr lang="zh-CN" altLang="en-US" sz="2000" dirty="0"/>
            </a:p>
          </p:txBody>
        </p:sp>
      </p:grpSp>
      <p:sp>
        <p:nvSpPr>
          <p:cNvPr id="11" name="灯片编号占位符 10">
            <a:extLst>
              <a:ext uri="{FF2B5EF4-FFF2-40B4-BE49-F238E27FC236}">
                <a16:creationId xmlns:a16="http://schemas.microsoft.com/office/drawing/2014/main" xmlns="" id="{D9D2E024-1431-4379-B25E-8ADBCCF30043}"/>
              </a:ext>
            </a:extLst>
          </p:cNvPr>
          <p:cNvSpPr>
            <a:spLocks noGrp="1"/>
          </p:cNvSpPr>
          <p:nvPr>
            <p:ph type="sldNum" sz="quarter" idx="11"/>
          </p:nvPr>
        </p:nvSpPr>
        <p:spPr/>
        <p:txBody>
          <a:bodyPr/>
          <a:lstStyle/>
          <a:p>
            <a:pPr>
              <a:defRPr/>
            </a:pPr>
            <a:fld id="{DF2308B0-52A9-437D-9700-D7B37876F5B1}" type="slidenum">
              <a:rPr lang="zh-CN" altLang="en-US" smtClean="0"/>
              <a:pPr>
                <a:defRPr/>
              </a:pPr>
              <a:t>136</a:t>
            </a:fld>
            <a:endParaRPr lang="en-US" altLang="zh-CN" dirty="0"/>
          </a:p>
        </p:txBody>
      </p:sp>
    </p:spTree>
    <p:extLst>
      <p:ext uri="{BB962C8B-B14F-4D97-AF65-F5344CB8AC3E}">
        <p14:creationId xmlns:p14="http://schemas.microsoft.com/office/powerpoint/2010/main" val="18342763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545" y="912403"/>
            <a:ext cx="8100900" cy="400110"/>
          </a:xfrm>
          <a:prstGeom prst="rect">
            <a:avLst/>
          </a:prstGeom>
          <a:noFill/>
        </p:spPr>
        <p:txBody>
          <a:bodyPr wrap="square" rtlCol="0">
            <a:spAutoFit/>
          </a:bodyPr>
          <a:lstStyle/>
          <a:p>
            <a:r>
              <a:rPr lang="en-US" altLang="zh-CN" sz="2000" dirty="0">
                <a:solidFill>
                  <a:srgbClr val="FF0000"/>
                </a:solidFill>
                <a:latin typeface="+mj-lt"/>
              </a:rPr>
              <a:t>Solution</a:t>
            </a:r>
            <a:endParaRPr lang="zh-CN" altLang="en-US" sz="2000" dirty="0">
              <a:solidFill>
                <a:schemeClr val="tx1"/>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521550" y="1342004"/>
                <a:ext cx="6930771" cy="400110"/>
              </a:xfrm>
              <a:prstGeom prst="rect">
                <a:avLst/>
              </a:prstGeom>
              <a:noFill/>
            </p:spPr>
            <p:txBody>
              <a:bodyPr wrap="square" rtlCol="0">
                <a:spAutoFit/>
              </a:bodyPr>
              <a:lstStyle/>
              <a:p>
                <a:r>
                  <a:rPr lang="en-US" altLang="zh-CN" sz="2000" dirty="0">
                    <a:latin typeface="+mj-lt"/>
                  </a:rPr>
                  <a:t>Let </a:t>
                </a:r>
                <a14:m>
                  <m:oMath xmlns:m="http://schemas.openxmlformats.org/officeDocument/2006/math">
                    <m:sSub>
                      <m:sSubPr>
                        <m:ctrlPr>
                          <a:rPr lang="en-US" altLang="zh-CN" sz="2000" i="1" smtClean="0">
                            <a:latin typeface="Cambria Math" charset="0"/>
                          </a:rPr>
                        </m:ctrlPr>
                      </m:sSubPr>
                      <m:e>
                        <m:r>
                          <a:rPr lang="en-US" altLang="zh-CN" sz="2000" b="0" i="1" smtClean="0">
                            <a:latin typeface="Cambria Math"/>
                          </a:rPr>
                          <m:t>𝐴</m:t>
                        </m:r>
                      </m:e>
                      <m:sub>
                        <m:r>
                          <a:rPr lang="en-US" altLang="zh-CN" sz="2000" b="0" i="1" smtClean="0">
                            <a:latin typeface="Cambria Math"/>
                          </a:rPr>
                          <m:t>𝑖</m:t>
                        </m:r>
                      </m:sub>
                    </m:sSub>
                  </m:oMath>
                </a14:m>
                <a:r>
                  <a:rPr lang="zh-CN" altLang="en-US" sz="2000" dirty="0">
                    <a:latin typeface="+mj-lt"/>
                  </a:rPr>
                  <a:t> </a:t>
                </a:r>
                <a:r>
                  <a:rPr lang="en-US" altLang="zh-CN" sz="2000" dirty="0">
                    <a:latin typeface="+mj-lt"/>
                  </a:rPr>
                  <a:t>be the event that component </a:t>
                </a:r>
                <a14:m>
                  <m:oMath xmlns:m="http://schemas.openxmlformats.org/officeDocument/2006/math">
                    <m:r>
                      <a:rPr lang="en-US" altLang="zh-CN" sz="2000" b="0" i="1" smtClean="0">
                        <a:latin typeface="Cambria Math"/>
                      </a:rPr>
                      <m:t>𝑖</m:t>
                    </m:r>
                  </m:oMath>
                </a14:m>
                <a:r>
                  <a:rPr lang="en-US" altLang="zh-CN" sz="2000" dirty="0">
                    <a:latin typeface="+mj-lt"/>
                  </a:rPr>
                  <a:t> works. </a:t>
                </a:r>
                <a:endParaRPr lang="zh-CN" altLang="en-US" sz="20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21550" y="1342004"/>
                <a:ext cx="6930771" cy="400110"/>
              </a:xfrm>
              <a:prstGeom prst="rect">
                <a:avLst/>
              </a:prstGeom>
              <a:blipFill rotWithShape="1">
                <a:blip r:embed="rId2"/>
                <a:stretch>
                  <a:fillRect l="-968" t="-606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9360" y="1853825"/>
                <a:ext cx="2071273" cy="400110"/>
              </a:xfrm>
              <a:prstGeom prst="rect">
                <a:avLst/>
              </a:prstGeom>
            </p:spPr>
            <p:txBody>
              <a:bodyPr wrap="none">
                <a:spAutoFit/>
              </a:bodyPr>
              <a:lstStyle/>
              <a:p>
                <a14:m>
                  <m:oMath xmlns:m="http://schemas.openxmlformats.org/officeDocument/2006/math">
                    <m:r>
                      <a:rPr lang="en-US" altLang="zh-CN" sz="2000" i="1" dirty="0" smtClean="0">
                        <a:latin typeface="Cambria Math"/>
                      </a:rPr>
                      <m:t>𝑃</m:t>
                    </m:r>
                  </m:oMath>
                </a14:m>
                <a:r>
                  <a:rPr lang="en-US" altLang="zh-CN" sz="2000" dirty="0"/>
                  <a:t>(system works)</a:t>
                </a:r>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619360" y="1853825"/>
                <a:ext cx="2071273" cy="400110"/>
              </a:xfrm>
              <a:prstGeom prst="rect">
                <a:avLst/>
              </a:prstGeom>
              <a:blipFill rotWithShape="1">
                <a:blip r:embed="rId3"/>
                <a:stretch>
                  <a:fillRect t="-6061" r="-1770"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7635" y="2822870"/>
                <a:ext cx="61595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sSub>
                            <m:sSubPr>
                              <m:ctrlPr>
                                <a:rPr lang="en-US" altLang="zh-CN" sz="2000" i="1">
                                  <a:latin typeface="Cambria Math" charset="0"/>
                                </a:rPr>
                              </m:ctrlPr>
                            </m:sSubPr>
                            <m:e>
                              <m:r>
                                <a:rPr lang="en-US" altLang="zh-CN" sz="2000" i="1">
                                  <a:latin typeface="Cambria Math"/>
                                </a:rPr>
                                <m:t>𝐴</m:t>
                              </m:r>
                            </m:e>
                            <m:sub>
                              <m:r>
                                <a:rPr lang="en-US" altLang="zh-CN" sz="2000" i="1">
                                  <a:latin typeface="Cambria Math"/>
                                </a:rPr>
                                <m:t>3</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4</m:t>
                              </m:r>
                            </m:sub>
                          </m:sSub>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e>
                      </m:d>
                      <m:r>
                        <a:rPr lang="en-US" altLang="zh-CN" sz="2000" b="0" i="1" smtClean="0">
                          <a:solidFill>
                            <a:srgbClr val="FF0000"/>
                          </a:solidFill>
                          <a:latin typeface="Cambria Math"/>
                        </a:rPr>
                        <m:t>−</m:t>
                      </m:r>
                      <m:r>
                        <a:rPr lang="en-US" altLang="zh-CN" sz="2000" b="0" i="1" smtClean="0">
                          <a:solidFill>
                            <a:srgbClr val="FF0000"/>
                          </a:solidFill>
                          <a:latin typeface="Cambria Math"/>
                        </a:rPr>
                        <m:t>𝑃</m:t>
                      </m:r>
                      <m:r>
                        <a:rPr lang="en-US" altLang="zh-CN" sz="2000" b="0" i="1" smtClean="0">
                          <a:solidFill>
                            <a:srgbClr val="FF0000"/>
                          </a:solidFill>
                          <a:latin typeface="Cambria Math"/>
                        </a:rPr>
                        <m:t>(</m:t>
                      </m:r>
                      <m:sSub>
                        <m:sSubPr>
                          <m:ctrlPr>
                            <a:rPr lang="en-US" altLang="zh-CN" sz="2000" i="1">
                              <a:solidFill>
                                <a:srgbClr val="FF0000"/>
                              </a:solidFill>
                              <a:latin typeface="Cambria Math" charset="0"/>
                            </a:rPr>
                          </m:ctrlPr>
                        </m:sSubPr>
                        <m:e>
                          <m:r>
                            <a:rPr lang="en-US" altLang="zh-CN" sz="2000" i="1">
                              <a:solidFill>
                                <a:srgbClr val="FF0000"/>
                              </a:solidFill>
                              <a:latin typeface="Cambria Math"/>
                            </a:rPr>
                            <m:t>𝐴</m:t>
                          </m:r>
                        </m:e>
                        <m:sub>
                          <m:r>
                            <a:rPr lang="en-US" altLang="zh-CN" sz="2000" i="1">
                              <a:solidFill>
                                <a:srgbClr val="FF0000"/>
                              </a:solidFill>
                              <a:latin typeface="Cambria Math"/>
                            </a:rPr>
                            <m:t>3</m:t>
                          </m:r>
                        </m:sub>
                      </m:sSub>
                      <m:r>
                        <a:rPr lang="en-US" altLang="zh-CN" sz="2000" i="1">
                          <a:solidFill>
                            <a:srgbClr val="FF0000"/>
                          </a:solidFill>
                          <a:latin typeface="Cambria Math"/>
                          <a:ea typeface="Cambria Math"/>
                        </a:rPr>
                        <m:t>∩</m:t>
                      </m:r>
                      <m:sSub>
                        <m:sSubPr>
                          <m:ctrlPr>
                            <a:rPr lang="en-US" altLang="zh-CN" sz="2000" i="1">
                              <a:solidFill>
                                <a:srgbClr val="FF0000"/>
                              </a:solidFill>
                              <a:latin typeface="Cambria Math" charset="0"/>
                              <a:ea typeface="Cambria Math"/>
                            </a:rPr>
                          </m:ctrlPr>
                        </m:sSubPr>
                        <m:e>
                          <m:r>
                            <a:rPr lang="en-US" altLang="zh-CN" sz="2000" i="1">
                              <a:solidFill>
                                <a:srgbClr val="FF0000"/>
                              </a:solidFill>
                              <a:latin typeface="Cambria Math"/>
                              <a:ea typeface="Cambria Math"/>
                            </a:rPr>
                            <m:t>𝐴</m:t>
                          </m:r>
                        </m:e>
                        <m:sub>
                          <m:r>
                            <a:rPr lang="en-US" altLang="zh-CN" sz="2000" i="1">
                              <a:solidFill>
                                <a:srgbClr val="FF0000"/>
                              </a:solidFill>
                              <a:latin typeface="Cambria Math"/>
                              <a:ea typeface="Cambria Math"/>
                            </a:rPr>
                            <m:t>4</m:t>
                          </m:r>
                        </m:sub>
                      </m:sSub>
                      <m:r>
                        <a:rPr lang="en-US" altLang="zh-CN" sz="2000" i="1" smtClean="0">
                          <a:solidFill>
                            <a:srgbClr val="FF0000"/>
                          </a:solidFill>
                          <a:latin typeface="Cambria Math"/>
                          <a:ea typeface="Cambria Math"/>
                        </a:rPr>
                        <m:t>∩</m:t>
                      </m:r>
                      <m:r>
                        <a:rPr lang="en-US" altLang="zh-CN" sz="2000" b="0" i="1" smtClean="0">
                          <a:solidFill>
                            <a:srgbClr val="FF0000"/>
                          </a:solidFill>
                          <a:latin typeface="Cambria Math"/>
                          <a:ea typeface="Cambria Math"/>
                        </a:rPr>
                        <m:t>(</m:t>
                      </m:r>
                      <m:sSub>
                        <m:sSubPr>
                          <m:ctrlPr>
                            <a:rPr lang="en-US" altLang="zh-CN" sz="2000" i="1">
                              <a:solidFill>
                                <a:srgbClr val="FF0000"/>
                              </a:solidFill>
                              <a:latin typeface="Cambria Math" charset="0"/>
                              <a:ea typeface="Cambria Math"/>
                            </a:rPr>
                          </m:ctrlPr>
                        </m:sSubPr>
                        <m:e>
                          <m:r>
                            <a:rPr lang="en-US" altLang="zh-CN" sz="2000" i="1">
                              <a:solidFill>
                                <a:srgbClr val="FF0000"/>
                              </a:solidFill>
                              <a:latin typeface="Cambria Math"/>
                              <a:ea typeface="Cambria Math"/>
                            </a:rPr>
                            <m:t>𝐴</m:t>
                          </m:r>
                        </m:e>
                        <m:sub>
                          <m:r>
                            <a:rPr lang="en-US" altLang="zh-CN" sz="2000" i="1">
                              <a:solidFill>
                                <a:srgbClr val="FF0000"/>
                              </a:solidFill>
                              <a:latin typeface="Cambria Math"/>
                              <a:ea typeface="Cambria Math"/>
                            </a:rPr>
                            <m:t>1</m:t>
                          </m:r>
                        </m:sub>
                      </m:sSub>
                      <m:r>
                        <a:rPr lang="en-US" altLang="zh-CN" sz="2000" i="1">
                          <a:solidFill>
                            <a:srgbClr val="FF0000"/>
                          </a:solidFill>
                          <a:latin typeface="Cambria Math"/>
                          <a:ea typeface="Cambria Math"/>
                        </a:rPr>
                        <m:t>∪</m:t>
                      </m:r>
                      <m:sSub>
                        <m:sSubPr>
                          <m:ctrlPr>
                            <a:rPr lang="en-US" altLang="zh-CN" sz="2000" i="1">
                              <a:solidFill>
                                <a:srgbClr val="FF0000"/>
                              </a:solidFill>
                              <a:latin typeface="Cambria Math" charset="0"/>
                              <a:ea typeface="Cambria Math"/>
                            </a:rPr>
                          </m:ctrlPr>
                        </m:sSubPr>
                        <m:e>
                          <m:r>
                            <a:rPr lang="en-US" altLang="zh-CN" sz="2000" i="1">
                              <a:solidFill>
                                <a:srgbClr val="FF0000"/>
                              </a:solidFill>
                              <a:latin typeface="Cambria Math"/>
                              <a:ea typeface="Cambria Math"/>
                            </a:rPr>
                            <m:t>𝐴</m:t>
                          </m:r>
                        </m:e>
                        <m:sub>
                          <m:r>
                            <a:rPr lang="en-US" altLang="zh-CN" sz="2000" i="1">
                              <a:solidFill>
                                <a:srgbClr val="FF0000"/>
                              </a:solidFill>
                              <a:latin typeface="Cambria Math"/>
                              <a:ea typeface="Cambria Math"/>
                            </a:rPr>
                            <m:t>2</m:t>
                          </m:r>
                        </m:sub>
                      </m:sSub>
                      <m:r>
                        <a:rPr lang="en-US" altLang="zh-CN" sz="2000" b="0" i="1" smtClean="0">
                          <a:solidFill>
                            <a:srgbClr val="FF0000"/>
                          </a:solidFill>
                          <a:latin typeface="Cambria Math"/>
                          <a:ea typeface="Cambria Math"/>
                        </a:rPr>
                        <m:t>)</m:t>
                      </m:r>
                      <m:r>
                        <a:rPr lang="en-US" altLang="zh-CN" sz="2000" b="0" i="1" smtClean="0">
                          <a:solidFill>
                            <a:srgbClr val="FF0000"/>
                          </a:solidFill>
                          <a:latin typeface="Cambria Math"/>
                        </a:rPr>
                        <m:t>)</m:t>
                      </m:r>
                    </m:oMath>
                  </m:oMathPara>
                </a14:m>
                <a:endParaRPr lang="zh-CN" altLang="en-US" sz="2000" dirty="0">
                  <a:solidFill>
                    <a:srgbClr val="FF0000"/>
                  </a:solidFill>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7635" y="2822870"/>
                <a:ext cx="6159570" cy="400110"/>
              </a:xfrm>
              <a:prstGeom prst="rect">
                <a:avLst/>
              </a:prstGeom>
              <a:blipFill rotWithShape="1">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76883" y="2348880"/>
                <a:ext cx="3305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r>
                        <a:rPr lang="en-US" altLang="zh-CN" sz="2000" i="1">
                          <a:latin typeface="Cambria Math"/>
                        </a:rPr>
                        <m:t>𝑃</m:t>
                      </m:r>
                      <m:r>
                        <a:rPr lang="en-US" altLang="zh-CN" sz="2000" i="1">
                          <a:latin typeface="Cambria Math"/>
                        </a:rPr>
                        <m:t>((</m:t>
                      </m:r>
                      <m:sSub>
                        <m:sSubPr>
                          <m:ctrlPr>
                            <a:rPr lang="en-US" altLang="zh-CN" sz="2000" i="1">
                              <a:latin typeface="Cambria Math" charset="0"/>
                            </a:rPr>
                          </m:ctrlPr>
                        </m:sSubPr>
                        <m:e>
                          <m:r>
                            <a:rPr lang="en-US" altLang="zh-CN" sz="2000" i="1">
                              <a:latin typeface="Cambria Math"/>
                            </a:rPr>
                            <m:t>𝐴</m:t>
                          </m:r>
                        </m:e>
                        <m:sub>
                          <m:r>
                            <a:rPr lang="en-US" altLang="zh-CN" sz="2000" i="1">
                              <a:latin typeface="Cambria Math"/>
                            </a:rPr>
                            <m:t>3</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4</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r>
                        <a:rPr lang="en-US" altLang="zh-CN" sz="2000" i="1">
                          <a:latin typeface="Cambria Math"/>
                          <a:ea typeface="Cambria Math"/>
                        </a:rPr>
                        <m:t>)</m:t>
                      </m:r>
                      <m:r>
                        <a:rPr lang="en-US" altLang="zh-CN" sz="2000" i="1">
                          <a:latin typeface="Cambria Math"/>
                        </a:rPr>
                        <m:t>)</m:t>
                      </m:r>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76883" y="2348880"/>
                <a:ext cx="3305007" cy="400110"/>
              </a:xfrm>
              <a:prstGeom prst="rect">
                <a:avLst/>
              </a:prstGeom>
              <a:blipFill rotWithShape="1">
                <a:blip r:embed="rId5"/>
                <a:stretch>
                  <a:fillRect b="-16667"/>
                </a:stretch>
              </a:blipFill>
            </p:spPr>
            <p:txBody>
              <a:bodyPr/>
              <a:lstStyle/>
              <a:p>
                <a:r>
                  <a:rPr lang="zh-CN" altLang="en-US">
                    <a:noFill/>
                  </a:rPr>
                  <a:t> </a:t>
                </a:r>
              </a:p>
            </p:txBody>
          </p:sp>
        </mc:Fallback>
      </mc:AlternateContent>
      <p:sp>
        <p:nvSpPr>
          <p:cNvPr id="7" name="矩形 6"/>
          <p:cNvSpPr/>
          <p:nvPr/>
        </p:nvSpPr>
        <p:spPr>
          <a:xfrm>
            <a:off x="498656" y="3248980"/>
            <a:ext cx="4697312" cy="400110"/>
          </a:xfrm>
          <a:prstGeom prst="rect">
            <a:avLst/>
          </a:prstGeom>
        </p:spPr>
        <p:txBody>
          <a:bodyPr wrap="none">
            <a:spAutoFit/>
          </a:bodyPr>
          <a:lstStyle/>
          <a:p>
            <a:r>
              <a:rPr lang="en-US" altLang="zh-CN" sz="2000" dirty="0"/>
              <a:t>Since components work independently, </a:t>
            </a:r>
            <a:endParaRPr lang="zh-CN" altLang="en-US" sz="2000" dirty="0"/>
          </a:p>
        </p:txBody>
      </p:sp>
      <mc:AlternateContent xmlns:mc="http://schemas.openxmlformats.org/markup-compatibility/2006" xmlns:a14="http://schemas.microsoft.com/office/drawing/2010/main">
        <mc:Choice Requires="a14">
          <p:sp>
            <p:nvSpPr>
              <p:cNvPr id="8" name="TextBox 7"/>
              <p:cNvSpPr txBox="1"/>
              <p:nvPr/>
            </p:nvSpPr>
            <p:spPr>
              <a:xfrm>
                <a:off x="484345" y="3654025"/>
                <a:ext cx="5440464" cy="400110"/>
              </a:xfrm>
              <a:prstGeom prst="rect">
                <a:avLst/>
              </a:prstGeom>
              <a:noFill/>
            </p:spPr>
            <p:txBody>
              <a:bodyPr wrap="none" rtlCol="0">
                <a:spAutoFit/>
              </a:bodyPr>
              <a:lstStyle/>
              <a:p>
                <a14:m>
                  <m:oMath xmlns:m="http://schemas.openxmlformats.org/officeDocument/2006/math">
                    <m:r>
                      <a:rPr lang="en-US" altLang="zh-CN" sz="2000" i="1" smtClean="0">
                        <a:latin typeface="Cambria Math"/>
                      </a:rPr>
                      <m:t>𝑃</m:t>
                    </m:r>
                    <m:d>
                      <m:dPr>
                        <m:ctrlPr>
                          <a:rPr lang="en-US" altLang="zh-CN" sz="2000" i="1">
                            <a:latin typeface="Cambria Math" charset="0"/>
                          </a:rPr>
                        </m:ctrlPr>
                      </m:dPr>
                      <m:e>
                        <m:sSub>
                          <m:sSubPr>
                            <m:ctrlPr>
                              <a:rPr lang="en-US" altLang="zh-CN" sz="2000" i="1">
                                <a:latin typeface="Cambria Math" charset="0"/>
                              </a:rPr>
                            </m:ctrlPr>
                          </m:sSubPr>
                          <m:e>
                            <m:r>
                              <a:rPr lang="en-US" altLang="zh-CN" sz="2000" i="1">
                                <a:latin typeface="Cambria Math"/>
                              </a:rPr>
                              <m:t>𝐴</m:t>
                            </m:r>
                          </m:e>
                          <m:sub>
                            <m:r>
                              <a:rPr lang="en-US" altLang="zh-CN" sz="2000" i="1">
                                <a:latin typeface="Cambria Math"/>
                              </a:rPr>
                              <m:t>3</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4</m:t>
                            </m:r>
                          </m:sub>
                        </m:sSub>
                      </m:e>
                    </m:d>
                    <m:r>
                      <a:rPr lang="en-US" altLang="zh-CN" sz="2000" b="0" i="1" smtClean="0">
                        <a:latin typeface="Cambria Math"/>
                        <a:ea typeface="Cambria Math"/>
                      </a:rPr>
                      <m:t>=</m:t>
                    </m:r>
                    <m:r>
                      <a:rPr lang="en-US" altLang="zh-CN" sz="2000" b="0" i="1" smtClean="0">
                        <a:latin typeface="Cambria Math"/>
                        <a:ea typeface="Cambria Math"/>
                      </a:rPr>
                      <m:t>𝑃</m:t>
                    </m:r>
                    <m:d>
                      <m:dPr>
                        <m:ctrlPr>
                          <a:rPr lang="en-US" altLang="zh-CN" sz="2000" b="0" i="1" smtClean="0">
                            <a:latin typeface="Cambria Math" charset="0"/>
                            <a:ea typeface="Cambria Math"/>
                          </a:rPr>
                        </m:ctrlPr>
                      </m:dPr>
                      <m:e>
                        <m:sSub>
                          <m:sSubPr>
                            <m:ctrlPr>
                              <a:rPr lang="en-US" altLang="zh-CN" sz="2000" b="0" i="1" smtClean="0">
                                <a:latin typeface="Cambria Math" charset="0"/>
                                <a:ea typeface="Cambria Math"/>
                              </a:rPr>
                            </m:ctrlPr>
                          </m:sSubPr>
                          <m:e>
                            <m:r>
                              <a:rPr lang="en-US" altLang="zh-CN" sz="2000" b="0" i="1" smtClean="0">
                                <a:latin typeface="Cambria Math"/>
                                <a:ea typeface="Cambria Math"/>
                              </a:rPr>
                              <m:t>𝐴</m:t>
                            </m:r>
                          </m:e>
                          <m:sub>
                            <m:r>
                              <a:rPr lang="en-US" altLang="zh-CN" sz="2000" b="0" i="1" smtClean="0">
                                <a:latin typeface="Cambria Math"/>
                                <a:ea typeface="Cambria Math"/>
                              </a:rPr>
                              <m:t>3</m:t>
                            </m:r>
                          </m:sub>
                        </m:sSub>
                      </m:e>
                    </m:d>
                    <m:r>
                      <a:rPr lang="en-US" altLang="zh-CN" sz="2000" b="0" i="1" smtClean="0">
                        <a:latin typeface="Cambria Math"/>
                        <a:ea typeface="Cambria Math"/>
                      </a:rPr>
                      <m:t>∙</m:t>
                    </m:r>
                    <m:r>
                      <a:rPr lang="en-US" altLang="zh-CN" sz="2000" b="0" i="1" smtClean="0">
                        <a:latin typeface="Cambria Math"/>
                        <a:ea typeface="Cambria Math"/>
                      </a:rPr>
                      <m:t>𝑃</m:t>
                    </m:r>
                    <m:d>
                      <m:dPr>
                        <m:ctrlPr>
                          <a:rPr lang="en-US" altLang="zh-CN" sz="2000" b="0" i="1" smtClean="0">
                            <a:latin typeface="Cambria Math" charset="0"/>
                            <a:ea typeface="Cambria Math"/>
                          </a:rPr>
                        </m:ctrlPr>
                      </m:dPr>
                      <m:e>
                        <m:sSub>
                          <m:sSubPr>
                            <m:ctrlPr>
                              <a:rPr lang="en-US" altLang="zh-CN" sz="2000" b="0" i="1" smtClean="0">
                                <a:latin typeface="Cambria Math" charset="0"/>
                                <a:ea typeface="Cambria Math"/>
                              </a:rPr>
                            </m:ctrlPr>
                          </m:sSubPr>
                          <m:e>
                            <m:r>
                              <a:rPr lang="en-US" altLang="zh-CN" sz="2000" b="0" i="1" smtClean="0">
                                <a:latin typeface="Cambria Math"/>
                                <a:ea typeface="Cambria Math"/>
                              </a:rPr>
                              <m:t>𝐴</m:t>
                            </m:r>
                          </m:e>
                          <m:sub>
                            <m:r>
                              <a:rPr lang="en-US" altLang="zh-CN" sz="2000" b="0" i="1" smtClean="0">
                                <a:latin typeface="Cambria Math"/>
                                <a:ea typeface="Cambria Math"/>
                              </a:rPr>
                              <m:t>4</m:t>
                            </m:r>
                          </m:sub>
                        </m:sSub>
                      </m:e>
                    </m:d>
                    <m:r>
                      <a:rPr lang="en-US" altLang="zh-CN" sz="2000" b="0" i="1" smtClean="0">
                        <a:latin typeface="Cambria Math"/>
                        <a:ea typeface="Cambria Math"/>
                      </a:rPr>
                      <m:t>=0.9×0.9=0.81</m:t>
                    </m:r>
                  </m:oMath>
                </a14:m>
                <a:r>
                  <a:rPr lang="en-US" altLang="zh-CN" sz="2000" dirty="0">
                    <a:latin typeface="+mj-lt"/>
                  </a:rPr>
                  <a:t>,</a:t>
                </a:r>
                <a:endParaRPr lang="zh-CN" altLang="en-US" sz="20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4345" y="3654025"/>
                <a:ext cx="5440464" cy="400110"/>
              </a:xfrm>
              <a:prstGeom prst="rect">
                <a:avLst/>
              </a:prstGeom>
              <a:blipFill rotWithShape="1">
                <a:blip r:embed="rId6"/>
                <a:stretch>
                  <a:fillRect t="-6061" r="-224"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26431" y="4083094"/>
                <a:ext cx="8151014" cy="400110"/>
              </a:xfrm>
              <a:prstGeom prst="rect">
                <a:avLst/>
              </a:prstGeom>
            </p:spPr>
            <p:txBody>
              <a:bodyPr wrap="none">
                <a:spAutoFit/>
              </a:bodyPr>
              <a:lstStyle/>
              <a:p>
                <a14:m>
                  <m:oMath xmlns:m="http://schemas.openxmlformats.org/officeDocument/2006/math">
                    <m:r>
                      <a:rPr lang="en-US" altLang="zh-CN" sz="2000" i="1" smtClean="0">
                        <a:latin typeface="Cambria Math"/>
                      </a:rPr>
                      <m:t>𝑃</m:t>
                    </m:r>
                    <m:d>
                      <m:dPr>
                        <m:ctrlPr>
                          <a:rPr lang="en-US" altLang="zh-CN" sz="2000" i="1">
                            <a:latin typeface="Cambria Math" charset="0"/>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e>
                    </m:d>
                    <m:r>
                      <a:rPr lang="en-US" altLang="zh-CN" sz="2000" b="0" i="1" smtClean="0">
                        <a:latin typeface="Cambria Math"/>
                        <a:ea typeface="Cambria Math"/>
                      </a:rPr>
                      <m:t>=</m:t>
                    </m:r>
                    <m:r>
                      <a:rPr lang="en-US" altLang="zh-CN" sz="2000" b="0" i="1" smtClean="0">
                        <a:latin typeface="Cambria Math"/>
                        <a:ea typeface="Cambria Math"/>
                      </a:rPr>
                      <m:t>𝑃</m:t>
                    </m:r>
                    <m:d>
                      <m:dPr>
                        <m:ctrlPr>
                          <a:rPr lang="en-US" altLang="zh-CN" sz="2000" b="0" i="1" smtClean="0">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e>
                    </m:d>
                    <m:r>
                      <a:rPr lang="en-US" altLang="zh-CN" sz="2000" b="0" i="1" smtClean="0">
                        <a:latin typeface="Cambria Math"/>
                        <a:ea typeface="Cambria Math"/>
                      </a:rPr>
                      <m:t>+</m:t>
                    </m:r>
                    <m:r>
                      <a:rPr lang="en-US" altLang="zh-CN" sz="2000" b="0" i="1" smtClean="0">
                        <a:latin typeface="Cambria Math"/>
                        <a:ea typeface="Cambria Math"/>
                      </a:rPr>
                      <m:t>𝑃</m:t>
                    </m:r>
                    <m:d>
                      <m:dPr>
                        <m:ctrlPr>
                          <a:rPr lang="en-US" altLang="zh-CN" sz="2000" b="0" i="1" smtClean="0">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e>
                    </m:d>
                    <m:r>
                      <a:rPr lang="en-US" altLang="zh-CN" sz="2000" b="0" i="1" smtClean="0">
                        <a:latin typeface="Cambria Math"/>
                        <a:ea typeface="Cambria Math"/>
                      </a:rPr>
                      <m:t>−</m:t>
                    </m:r>
                    <m:r>
                      <a:rPr lang="en-US" altLang="zh-CN" sz="2000" i="1">
                        <a:latin typeface="Cambria Math"/>
                        <a:ea typeface="Cambria Math"/>
                      </a:rPr>
                      <m:t>𝑃</m:t>
                    </m:r>
                    <m:d>
                      <m:dPr>
                        <m:ctrlPr>
                          <a:rPr lang="en-US" altLang="zh-CN" sz="2000" i="1">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b="0" i="1" smtClean="0">
                                <a:latin typeface="Cambria Math"/>
                                <a:ea typeface="Cambria Math"/>
                              </a:rPr>
                              <m:t>1</m:t>
                            </m:r>
                          </m:sub>
                        </m:sSub>
                      </m:e>
                    </m:d>
                    <m:r>
                      <a:rPr lang="en-US" altLang="zh-CN" sz="2000" i="1">
                        <a:latin typeface="Cambria Math"/>
                        <a:ea typeface="Cambria Math"/>
                      </a:rPr>
                      <m:t>∙</m:t>
                    </m:r>
                    <m:r>
                      <a:rPr lang="en-US" altLang="zh-CN" sz="2000" i="1">
                        <a:latin typeface="Cambria Math"/>
                        <a:ea typeface="Cambria Math"/>
                      </a:rPr>
                      <m:t>𝑃</m:t>
                    </m:r>
                    <m:d>
                      <m:dPr>
                        <m:ctrlPr>
                          <a:rPr lang="en-US" altLang="zh-CN" sz="2000" i="1">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b="0" i="1" smtClean="0">
                                <a:latin typeface="Cambria Math"/>
                                <a:ea typeface="Cambria Math"/>
                              </a:rPr>
                              <m:t>2</m:t>
                            </m:r>
                          </m:sub>
                        </m:sSub>
                      </m:e>
                    </m:d>
                    <m:r>
                      <a:rPr lang="en-US" altLang="zh-CN" sz="2000" b="0" i="1" smtClean="0">
                        <a:latin typeface="Cambria Math"/>
                        <a:ea typeface="Cambria Math"/>
                      </a:rPr>
                      <m:t>=0.9+0.9−0.81=0.99</m:t>
                    </m:r>
                  </m:oMath>
                </a14:m>
                <a:r>
                  <a:rPr lang="en-US" altLang="zh-CN" sz="2000" dirty="0"/>
                  <a:t>,</a:t>
                </a:r>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426431" y="4083094"/>
                <a:ext cx="8151014" cy="400110"/>
              </a:xfrm>
              <a:prstGeom prst="rect">
                <a:avLst/>
              </a:prstGeom>
              <a:blipFill rotWithShape="1">
                <a:blip r:embed="rId7"/>
                <a:stretch>
                  <a:fillRect t="-6154"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86535" y="4559060"/>
                <a:ext cx="2829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𝑃</m:t>
                      </m:r>
                      <m:r>
                        <a:rPr lang="en-US" altLang="zh-CN" sz="2000" i="1">
                          <a:latin typeface="Cambria Math"/>
                        </a:rPr>
                        <m:t>(</m:t>
                      </m:r>
                      <m:sSub>
                        <m:sSubPr>
                          <m:ctrlPr>
                            <a:rPr lang="en-US" altLang="zh-CN" sz="2000" i="1">
                              <a:latin typeface="Cambria Math" charset="0"/>
                            </a:rPr>
                          </m:ctrlPr>
                        </m:sSubPr>
                        <m:e>
                          <m:r>
                            <a:rPr lang="en-US" altLang="zh-CN" sz="2000" i="1">
                              <a:latin typeface="Cambria Math"/>
                            </a:rPr>
                            <m:t>𝐴</m:t>
                          </m:r>
                        </m:e>
                        <m:sub>
                          <m:r>
                            <a:rPr lang="en-US" altLang="zh-CN" sz="2000" i="1">
                              <a:latin typeface="Cambria Math"/>
                            </a:rPr>
                            <m:t>3</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4</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r>
                        <a:rPr lang="en-US" altLang="zh-CN" sz="2000" i="1">
                          <a:latin typeface="Cambria Math"/>
                          <a:ea typeface="Cambria Math"/>
                        </a:rPr>
                        <m:t>)</m:t>
                      </m:r>
                      <m:r>
                        <a:rPr lang="en-US" altLang="zh-CN" sz="2000" i="1">
                          <a:latin typeface="Cambria Math"/>
                        </a:rPr>
                        <m:t>)</m:t>
                      </m:r>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386535" y="4559060"/>
                <a:ext cx="2829814" cy="400110"/>
              </a:xfrm>
              <a:prstGeom prst="rect">
                <a:avLst/>
              </a:prstGeom>
              <a:blipFill rotWithShape="1">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96825" y="4559060"/>
                <a:ext cx="549733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r>
                        <a:rPr lang="en-US" altLang="zh-CN" sz="2000" i="1">
                          <a:latin typeface="Cambria Math"/>
                          <a:ea typeface="Cambria Math"/>
                        </a:rPr>
                        <m:t>𝑃</m:t>
                      </m:r>
                      <m:d>
                        <m:dPr>
                          <m:ctrlPr>
                            <a:rPr lang="en-US" altLang="zh-CN" sz="2000" i="1">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e>
                      </m:d>
                      <m:r>
                        <a:rPr lang="en-US" altLang="zh-CN" sz="2000" i="1">
                          <a:latin typeface="Cambria Math"/>
                          <a:ea typeface="Cambria Math"/>
                        </a:rPr>
                        <m:t>∙</m:t>
                      </m:r>
                      <m:r>
                        <a:rPr lang="en-US" altLang="zh-CN" sz="2000" i="1">
                          <a:latin typeface="Cambria Math"/>
                          <a:ea typeface="Cambria Math"/>
                        </a:rPr>
                        <m:t>𝑃</m:t>
                      </m:r>
                      <m:d>
                        <m:dPr>
                          <m:ctrlPr>
                            <a:rPr lang="en-US" altLang="zh-CN" sz="2000" i="1">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e>
                      </m:d>
                      <m:r>
                        <a:rPr lang="en-US" altLang="zh-CN" sz="2000" i="1" smtClean="0">
                          <a:latin typeface="Cambria Math" panose="02040503050406030204" pitchFamily="18" charset="0"/>
                          <a:ea typeface="Cambria Math"/>
                        </a:rPr>
                        <m:t>∙</m:t>
                      </m:r>
                      <m:r>
                        <a:rPr lang="en-US" altLang="zh-CN" sz="2000" b="0" i="1" smtClean="0">
                          <a:latin typeface="Cambria Math"/>
                          <a:ea typeface="Cambria Math"/>
                        </a:rPr>
                        <m:t>𝑃</m:t>
                      </m:r>
                      <m:d>
                        <m:dPr>
                          <m:ctrlPr>
                            <a:rPr lang="en-US" altLang="zh-CN" sz="2000" b="0" i="1" smtClean="0">
                              <a:latin typeface="Cambria Math" charset="0"/>
                              <a:ea typeface="Cambria Math"/>
                            </a:rPr>
                          </m:ctrlPr>
                        </m:dPr>
                        <m:e>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1</m:t>
                              </m:r>
                            </m:sub>
                          </m:sSub>
                          <m:r>
                            <a:rPr lang="en-US" altLang="zh-CN" sz="2000" i="1">
                              <a:latin typeface="Cambria Math"/>
                              <a:ea typeface="Cambria Math"/>
                            </a:rPr>
                            <m:t>∪</m:t>
                          </m:r>
                          <m:sSub>
                            <m:sSubPr>
                              <m:ctrlPr>
                                <a:rPr lang="en-US" altLang="zh-CN" sz="2000" i="1">
                                  <a:latin typeface="Cambria Math" charset="0"/>
                                  <a:ea typeface="Cambria Math"/>
                                </a:rPr>
                              </m:ctrlPr>
                            </m:sSubPr>
                            <m:e>
                              <m:r>
                                <a:rPr lang="en-US" altLang="zh-CN" sz="2000" i="1">
                                  <a:latin typeface="Cambria Math"/>
                                  <a:ea typeface="Cambria Math"/>
                                </a:rPr>
                                <m:t>𝐴</m:t>
                              </m:r>
                            </m:e>
                            <m:sub>
                              <m:r>
                                <a:rPr lang="en-US" altLang="zh-CN" sz="2000" i="1">
                                  <a:latin typeface="Cambria Math"/>
                                  <a:ea typeface="Cambria Math"/>
                                </a:rPr>
                                <m:t>2</m:t>
                              </m:r>
                            </m:sub>
                          </m:sSub>
                        </m:e>
                      </m:d>
                      <m:r>
                        <a:rPr lang="en-US" altLang="zh-CN" sz="2000" b="0" i="1" smtClean="0">
                          <a:latin typeface="Cambria Math"/>
                          <a:ea typeface="Cambria Math"/>
                        </a:rPr>
                        <m:t>=0.9×0.9×0.99</m:t>
                      </m:r>
                    </m:oMath>
                  </m:oMathPara>
                </a14:m>
                <a:endParaRPr lang="zh-CN" altLang="en-US" sz="20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996825" y="4559060"/>
                <a:ext cx="5497338"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3799" y="5368905"/>
                <a:ext cx="5847242" cy="400110"/>
              </a:xfrm>
              <a:prstGeom prst="rect">
                <a:avLst/>
              </a:prstGeom>
            </p:spPr>
            <p:txBody>
              <a:bodyPr wrap="none">
                <a:spAutoFit/>
              </a:bodyPr>
              <a:lstStyle/>
              <a:p>
                <a14:m>
                  <m:oMath xmlns:m="http://schemas.openxmlformats.org/officeDocument/2006/math">
                    <m:r>
                      <a:rPr lang="en-US" altLang="zh-CN" sz="2000" i="1" dirty="0" smtClean="0">
                        <a:latin typeface="Cambria Math"/>
                      </a:rPr>
                      <m:t>𝑃</m:t>
                    </m:r>
                  </m:oMath>
                </a14:m>
                <a:r>
                  <a:rPr lang="en-US" altLang="zh-CN" sz="2000" dirty="0"/>
                  <a:t>(system works)</a:t>
                </a:r>
                <a14:m>
                  <m:oMath xmlns:m="http://schemas.openxmlformats.org/officeDocument/2006/math">
                    <m:r>
                      <a:rPr lang="en-US" altLang="zh-CN" sz="2000" b="0" i="1" smtClean="0">
                        <a:latin typeface="Cambria Math"/>
                      </a:rPr>
                      <m:t>=0.81+0.99−0.8019=0.9981</m:t>
                    </m:r>
                  </m:oMath>
                </a14:m>
                <a:r>
                  <a:rPr lang="en-US" altLang="zh-CN" sz="2000" dirty="0"/>
                  <a:t>.</a:t>
                </a:r>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413799" y="5368905"/>
                <a:ext cx="5847242" cy="400110"/>
              </a:xfrm>
              <a:prstGeom prst="rect">
                <a:avLst/>
              </a:prstGeom>
              <a:blipFill rotWithShape="1">
                <a:blip r:embed="rId10"/>
                <a:stretch>
                  <a:fillRect t="-6154"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61943" y="4968795"/>
                <a:ext cx="1285032"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=0.8019</m:t>
                    </m:r>
                  </m:oMath>
                </a14:m>
                <a:r>
                  <a:rPr lang="en-US" altLang="zh-CN" sz="2000" dirty="0">
                    <a:latin typeface="+mj-lt"/>
                  </a:rPr>
                  <a:t>.</a:t>
                </a:r>
                <a:endParaRPr lang="zh-CN" altLang="en-US" sz="20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61943" y="4968795"/>
                <a:ext cx="1285032" cy="400110"/>
              </a:xfrm>
              <a:prstGeom prst="rect">
                <a:avLst/>
              </a:prstGeom>
              <a:blipFill rotWithShape="1">
                <a:blip r:embed="rId11"/>
                <a:stretch>
                  <a:fillRect t="-6061" r="-4265" b="-27273"/>
                </a:stretch>
              </a:blipFill>
            </p:spPr>
            <p:txBody>
              <a:bodyPr/>
              <a:lstStyle/>
              <a:p>
                <a:r>
                  <a:rPr lang="zh-CN" altLang="en-US">
                    <a:noFill/>
                  </a:rPr>
                  <a:t> </a:t>
                </a:r>
              </a:p>
            </p:txBody>
          </p:sp>
        </mc:Fallback>
      </mc:AlternateContent>
      <p:sp>
        <p:nvSpPr>
          <p:cNvPr id="18" name="灯片编号占位符 17">
            <a:extLst>
              <a:ext uri="{FF2B5EF4-FFF2-40B4-BE49-F238E27FC236}">
                <a16:creationId xmlns:a16="http://schemas.microsoft.com/office/drawing/2014/main" xmlns="" id="{DB4C0AB3-BE81-432F-90D9-ACFA7CA4A460}"/>
              </a:ext>
            </a:extLst>
          </p:cNvPr>
          <p:cNvSpPr>
            <a:spLocks noGrp="1"/>
          </p:cNvSpPr>
          <p:nvPr>
            <p:ph type="sldNum" sz="quarter" idx="11"/>
          </p:nvPr>
        </p:nvSpPr>
        <p:spPr/>
        <p:txBody>
          <a:bodyPr/>
          <a:lstStyle/>
          <a:p>
            <a:pPr>
              <a:defRPr/>
            </a:pPr>
            <a:fld id="{DF2308B0-52A9-437D-9700-D7B37876F5B1}" type="slidenum">
              <a:rPr lang="zh-CN" altLang="en-US" smtClean="0"/>
              <a:pPr>
                <a:defRPr/>
              </a:pPr>
              <a:t>137</a:t>
            </a:fld>
            <a:endParaRPr lang="en-US" altLang="zh-CN" dirty="0"/>
          </a:p>
        </p:txBody>
      </p:sp>
    </p:spTree>
    <p:extLst>
      <p:ext uri="{BB962C8B-B14F-4D97-AF65-F5344CB8AC3E}">
        <p14:creationId xmlns:p14="http://schemas.microsoft.com/office/powerpoint/2010/main" val="29063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540" y="1234509"/>
            <a:ext cx="4230470" cy="430887"/>
          </a:xfrm>
          <a:prstGeom prst="rect">
            <a:avLst/>
          </a:prstGeom>
          <a:noFill/>
        </p:spPr>
        <p:txBody>
          <a:bodyPr wrap="square" rtlCol="0">
            <a:spAutoFit/>
          </a:bodyPr>
          <a:lstStyle/>
          <a:p>
            <a:r>
              <a:rPr lang="en-US" altLang="zh-CN" sz="2200" dirty="0">
                <a:latin typeface="+mj-lt"/>
              </a:rPr>
              <a:t>We have used the fact </a:t>
            </a:r>
            <a:endParaRPr lang="zh-CN" altLang="en-US" sz="2200" dirty="0">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437274" y="1673805"/>
                <a:ext cx="8185176" cy="769441"/>
              </a:xfrm>
              <a:prstGeom prst="rect">
                <a:avLst/>
              </a:prstGeom>
              <a:noFill/>
            </p:spPr>
            <p:txBody>
              <a:bodyPr wrap="square" rtlCol="0">
                <a:spAutoFit/>
              </a:bodyPr>
              <a:lstStyle/>
              <a:p>
                <a:r>
                  <a:rPr lang="en-US" altLang="zh-CN" sz="2200" dirty="0">
                    <a:latin typeface="+mj-lt"/>
                  </a:rPr>
                  <a:t>If </a:t>
                </a:r>
                <a14:m>
                  <m:oMath xmlns:m="http://schemas.openxmlformats.org/officeDocument/2006/math">
                    <m:r>
                      <a:rPr lang="en-US" altLang="zh-CN" sz="2200" b="0" i="1" smtClean="0">
                        <a:latin typeface="Cambria Math"/>
                      </a:rPr>
                      <m:t>𝐴</m:t>
                    </m:r>
                    <m:r>
                      <a:rPr lang="en-US" altLang="zh-CN" sz="2200" b="0" i="1" smtClean="0">
                        <a:latin typeface="Cambria Math"/>
                      </a:rPr>
                      <m:t>, </m:t>
                    </m:r>
                    <m:r>
                      <a:rPr lang="en-US" altLang="zh-CN" sz="2200" b="0" i="1" smtClean="0">
                        <a:latin typeface="Cambria Math"/>
                      </a:rPr>
                      <m:t>𝐵</m:t>
                    </m:r>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rPr>
                      <m:t>𝐶</m:t>
                    </m:r>
                  </m:oMath>
                </a14:m>
                <a:r>
                  <a:rPr lang="zh-CN" altLang="en-US" sz="2200" dirty="0">
                    <a:latin typeface="+mj-lt"/>
                  </a:rPr>
                  <a:t> </a:t>
                </a:r>
                <a:r>
                  <a:rPr lang="en-US" altLang="zh-CN" sz="2200" dirty="0">
                    <a:latin typeface="+mj-lt"/>
                  </a:rPr>
                  <a:t>are mutually independent, then </a:t>
                </a:r>
                <a14:m>
                  <m:oMath xmlns:m="http://schemas.openxmlformats.org/officeDocument/2006/math">
                    <m:r>
                      <a:rPr lang="en-US" altLang="zh-CN" sz="2200" b="0" i="1" smtClean="0">
                        <a:latin typeface="Cambria Math"/>
                      </a:rPr>
                      <m:t>𝐴</m:t>
                    </m:r>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oMath>
                </a14:m>
                <a:r>
                  <a:rPr lang="zh-CN" altLang="en-US" sz="2200" dirty="0">
                    <a:latin typeface="+mj-lt"/>
                  </a:rPr>
                  <a:t> </a:t>
                </a:r>
                <a:r>
                  <a:rPr lang="en-US" altLang="zh-CN" sz="2200" dirty="0">
                    <a:latin typeface="+mj-lt"/>
                  </a:rPr>
                  <a:t>are independent.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37274" y="1673805"/>
                <a:ext cx="8185176" cy="769441"/>
              </a:xfrm>
              <a:prstGeom prst="rect">
                <a:avLst/>
              </a:prstGeom>
              <a:blipFill rotWithShape="1">
                <a:blip r:embed="rId2"/>
                <a:stretch>
                  <a:fillRect l="-969" t="-3968" b="-15873"/>
                </a:stretch>
              </a:blipFill>
            </p:spPr>
            <p:txBody>
              <a:bodyPr/>
              <a:lstStyle/>
              <a:p>
                <a:r>
                  <a:rPr lang="zh-CN" altLang="en-US">
                    <a:noFill/>
                  </a:rPr>
                  <a:t> </a:t>
                </a:r>
              </a:p>
            </p:txBody>
          </p:sp>
        </mc:Fallback>
      </mc:AlternateContent>
      <p:sp>
        <p:nvSpPr>
          <p:cNvPr id="4" name="TextBox 3"/>
          <p:cNvSpPr txBox="1"/>
          <p:nvPr/>
        </p:nvSpPr>
        <p:spPr>
          <a:xfrm>
            <a:off x="446348" y="2517209"/>
            <a:ext cx="6480720" cy="430887"/>
          </a:xfrm>
          <a:prstGeom prst="rect">
            <a:avLst/>
          </a:prstGeom>
          <a:noFill/>
        </p:spPr>
        <p:txBody>
          <a:bodyPr wrap="square" rtlCol="0">
            <a:spAutoFit/>
          </a:bodyPr>
          <a:lstStyle/>
          <a:p>
            <a:r>
              <a:rPr lang="en-US" altLang="zh-CN" sz="2200" dirty="0">
                <a:latin typeface="+mj-lt"/>
              </a:rPr>
              <a:t>This result can be proved as follows. </a:t>
            </a:r>
            <a:endParaRPr lang="zh-CN" altLang="en-US" sz="2200" dirty="0">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521550" y="2978950"/>
                <a:ext cx="5062283"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d>
                            <m:dPr>
                              <m:ctrlPr>
                                <a:rPr lang="en-US" altLang="zh-CN" sz="2200" b="0" i="1" smtClean="0">
                                  <a:latin typeface="Cambria Math" charset="0"/>
                                  <a:ea typeface="Cambria Math"/>
                                </a:rPr>
                              </m:ctrlPr>
                            </m:dPr>
                            <m:e>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e>
                          </m:d>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1550" y="2978950"/>
                <a:ext cx="5062283" cy="474489"/>
              </a:xfrm>
              <a:prstGeom prst="rect">
                <a:avLst/>
              </a:prstGeom>
              <a:blipFill rotWithShape="1">
                <a:blip r:embed="rId3"/>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11779" y="3459411"/>
                <a:ext cx="503112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11779" y="3459411"/>
                <a:ext cx="5031121"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11779" y="3973629"/>
                <a:ext cx="54230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𝐶</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𝐶</m:t>
                      </m:r>
                      <m:r>
                        <a:rPr lang="en-US" altLang="zh-CN" sz="2200" b="0" i="1" smtClean="0">
                          <a:latin typeface="Cambria Math"/>
                        </a:rPr>
                        <m:t>)</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11779" y="3973629"/>
                <a:ext cx="5423023"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411779" y="4468684"/>
                <a:ext cx="446404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𝐶</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𝐶</m:t>
                      </m:r>
                      <m:r>
                        <a:rPr lang="en-US" altLang="zh-CN" sz="2200" b="0" i="1" smtClean="0">
                          <a:latin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411779" y="4468684"/>
                <a:ext cx="4464043" cy="430887"/>
              </a:xfrm>
              <a:prstGeom prst="rect">
                <a:avLst/>
              </a:prstGeom>
              <a:blipFill rotWithShape="1">
                <a:blip r:embed="rId6"/>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21143" y="4989581"/>
                <a:ext cx="225561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rPr>
                        <m:t>)</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21143" y="4989581"/>
                <a:ext cx="2255617" cy="430887"/>
              </a:xfrm>
              <a:prstGeom prst="rect">
                <a:avLst/>
              </a:prstGeom>
              <a:blipFill rotWithShape="1">
                <a:blip r:embed="rId7"/>
                <a:stretch>
                  <a:fillRect b="-18571"/>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9482C3CB-7C51-474C-B929-B74551BA0EB5}"/>
              </a:ext>
            </a:extLst>
          </p:cNvPr>
          <p:cNvSpPr>
            <a:spLocks noGrp="1"/>
          </p:cNvSpPr>
          <p:nvPr>
            <p:ph type="sldNum" sz="quarter" idx="11"/>
          </p:nvPr>
        </p:nvSpPr>
        <p:spPr/>
        <p:txBody>
          <a:bodyPr/>
          <a:lstStyle/>
          <a:p>
            <a:pPr>
              <a:defRPr/>
            </a:pPr>
            <a:fld id="{DF2308B0-52A9-437D-9700-D7B37876F5B1}" type="slidenum">
              <a:rPr lang="zh-CN" altLang="en-US" smtClean="0"/>
              <a:pPr>
                <a:defRPr/>
              </a:pPr>
              <a:t>138</a:t>
            </a:fld>
            <a:endParaRPr lang="en-US" altLang="zh-CN" dirty="0"/>
          </a:p>
        </p:txBody>
      </p:sp>
    </p:spTree>
    <p:extLst>
      <p:ext uri="{BB962C8B-B14F-4D97-AF65-F5344CB8AC3E}">
        <p14:creationId xmlns:p14="http://schemas.microsoft.com/office/powerpoint/2010/main" val="25047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330" y="1247735"/>
            <a:ext cx="8167100" cy="430887"/>
          </a:xfrm>
          <a:prstGeom prst="rect">
            <a:avLst/>
          </a:prstGeom>
          <a:noFill/>
        </p:spPr>
        <p:txBody>
          <a:bodyPr wrap="square" rtlCol="0">
            <a:spAutoFit/>
          </a:bodyPr>
          <a:lstStyle/>
          <a:p>
            <a:r>
              <a:rPr lang="en-US" altLang="zh-CN" sz="2200" dirty="0">
                <a:solidFill>
                  <a:srgbClr val="FF0000"/>
                </a:solidFill>
                <a:latin typeface="+mj-lt"/>
              </a:rPr>
              <a:t>Summarize: </a:t>
            </a:r>
            <a:r>
              <a:rPr lang="en-US" altLang="zh-CN" sz="2200" dirty="0">
                <a:latin typeface="+mj-lt"/>
              </a:rPr>
              <a:t>The method to compute the probability of an event?</a:t>
            </a:r>
            <a:endParaRPr lang="zh-CN" altLang="en-US" sz="2200" dirty="0">
              <a:latin typeface="+mj-lt"/>
            </a:endParaRPr>
          </a:p>
        </p:txBody>
      </p:sp>
      <p:sp>
        <p:nvSpPr>
          <p:cNvPr id="4" name="TextBox 3"/>
          <p:cNvSpPr txBox="1"/>
          <p:nvPr/>
        </p:nvSpPr>
        <p:spPr>
          <a:xfrm>
            <a:off x="275329" y="1756799"/>
            <a:ext cx="8167101" cy="769441"/>
          </a:xfrm>
          <a:prstGeom prst="rect">
            <a:avLst/>
          </a:prstGeom>
          <a:noFill/>
        </p:spPr>
        <p:txBody>
          <a:bodyPr wrap="square" rtlCol="0">
            <a:spAutoFit/>
          </a:bodyPr>
          <a:lstStyle/>
          <a:p>
            <a:r>
              <a:rPr lang="en-US" altLang="zh-CN" sz="2200" dirty="0">
                <a:latin typeface="+mj-lt"/>
              </a:rPr>
              <a:t>When the event is too complicated that it is not easy to compute its probability directly, we may think of using the following rules.</a:t>
            </a:r>
            <a:endParaRPr lang="zh-CN" altLang="en-US" sz="2200" dirty="0">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275329" y="3114507"/>
                <a:ext cx="6098593" cy="430887"/>
              </a:xfrm>
              <a:prstGeom prst="rect">
                <a:avLst/>
              </a:prstGeom>
              <a:noFill/>
            </p:spPr>
            <p:txBody>
              <a:bodyPr wrap="none" rtlCol="0">
                <a:spAutoFit/>
              </a:bodyPr>
              <a:lstStyle/>
              <a:p>
                <a:r>
                  <a:rPr lang="en-US" altLang="zh-CN" sz="2200" dirty="0"/>
                  <a:t>2. multiplication rule: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e>
                        <m:r>
                          <a:rPr lang="en-US" altLang="zh-CN" sz="2200" b="0" i="1" smtClean="0">
                            <a:latin typeface="Cambria Math"/>
                          </a:rPr>
                          <m:t>𝐵</m:t>
                        </m:r>
                      </m:e>
                    </m:d>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75329" y="3114507"/>
                <a:ext cx="6098593" cy="430887"/>
              </a:xfrm>
              <a:prstGeom prst="rect">
                <a:avLst/>
              </a:prstGeom>
              <a:blipFill rotWithShape="1">
                <a:blip r:embed="rId2"/>
                <a:stretch>
                  <a:fillRect l="-1199"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2338" y="3550597"/>
                <a:ext cx="6668300" cy="430887"/>
              </a:xfrm>
              <a:prstGeom prst="rect">
                <a:avLst/>
              </a:prstGeom>
              <a:noFill/>
            </p:spPr>
            <p:txBody>
              <a:bodyPr wrap="none" rtlCol="0">
                <a:spAutoFit/>
              </a:bodyPr>
              <a:lstStyle/>
              <a:p>
                <a:r>
                  <a:rPr lang="en-US" altLang="zh-CN" sz="2200" dirty="0"/>
                  <a:t>3. addition rule: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rPr>
                      <m:t>)</m:t>
                    </m:r>
                  </m:oMath>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2338" y="3550597"/>
                <a:ext cx="6668300" cy="430887"/>
              </a:xfrm>
              <a:prstGeom prst="rect">
                <a:avLst/>
              </a:prstGeom>
              <a:blipFill rotWithShape="1">
                <a:blip r:embed="rId3"/>
                <a:stretch>
                  <a:fillRect l="-1097"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4022" y="2663915"/>
                <a:ext cx="4753802" cy="430887"/>
              </a:xfrm>
              <a:prstGeom prst="rect">
                <a:avLst/>
              </a:prstGeom>
              <a:noFill/>
            </p:spPr>
            <p:txBody>
              <a:bodyPr wrap="none" rtlCol="0">
                <a:spAutoFit/>
              </a:bodyPr>
              <a:lstStyle/>
              <a:p>
                <a:r>
                  <a:rPr lang="en-US" altLang="zh-CN" sz="2200" dirty="0"/>
                  <a:t>1. subtraction rule: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=1−</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4022" y="2663915"/>
                <a:ext cx="4753802" cy="430887"/>
              </a:xfrm>
              <a:prstGeom prst="rect">
                <a:avLst/>
              </a:prstGeom>
              <a:blipFill rotWithShape="1">
                <a:blip r:embed="rId4"/>
                <a:stretch>
                  <a:fillRect l="-1667" t="-7042" b="-28169"/>
                </a:stretch>
              </a:blipFill>
            </p:spPr>
            <p:txBody>
              <a:bodyPr/>
              <a:lstStyle/>
              <a:p>
                <a:r>
                  <a:rPr lang="zh-CN" altLang="en-US">
                    <a:noFill/>
                  </a:rPr>
                  <a:t> </a:t>
                </a:r>
              </a:p>
            </p:txBody>
          </p:sp>
        </mc:Fallback>
      </mc:AlternateContent>
      <p:sp>
        <p:nvSpPr>
          <p:cNvPr id="8" name="TextBox 7"/>
          <p:cNvSpPr txBox="1"/>
          <p:nvPr/>
        </p:nvSpPr>
        <p:spPr>
          <a:xfrm>
            <a:off x="241766" y="3990861"/>
            <a:ext cx="4140461" cy="430887"/>
          </a:xfrm>
          <a:prstGeom prst="rect">
            <a:avLst/>
          </a:prstGeom>
          <a:noFill/>
        </p:spPr>
        <p:txBody>
          <a:bodyPr wrap="square" rtlCol="0">
            <a:spAutoFit/>
          </a:bodyPr>
          <a:lstStyle/>
          <a:p>
            <a:r>
              <a:rPr lang="en-US" altLang="zh-CN" sz="2200" dirty="0">
                <a:latin typeface="+mj-lt"/>
              </a:rPr>
              <a:t>4. law of total probability </a:t>
            </a:r>
            <a:endParaRPr lang="zh-CN" altLang="en-US" sz="2200" dirty="0">
              <a:latin typeface="+mj-lt"/>
            </a:endParaRPr>
          </a:p>
        </p:txBody>
      </p:sp>
      <p:sp>
        <p:nvSpPr>
          <p:cNvPr id="9" name="TextBox 8"/>
          <p:cNvSpPr txBox="1"/>
          <p:nvPr/>
        </p:nvSpPr>
        <p:spPr>
          <a:xfrm>
            <a:off x="386536" y="4695702"/>
            <a:ext cx="7920880" cy="430887"/>
          </a:xfrm>
          <a:prstGeom prst="rect">
            <a:avLst/>
          </a:prstGeom>
          <a:noFill/>
        </p:spPr>
        <p:txBody>
          <a:bodyPr wrap="square" rtlCol="0">
            <a:spAutoFit/>
          </a:bodyPr>
          <a:lstStyle/>
          <a:p>
            <a:r>
              <a:rPr lang="en-US" altLang="zh-CN" sz="2200" dirty="0">
                <a:latin typeface="+mj-lt"/>
              </a:rPr>
              <a:t>2 and 3 can be extended to more than two events.</a:t>
            </a:r>
            <a:endParaRPr lang="zh-CN" altLang="en-US" sz="2200" dirty="0">
              <a:latin typeface="+mj-lt"/>
            </a:endParaRPr>
          </a:p>
        </p:txBody>
      </p:sp>
      <p:sp>
        <p:nvSpPr>
          <p:cNvPr id="13" name="灯片编号占位符 12">
            <a:extLst>
              <a:ext uri="{FF2B5EF4-FFF2-40B4-BE49-F238E27FC236}">
                <a16:creationId xmlns:a16="http://schemas.microsoft.com/office/drawing/2014/main" xmlns="" id="{08F5ACA5-C23A-4209-85D4-BCFED81DA57D}"/>
              </a:ext>
            </a:extLst>
          </p:cNvPr>
          <p:cNvSpPr>
            <a:spLocks noGrp="1"/>
          </p:cNvSpPr>
          <p:nvPr>
            <p:ph type="sldNum" sz="quarter" idx="11"/>
          </p:nvPr>
        </p:nvSpPr>
        <p:spPr/>
        <p:txBody>
          <a:bodyPr/>
          <a:lstStyle/>
          <a:p>
            <a:pPr>
              <a:defRPr/>
            </a:pPr>
            <a:fld id="{DF2308B0-52A9-437D-9700-D7B37876F5B1}" type="slidenum">
              <a:rPr lang="zh-CN" altLang="en-US" smtClean="0"/>
              <a:pPr>
                <a:defRPr/>
              </a:pPr>
              <a:t>139</a:t>
            </a:fld>
            <a:endParaRPr lang="en-US" altLang="zh-CN" dirty="0"/>
          </a:p>
        </p:txBody>
      </p:sp>
    </p:spTree>
    <p:extLst>
      <p:ext uri="{BB962C8B-B14F-4D97-AF65-F5344CB8AC3E}">
        <p14:creationId xmlns:p14="http://schemas.microsoft.com/office/powerpoint/2010/main" val="126287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54" y="927447"/>
            <a:ext cx="2988840" cy="611224"/>
          </a:xfrm>
          <a:ln>
            <a:solidFill>
              <a:srgbClr val="FF0000"/>
            </a:solidFill>
          </a:ln>
          <a:effectLst>
            <a:outerShdw blurRad="50800" dist="38100" dir="2700000" algn="tl" rotWithShape="0">
              <a:prstClr val="black">
                <a:alpha val="40000"/>
              </a:prstClr>
            </a:outerShdw>
          </a:effectLst>
        </p:spPr>
        <p:txBody>
          <a:bodyPr/>
          <a:lstStyle/>
          <a:p>
            <a:pPr algn="ctr"/>
            <a:r>
              <a:rPr lang="en-US" sz="3200" b="1" dirty="0">
                <a:solidFill>
                  <a:schemeClr val="bg2">
                    <a:lumMod val="60000"/>
                    <a:lumOff val="40000"/>
                  </a:schemeClr>
                </a:solidFill>
                <a:latin typeface="Times New Roman" charset="0"/>
                <a:ea typeface="Times New Roman" charset="0"/>
                <a:cs typeface="Times New Roman" charset="0"/>
              </a:rPr>
              <a:t>5   </a:t>
            </a:r>
            <a:r>
              <a:rPr lang="en-US" sz="3200" b="1" dirty="0" err="1">
                <a:solidFill>
                  <a:schemeClr val="bg2">
                    <a:lumMod val="60000"/>
                    <a:lumOff val="40000"/>
                  </a:schemeClr>
                </a:solidFill>
                <a:latin typeface="Times New Roman" charset="0"/>
                <a:ea typeface="Times New Roman" charset="0"/>
                <a:cs typeface="Times New Roman" charset="0"/>
              </a:rPr>
              <a:t>Dotplots</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447754" y="1827476"/>
            <a:ext cx="8480285" cy="3176700"/>
          </a:xfrm>
          <a:ln>
            <a:solidFill>
              <a:srgbClr val="FF0000"/>
            </a:solidFill>
          </a:ln>
        </p:spPr>
        <p:txBody>
          <a:bodyPr/>
          <a:lstStyle/>
          <a:p>
            <a:pPr marL="385763" indent="-385763" algn="just">
              <a:buFont typeface="+mj-lt"/>
              <a:buAutoNum type="alphaLcParenR"/>
            </a:pPr>
            <a:r>
              <a:rPr lang="zh-CN" altLang="en-US" sz="2400" dirty="0">
                <a:latin typeface="Times" charset="0"/>
              </a:rPr>
              <a:t> </a:t>
            </a:r>
            <a:r>
              <a:rPr lang="en-US" sz="2400" dirty="0">
                <a:latin typeface="Times" charset="0"/>
              </a:rPr>
              <a:t>A </a:t>
            </a:r>
            <a:r>
              <a:rPr lang="en-US" sz="2400" dirty="0" err="1">
                <a:latin typeface="Times" charset="0"/>
              </a:rPr>
              <a:t>dotplot</a:t>
            </a:r>
            <a:r>
              <a:rPr lang="en-US" sz="2400" dirty="0">
                <a:latin typeface="Times" charset="0"/>
              </a:rPr>
              <a:t> is an attractive summary of numerical data when the data set is reasonably small or there are </a:t>
            </a:r>
            <a:r>
              <a:rPr lang="en-US" sz="2400" dirty="0">
                <a:solidFill>
                  <a:srgbClr val="FF0000"/>
                </a:solidFill>
                <a:latin typeface="Times" charset="0"/>
              </a:rPr>
              <a:t>relatively few distinct </a:t>
            </a:r>
            <a:r>
              <a:rPr lang="en-US" sz="2400" dirty="0">
                <a:latin typeface="Times" charset="0"/>
              </a:rPr>
              <a:t>data values. </a:t>
            </a:r>
          </a:p>
          <a:p>
            <a:pPr marL="385763" indent="-385763" algn="just">
              <a:buFont typeface="+mj-lt"/>
              <a:buAutoNum type="alphaLcParenR"/>
            </a:pPr>
            <a:r>
              <a:rPr lang="zh-CN" altLang="en-US" sz="2400" dirty="0">
                <a:latin typeface="Times" charset="0"/>
              </a:rPr>
              <a:t> </a:t>
            </a:r>
            <a:r>
              <a:rPr lang="en-US" sz="2400" dirty="0">
                <a:latin typeface="Times" charset="0"/>
              </a:rPr>
              <a:t>Each observation is represented by a dot above the corresponding location on a horizontal</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水平的</a:t>
            </a:r>
            <a:r>
              <a:rPr lang="en-US" altLang="zh-CN" sz="2400" dirty="0">
                <a:latin typeface="Times" charset="0"/>
              </a:rPr>
              <a:t>)</a:t>
            </a:r>
            <a:r>
              <a:rPr lang="en-US" sz="2400" dirty="0">
                <a:latin typeface="Times" charset="0"/>
              </a:rPr>
              <a:t> measurement scale. </a:t>
            </a:r>
          </a:p>
          <a:p>
            <a:pPr marL="385763" indent="-385763" algn="just">
              <a:buFont typeface="+mj-lt"/>
              <a:buAutoNum type="alphaLcParenR"/>
            </a:pPr>
            <a:r>
              <a:rPr lang="zh-CN" altLang="en-US" sz="2400" dirty="0">
                <a:latin typeface="Times" charset="0"/>
              </a:rPr>
              <a:t> </a:t>
            </a:r>
            <a:r>
              <a:rPr lang="en-US" sz="2400" dirty="0">
                <a:latin typeface="Times" charset="0"/>
              </a:rPr>
              <a:t>When a value occurs </a:t>
            </a:r>
            <a:r>
              <a:rPr lang="en-US" sz="2400" dirty="0">
                <a:solidFill>
                  <a:srgbClr val="FF0000"/>
                </a:solidFill>
                <a:latin typeface="Times" charset="0"/>
              </a:rPr>
              <a:t>more than once</a:t>
            </a:r>
            <a:r>
              <a:rPr lang="en-US" sz="2400" dirty="0">
                <a:latin typeface="Times" charset="0"/>
              </a:rPr>
              <a:t>, there is a dot for each occurrence, and these dots are stacked</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堆砌</a:t>
            </a:r>
            <a:r>
              <a:rPr lang="en-US" altLang="zh-CN" sz="2400" dirty="0">
                <a:latin typeface="Times" charset="0"/>
              </a:rPr>
              <a:t>)</a:t>
            </a:r>
            <a:r>
              <a:rPr lang="en-US" sz="2400" dirty="0">
                <a:latin typeface="Times" charset="0"/>
              </a:rPr>
              <a:t> vertically</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垂直</a:t>
            </a:r>
            <a:r>
              <a:rPr lang="en-US" altLang="zh-CN" sz="2400" dirty="0">
                <a:latin typeface="Times" charset="0"/>
              </a:rPr>
              <a:t>)</a:t>
            </a:r>
            <a:r>
              <a:rPr lang="en-US" sz="2400" dirty="0">
                <a:latin typeface="Times" charset="0"/>
              </a:rPr>
              <a:t>. </a:t>
            </a:r>
          </a:p>
        </p:txBody>
      </p:sp>
      <p:sp>
        <p:nvSpPr>
          <p:cNvPr id="5" name="文本框 4">
            <a:extLst>
              <a:ext uri="{FF2B5EF4-FFF2-40B4-BE49-F238E27FC236}">
                <a16:creationId xmlns:a16="http://schemas.microsoft.com/office/drawing/2014/main" xmlns="" id="{00333E4B-EF5E-4A85-A0B3-477ECF9785B0}"/>
              </a:ext>
            </a:extLst>
          </p:cNvPr>
          <p:cNvSpPr txBox="1"/>
          <p:nvPr/>
        </p:nvSpPr>
        <p:spPr>
          <a:xfrm>
            <a:off x="447754" y="5280577"/>
            <a:ext cx="8480285" cy="830997"/>
          </a:xfrm>
          <a:prstGeom prst="rect">
            <a:avLst/>
          </a:prstGeom>
          <a:noFill/>
          <a:ln>
            <a:solidFill>
              <a:srgbClr val="FF0000"/>
            </a:solidFill>
          </a:ln>
        </p:spPr>
        <p:txBody>
          <a:bodyPr wrap="square">
            <a:spAutoFit/>
          </a:bodyPr>
          <a:lstStyle/>
          <a:p>
            <a:pPr marL="0" indent="0" algn="just">
              <a:buNone/>
            </a:pPr>
            <a:r>
              <a:rPr lang="en-US" altLang="zh-CN" sz="2400" b="1" dirty="0">
                <a:latin typeface="Times" charset="0"/>
              </a:rPr>
              <a:t>Remark:</a:t>
            </a:r>
            <a:r>
              <a:rPr lang="zh-CN" altLang="en-US" sz="2400" dirty="0">
                <a:latin typeface="Times" charset="0"/>
              </a:rPr>
              <a:t> </a:t>
            </a:r>
            <a:r>
              <a:rPr lang="en-US" altLang="zh-CN" sz="2400" dirty="0">
                <a:latin typeface="Times" charset="0"/>
              </a:rPr>
              <a:t>As with a stem-and-leaf display, a </a:t>
            </a:r>
            <a:r>
              <a:rPr lang="en-US" altLang="zh-CN" sz="2400" dirty="0" err="1">
                <a:latin typeface="Times" charset="0"/>
              </a:rPr>
              <a:t>dotplot</a:t>
            </a:r>
            <a:r>
              <a:rPr lang="en-US" altLang="zh-CN" sz="2400" dirty="0">
                <a:latin typeface="Times" charset="0"/>
              </a:rPr>
              <a:t> gives information about </a:t>
            </a:r>
            <a:r>
              <a:rPr lang="en-US" altLang="zh-CN" sz="2400" dirty="0">
                <a:solidFill>
                  <a:srgbClr val="FF0000"/>
                </a:solidFill>
                <a:latin typeface="Times" charset="0"/>
              </a:rPr>
              <a:t>location</a:t>
            </a:r>
            <a:r>
              <a:rPr lang="en-US" altLang="zh-CN" sz="2400" dirty="0">
                <a:latin typeface="Times" charset="0"/>
              </a:rPr>
              <a:t>, spread, extremes, and gaps. </a:t>
            </a:r>
            <a:endParaRPr lang="en-US" altLang="zh-CN" sz="2400" dirty="0"/>
          </a:p>
        </p:txBody>
      </p:sp>
      <p:sp>
        <p:nvSpPr>
          <p:cNvPr id="6" name="灯片编号占位符 5">
            <a:extLst>
              <a:ext uri="{FF2B5EF4-FFF2-40B4-BE49-F238E27FC236}">
                <a16:creationId xmlns:a16="http://schemas.microsoft.com/office/drawing/2014/main" xmlns="" id="{76DD4952-5960-4690-AF78-05E7777840EE}"/>
              </a:ext>
            </a:extLst>
          </p:cNvPr>
          <p:cNvSpPr>
            <a:spLocks noGrp="1"/>
          </p:cNvSpPr>
          <p:nvPr>
            <p:ph type="sldNum" sz="quarter" idx="11"/>
          </p:nvPr>
        </p:nvSpPr>
        <p:spPr/>
        <p:txBody>
          <a:bodyPr/>
          <a:lstStyle/>
          <a:p>
            <a:pPr>
              <a:defRPr/>
            </a:pPr>
            <a:fld id="{8618F8B8-3FB5-463C-A387-6BC2D35C345E}" type="slidenum">
              <a:rPr lang="zh-CN" altLang="en-US" smtClean="0"/>
              <a:pPr>
                <a:defRPr/>
              </a:pPr>
              <a:t>14</a:t>
            </a:fld>
            <a:endParaRPr lang="en-US" altLang="zh-CN" dirty="0"/>
          </a:p>
        </p:txBody>
      </p:sp>
    </p:spTree>
    <p:extLst>
      <p:ext uri="{BB962C8B-B14F-4D97-AF65-F5344CB8AC3E}">
        <p14:creationId xmlns:p14="http://schemas.microsoft.com/office/powerpoint/2010/main" val="138564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2979" y="1247293"/>
            <a:ext cx="5262916" cy="430887"/>
          </a:xfrm>
          <a:prstGeom prst="rect">
            <a:avLst/>
          </a:prstGeom>
        </p:spPr>
        <p:txBody>
          <a:bodyPr wrap="none">
            <a:spAutoFit/>
          </a:bodyPr>
          <a:lstStyle/>
          <a:p>
            <a:r>
              <a:rPr lang="en-US" altLang="zh-CN" sz="2200" dirty="0">
                <a:solidFill>
                  <a:srgbClr val="FF0000"/>
                </a:solidFill>
              </a:rPr>
              <a:t>Independence of More Than Two Events</a:t>
            </a:r>
            <a:endParaRPr lang="zh-CN" altLang="en-US" sz="2200" dirty="0">
              <a:solidFill>
                <a:srgbClr val="FF0000"/>
              </a:solidFill>
            </a:endParaRPr>
          </a:p>
        </p:txBody>
      </p:sp>
      <p:sp>
        <p:nvSpPr>
          <p:cNvPr id="3" name="矩形 2"/>
          <p:cNvSpPr/>
          <p:nvPr/>
        </p:nvSpPr>
        <p:spPr>
          <a:xfrm>
            <a:off x="431539" y="1831322"/>
            <a:ext cx="8865986" cy="769441"/>
          </a:xfrm>
          <a:prstGeom prst="rect">
            <a:avLst/>
          </a:prstGeom>
        </p:spPr>
        <p:txBody>
          <a:bodyPr wrap="square">
            <a:spAutoFit/>
          </a:bodyPr>
          <a:lstStyle/>
          <a:p>
            <a:r>
              <a:rPr lang="en-US" altLang="zh-CN" sz="2200" dirty="0"/>
              <a:t>The notion of independence of two events can also be extended to collections of more than two events.</a:t>
            </a:r>
            <a:endParaRPr lang="zh-CN" altLang="en-US" sz="2200" dirty="0"/>
          </a:p>
        </p:txBody>
      </p:sp>
      <mc:AlternateContent xmlns:mc="http://schemas.openxmlformats.org/markup-compatibility/2006" xmlns:a14="http://schemas.microsoft.com/office/drawing/2010/main">
        <mc:Choice Requires="a14">
          <p:sp>
            <p:nvSpPr>
              <p:cNvPr id="4" name="矩形 3"/>
              <p:cNvSpPr/>
              <p:nvPr/>
            </p:nvSpPr>
            <p:spPr>
              <a:xfrm>
                <a:off x="521550" y="3293985"/>
                <a:ext cx="8145905" cy="784254"/>
              </a:xfrm>
              <a:prstGeom prst="rect">
                <a:avLst/>
              </a:prstGeom>
            </p:spPr>
            <p:txBody>
              <a:bodyPr wrap="square">
                <a:spAutoFit/>
              </a:bodyPr>
              <a:lstStyle/>
              <a:p>
                <a:r>
                  <a:rPr lang="en-US" altLang="zh-CN" sz="2200" dirty="0">
                    <a:latin typeface="+mj-lt"/>
                  </a:rPr>
                  <a:t>Events </a:t>
                </a:r>
                <a14:m>
                  <m:oMath xmlns:m="http://schemas.openxmlformats.org/officeDocument/2006/math">
                    <m:sSub>
                      <m:sSubPr>
                        <m:ctrlPr>
                          <a:rPr lang="en-US" altLang="zh-CN" sz="2200" i="1" dirty="0" smtClean="0">
                            <a:latin typeface="Cambria Math" charset="0"/>
                          </a:rPr>
                        </m:ctrlPr>
                      </m:sSubPr>
                      <m:e>
                        <m:r>
                          <a:rPr lang="en-US" altLang="zh-CN" sz="2200" b="0" i="1" dirty="0" smtClean="0">
                            <a:latin typeface="Cambria Math"/>
                          </a:rPr>
                          <m:t>𝐴</m:t>
                        </m:r>
                      </m:e>
                      <m:sub>
                        <m:r>
                          <a:rPr lang="en-US" altLang="zh-CN" sz="2200" b="0" i="1" dirty="0" smtClean="0">
                            <a:latin typeface="Cambria Math"/>
                          </a:rPr>
                          <m:t>1</m:t>
                        </m:r>
                      </m:sub>
                    </m:sSub>
                    <m:r>
                      <a:rPr lang="en-US" altLang="zh-CN" sz="2200" b="0" i="1" dirty="0" smtClean="0">
                        <a:latin typeface="Cambria Math"/>
                      </a:rPr>
                      <m:t>, …,</m:t>
                    </m:r>
                    <m:sSub>
                      <m:sSubPr>
                        <m:ctrlPr>
                          <a:rPr lang="en-US" altLang="zh-CN" sz="2200" b="0" i="1" dirty="0" smtClean="0">
                            <a:latin typeface="Cambria Math" charset="0"/>
                          </a:rPr>
                        </m:ctrlPr>
                      </m:sSubPr>
                      <m:e>
                        <m:r>
                          <a:rPr lang="en-US" altLang="zh-CN" sz="2200" b="0" i="1" dirty="0" smtClean="0">
                            <a:latin typeface="Cambria Math"/>
                          </a:rPr>
                          <m:t>𝐴</m:t>
                        </m:r>
                      </m:e>
                      <m:sub>
                        <m:r>
                          <a:rPr lang="en-US" altLang="zh-CN" sz="2200" b="0" i="1" dirty="0" smtClean="0">
                            <a:latin typeface="Cambria Math"/>
                          </a:rPr>
                          <m:t>𝑛</m:t>
                        </m:r>
                      </m:sub>
                    </m:sSub>
                    <m:r>
                      <a:rPr lang="en-US" altLang="zh-CN" sz="2200" i="1" dirty="0" smtClean="0">
                        <a:latin typeface="Cambria Math"/>
                      </a:rPr>
                      <m:t> </m:t>
                    </m:r>
                  </m:oMath>
                </a14:m>
                <a:r>
                  <a:rPr lang="en-US" altLang="zh-CN" sz="2200" dirty="0">
                    <a:latin typeface="+mj-lt"/>
                  </a:rPr>
                  <a:t>are </a:t>
                </a:r>
                <a:r>
                  <a:rPr lang="en-US" altLang="zh-CN" sz="2200" dirty="0">
                    <a:solidFill>
                      <a:srgbClr val="FF0000"/>
                    </a:solidFill>
                    <a:latin typeface="+mj-lt"/>
                  </a:rPr>
                  <a:t>mutually independent </a:t>
                </a:r>
                <a:r>
                  <a:rPr lang="en-US" altLang="zh-CN" sz="2200" dirty="0">
                    <a:latin typeface="+mj-lt"/>
                  </a:rPr>
                  <a:t>if for every </a:t>
                </a:r>
                <a14:m>
                  <m:oMath xmlns:m="http://schemas.openxmlformats.org/officeDocument/2006/math">
                    <m:r>
                      <a:rPr lang="en-US" altLang="zh-CN" sz="2200" b="0" i="1" smtClean="0">
                        <a:latin typeface="Cambria Math"/>
                      </a:rPr>
                      <m:t>𝑘</m:t>
                    </m:r>
                    <m:r>
                      <a:rPr lang="en-US" altLang="zh-CN" sz="2200" b="0" i="1" smtClean="0">
                        <a:latin typeface="Cambria Math"/>
                      </a:rPr>
                      <m:t>(</m:t>
                    </m:r>
                    <m:r>
                      <a:rPr lang="en-US" altLang="zh-CN" sz="2200" b="0" i="1" smtClean="0">
                        <a:latin typeface="Cambria Math"/>
                      </a:rPr>
                      <m:t>𝑘</m:t>
                    </m:r>
                    <m:r>
                      <a:rPr lang="en-US" altLang="zh-CN" sz="2200" b="0" i="1" smtClean="0">
                        <a:latin typeface="Cambria Math"/>
                      </a:rPr>
                      <m:t>=2,3,…,</m:t>
                    </m:r>
                    <m:r>
                      <a:rPr lang="en-US" altLang="zh-CN" sz="2200" b="0" i="1" smtClean="0">
                        <a:latin typeface="Cambria Math"/>
                      </a:rPr>
                      <m:t>𝑛</m:t>
                    </m:r>
                    <m:r>
                      <a:rPr lang="en-US" altLang="zh-CN" sz="2200" b="0" i="1" smtClean="0">
                        <a:latin typeface="Cambria Math"/>
                      </a:rPr>
                      <m:t>)</m:t>
                    </m:r>
                  </m:oMath>
                </a14:m>
                <a:r>
                  <a:rPr lang="en-US" altLang="zh-CN" sz="2200" dirty="0">
                    <a:latin typeface="+mj-lt"/>
                  </a:rPr>
                  <a:t> and every subset of indices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𝑖</m:t>
                        </m:r>
                      </m:e>
                      <m:sub>
                        <m:r>
                          <a:rPr lang="en-US" altLang="zh-CN" sz="2200" b="0" i="1" smtClean="0">
                            <a:latin typeface="Cambria Math"/>
                          </a:rPr>
                          <m:t>1</m:t>
                        </m:r>
                      </m:sub>
                    </m:sSub>
                    <m:r>
                      <a:rPr lang="en-US" altLang="zh-CN" sz="2200" b="0" i="1" smtClean="0">
                        <a:latin typeface="Cambria Math"/>
                      </a:rPr>
                      <m:t>, </m:t>
                    </m:r>
                    <m:sSub>
                      <m:sSubPr>
                        <m:ctrlPr>
                          <a:rPr lang="en-US" altLang="zh-CN" sz="2200" b="0" i="1" smtClean="0">
                            <a:latin typeface="Cambria Math" charset="0"/>
                          </a:rPr>
                        </m:ctrlPr>
                      </m:sSubPr>
                      <m:e>
                        <m:r>
                          <a:rPr lang="en-US" altLang="zh-CN" sz="2200" b="0" i="1" smtClean="0">
                            <a:latin typeface="Cambria Math"/>
                          </a:rPr>
                          <m:t>𝑖</m:t>
                        </m:r>
                      </m:e>
                      <m:sub>
                        <m:r>
                          <a:rPr lang="en-US" altLang="zh-CN" sz="2200" b="0" i="1" smtClean="0">
                            <a:latin typeface="Cambria Math"/>
                          </a:rPr>
                          <m:t>2,</m:t>
                        </m:r>
                      </m:sub>
                    </m:sSub>
                    <m:r>
                      <a:rPr lang="en-US" altLang="zh-CN" sz="2200" b="0" i="1" smtClean="0">
                        <a:latin typeface="Cambria Math"/>
                      </a:rPr>
                      <m:t>…, </m:t>
                    </m:r>
                    <m:sSub>
                      <m:sSubPr>
                        <m:ctrlPr>
                          <a:rPr lang="en-US" altLang="zh-CN" sz="2200" b="0" i="1" smtClean="0">
                            <a:latin typeface="Cambria Math" charset="0"/>
                          </a:rPr>
                        </m:ctrlPr>
                      </m:sSubPr>
                      <m:e>
                        <m:r>
                          <a:rPr lang="en-US" altLang="zh-CN" sz="2200" b="0" i="1" smtClean="0">
                            <a:latin typeface="Cambria Math"/>
                          </a:rPr>
                          <m:t>𝑖</m:t>
                        </m:r>
                      </m:e>
                      <m:sub>
                        <m:r>
                          <a:rPr lang="en-US" altLang="zh-CN" sz="2200" b="0" i="1" smtClean="0">
                            <a:latin typeface="Cambria Math"/>
                          </a:rPr>
                          <m:t>𝑘</m:t>
                        </m:r>
                      </m:sub>
                    </m:sSub>
                  </m:oMath>
                </a14:m>
                <a:r>
                  <a:rPr lang="en-US" altLang="zh-CN" sz="2200" dirty="0">
                    <a:latin typeface="+mj-lt"/>
                  </a:rPr>
                  <a:t>,</a:t>
                </a:r>
                <a:endParaRPr lang="zh-CN" altLang="en-US" sz="2200"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521550" y="3293985"/>
                <a:ext cx="8145905" cy="784254"/>
              </a:xfrm>
              <a:prstGeom prst="rect">
                <a:avLst/>
              </a:prstGeom>
              <a:blipFill rotWithShape="1">
                <a:blip r:embed="rId2"/>
                <a:stretch>
                  <a:fillRect l="-973" t="-3876" b="-124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79785" y="4149080"/>
                <a:ext cx="6829434" cy="48680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sSub>
                              <m:sSubPr>
                                <m:ctrlPr>
                                  <a:rPr lang="en-US" altLang="zh-CN" sz="2200" b="0" i="1" smtClean="0">
                                    <a:latin typeface="Cambria Math" charset="0"/>
                                  </a:rPr>
                                </m:ctrlPr>
                              </m:sSubPr>
                              <m:e>
                                <m:r>
                                  <a:rPr lang="en-US" altLang="zh-CN" sz="2200" b="0" i="1" smtClean="0">
                                    <a:latin typeface="Cambria Math"/>
                                  </a:rPr>
                                  <m:t>𝑖</m:t>
                                </m:r>
                              </m:e>
                              <m:sub>
                                <m:r>
                                  <a:rPr lang="en-US" altLang="zh-CN" sz="2200" b="0" i="1" smtClean="0">
                                    <a:latin typeface="Cambria Math"/>
                                  </a:rPr>
                                  <m:t>1</m:t>
                                </m:r>
                              </m:sub>
                            </m:sSub>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sSub>
                              <m:sSubPr>
                                <m:ctrlPr>
                                  <a:rPr lang="en-US" altLang="zh-CN" sz="2200" b="0" i="1" smtClean="0">
                                    <a:latin typeface="Cambria Math" charset="0"/>
                                    <a:ea typeface="Cambria Math"/>
                                  </a:rPr>
                                </m:ctrlPr>
                              </m:sSubPr>
                              <m:e>
                                <m:r>
                                  <a:rPr lang="en-US" altLang="zh-CN" sz="2200" b="0" i="1" smtClean="0">
                                    <a:latin typeface="Cambria Math"/>
                                    <a:ea typeface="Cambria Math"/>
                                  </a:rPr>
                                  <m:t>𝑖</m:t>
                                </m:r>
                              </m:e>
                              <m:sub>
                                <m:r>
                                  <a:rPr lang="en-US" altLang="zh-CN" sz="2200" b="0" i="1" smtClean="0">
                                    <a:latin typeface="Cambria Math"/>
                                    <a:ea typeface="Cambria Math"/>
                                  </a:rPr>
                                  <m:t>2</m:t>
                                </m:r>
                              </m:sub>
                            </m:sSub>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sSub>
                              <m:sSubPr>
                                <m:ctrlPr>
                                  <a:rPr lang="en-US" altLang="zh-CN" sz="2200" b="0" i="1" smtClean="0">
                                    <a:latin typeface="Cambria Math" charset="0"/>
                                    <a:ea typeface="Cambria Math"/>
                                  </a:rPr>
                                </m:ctrlPr>
                              </m:sSubPr>
                              <m:e>
                                <m:r>
                                  <a:rPr lang="en-US" altLang="zh-CN" sz="2200" b="0" i="1" smtClean="0">
                                    <a:latin typeface="Cambria Math"/>
                                    <a:ea typeface="Cambria Math"/>
                                  </a:rPr>
                                  <m:t>𝑖</m:t>
                                </m:r>
                              </m:e>
                              <m:sub>
                                <m:r>
                                  <a:rPr lang="en-US" altLang="zh-CN" sz="2200" b="0" i="1" smtClean="0">
                                    <a:latin typeface="Cambria Math"/>
                                    <a:ea typeface="Cambria Math"/>
                                  </a:rPr>
                                  <m:t>𝑘</m:t>
                                </m:r>
                              </m:sub>
                            </m:sSub>
                          </m:sub>
                        </m:sSub>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b>
                          <m:sSubPr>
                            <m:ctrlPr>
                              <a:rPr lang="en-US" altLang="zh-CN" sz="2200" i="1">
                                <a:latin typeface="Cambria Math" charset="0"/>
                              </a:rPr>
                            </m:ctrlPr>
                          </m:sSubPr>
                          <m:e>
                            <m:r>
                              <a:rPr lang="en-US" altLang="zh-CN" sz="2200" i="1">
                                <a:latin typeface="Cambria Math"/>
                              </a:rPr>
                              <m:t>𝐴</m:t>
                            </m:r>
                          </m:e>
                          <m:sub>
                            <m:sSub>
                              <m:sSubPr>
                                <m:ctrlPr>
                                  <a:rPr lang="en-US" altLang="zh-CN" sz="2200" i="1">
                                    <a:latin typeface="Cambria Math" charset="0"/>
                                  </a:rPr>
                                </m:ctrlPr>
                              </m:sSubPr>
                              <m:e>
                                <m:r>
                                  <a:rPr lang="en-US" altLang="zh-CN" sz="2200" i="1">
                                    <a:latin typeface="Cambria Math"/>
                                  </a:rPr>
                                  <m:t>𝑖</m:t>
                                </m:r>
                              </m:e>
                              <m:sub>
                                <m:r>
                                  <a:rPr lang="en-US" altLang="zh-CN" sz="2200" i="1">
                                    <a:latin typeface="Cambria Math"/>
                                  </a:rPr>
                                  <m:t>1</m:t>
                                </m:r>
                              </m:sub>
                            </m:sSub>
                          </m:sub>
                        </m:sSub>
                      </m:e>
                    </m:d>
                    <m:r>
                      <a:rPr lang="en-US" altLang="zh-CN" sz="2200" b="0" i="1" smtClean="0">
                        <a:latin typeface="Cambria Math"/>
                        <a:ea typeface="Cambria Math"/>
                      </a:rPr>
                      <m:t>∙</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sSub>
                              <m:sSubPr>
                                <m:ctrlPr>
                                  <a:rPr lang="en-US" altLang="zh-CN" sz="2200" i="1">
                                    <a:latin typeface="Cambria Math" charset="0"/>
                                  </a:rPr>
                                </m:ctrlPr>
                              </m:sSubPr>
                              <m:e>
                                <m:r>
                                  <a:rPr lang="en-US" altLang="zh-CN" sz="2200" i="1">
                                    <a:latin typeface="Cambria Math"/>
                                  </a:rPr>
                                  <m:t>𝑖</m:t>
                                </m:r>
                              </m:e>
                              <m:sub>
                                <m:r>
                                  <a:rPr lang="en-US" altLang="zh-CN" sz="2200" b="0" i="1" smtClean="0">
                                    <a:latin typeface="Cambria Math"/>
                                  </a:rPr>
                                  <m:t>2</m:t>
                                </m:r>
                              </m:sub>
                            </m:sSub>
                          </m:sub>
                        </m:sSub>
                      </m:e>
                    </m:d>
                    <m:r>
                      <a:rPr lang="en-US" altLang="zh-CN" sz="2200" i="1" smtClean="0">
                        <a:latin typeface="Cambria Math"/>
                        <a:ea typeface="Cambria Math"/>
                      </a:rPr>
                      <m:t>∙⋯∙</m:t>
                    </m:r>
                    <m:r>
                      <a:rPr lang="en-US" altLang="zh-CN" sz="2200" b="0" i="1" smtClean="0">
                        <a:latin typeface="Cambria Math"/>
                        <a:ea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sSub>
                              <m:sSubPr>
                                <m:ctrlPr>
                                  <a:rPr lang="en-US" altLang="zh-CN" sz="2200" i="1">
                                    <a:latin typeface="Cambria Math" charset="0"/>
                                  </a:rPr>
                                </m:ctrlPr>
                              </m:sSubPr>
                              <m:e>
                                <m:r>
                                  <a:rPr lang="en-US" altLang="zh-CN" sz="2200" i="1">
                                    <a:latin typeface="Cambria Math"/>
                                  </a:rPr>
                                  <m:t>𝑖</m:t>
                                </m:r>
                              </m:e>
                              <m:sub>
                                <m:r>
                                  <a:rPr lang="en-US" altLang="zh-CN" sz="2200" b="0" i="1" smtClean="0">
                                    <a:latin typeface="Cambria Math"/>
                                  </a:rPr>
                                  <m:t>𝑘</m:t>
                                </m:r>
                              </m:sub>
                            </m:sSub>
                          </m:sub>
                        </m:sSub>
                      </m:e>
                    </m:d>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79785" y="4149080"/>
                <a:ext cx="6829434" cy="486800"/>
              </a:xfrm>
              <a:prstGeom prst="rect">
                <a:avLst/>
              </a:prstGeom>
              <a:blipFill rotWithShape="1">
                <a:blip r:embed="rId3"/>
                <a:stretch>
                  <a:fillRect l="-89" t="-3797" b="-17722"/>
                </a:stretch>
              </a:blipFill>
            </p:spPr>
            <p:txBody>
              <a:bodyPr/>
              <a:lstStyle/>
              <a:p>
                <a:r>
                  <a:rPr lang="zh-CN" altLang="en-US">
                    <a:noFill/>
                  </a:rPr>
                  <a:t> </a:t>
                </a:r>
              </a:p>
            </p:txBody>
          </p:sp>
        </mc:Fallback>
      </mc:AlternateContent>
      <p:sp>
        <p:nvSpPr>
          <p:cNvPr id="6" name="TextBox 5"/>
          <p:cNvSpPr txBox="1"/>
          <p:nvPr/>
        </p:nvSpPr>
        <p:spPr>
          <a:xfrm>
            <a:off x="526964" y="2843935"/>
            <a:ext cx="2385265" cy="430887"/>
          </a:xfrm>
          <a:prstGeom prst="rect">
            <a:avLst/>
          </a:prstGeom>
          <a:noFill/>
        </p:spPr>
        <p:txBody>
          <a:bodyPr wrap="square" rtlCol="0">
            <a:spAutoFit/>
          </a:bodyPr>
          <a:lstStyle/>
          <a:p>
            <a:r>
              <a:rPr lang="en-US" altLang="zh-CN" sz="2200" dirty="0">
                <a:solidFill>
                  <a:srgbClr val="FF0000"/>
                </a:solidFill>
                <a:latin typeface="+mj-lt"/>
              </a:rPr>
              <a:t>Definition</a:t>
            </a:r>
            <a:endParaRPr lang="zh-CN" altLang="en-US" sz="2200" dirty="0">
              <a:solidFill>
                <a:srgbClr val="FF0000"/>
              </a:solidFill>
              <a:latin typeface="+mj-lt"/>
            </a:endParaRPr>
          </a:p>
        </p:txBody>
      </p:sp>
      <p:sp>
        <p:nvSpPr>
          <p:cNvPr id="11" name="灯片编号占位符 10">
            <a:extLst>
              <a:ext uri="{FF2B5EF4-FFF2-40B4-BE49-F238E27FC236}">
                <a16:creationId xmlns:a16="http://schemas.microsoft.com/office/drawing/2014/main" xmlns="" id="{C6AB9FC1-7F87-424A-AF8D-B15D607DE2B9}"/>
              </a:ext>
            </a:extLst>
          </p:cNvPr>
          <p:cNvSpPr>
            <a:spLocks noGrp="1"/>
          </p:cNvSpPr>
          <p:nvPr>
            <p:ph type="sldNum" sz="quarter" idx="11"/>
          </p:nvPr>
        </p:nvSpPr>
        <p:spPr/>
        <p:txBody>
          <a:bodyPr/>
          <a:lstStyle/>
          <a:p>
            <a:pPr>
              <a:defRPr/>
            </a:pPr>
            <a:fld id="{DF2308B0-52A9-437D-9700-D7B37876F5B1}" type="slidenum">
              <a:rPr lang="zh-CN" altLang="en-US" smtClean="0"/>
              <a:pPr>
                <a:defRPr/>
              </a:pPr>
              <a:t>140</a:t>
            </a:fld>
            <a:endParaRPr lang="en-US" altLang="zh-CN" dirty="0"/>
          </a:p>
        </p:txBody>
      </p:sp>
    </p:spTree>
    <p:extLst>
      <p:ext uri="{BB962C8B-B14F-4D97-AF65-F5344CB8AC3E}">
        <p14:creationId xmlns:p14="http://schemas.microsoft.com/office/powerpoint/2010/main" val="35897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25344" y="1043735"/>
                <a:ext cx="8280920" cy="769441"/>
              </a:xfrm>
              <a:prstGeom prst="rect">
                <a:avLst/>
              </a:prstGeom>
            </p:spPr>
            <p:txBody>
              <a:bodyPr wrap="square">
                <a:spAutoFit/>
              </a:bodyPr>
              <a:lstStyle/>
              <a:p>
                <a:r>
                  <a:rPr lang="en-US" altLang="zh-CN" sz="2200" dirty="0">
                    <a:latin typeface="+mj-lt"/>
                  </a:rPr>
                  <a:t>For example, for four events </a:t>
                </a:r>
                <a14:m>
                  <m:oMath xmlns:m="http://schemas.openxmlformats.org/officeDocument/2006/math">
                    <m:r>
                      <a:rPr lang="en-US" altLang="zh-CN" sz="2200" i="1" dirty="0" smtClean="0">
                        <a:latin typeface="Cambria Math"/>
                      </a:rPr>
                      <m:t>𝐴</m:t>
                    </m:r>
                    <m:r>
                      <a:rPr lang="en-US" altLang="zh-CN" sz="2200" i="1" dirty="0" smtClean="0">
                        <a:latin typeface="Cambria Math"/>
                      </a:rPr>
                      <m:t>, </m:t>
                    </m:r>
                    <m:r>
                      <a:rPr lang="en-US" altLang="zh-CN" sz="2200" i="1" dirty="0" smtClean="0">
                        <a:latin typeface="Cambria Math"/>
                      </a:rPr>
                      <m:t>𝐵</m:t>
                    </m:r>
                    <m:r>
                      <a:rPr lang="en-US" altLang="zh-CN" sz="2200" i="1" dirty="0" smtClean="0">
                        <a:latin typeface="Cambria Math"/>
                      </a:rPr>
                      <m:t>, </m:t>
                    </m:r>
                    <m:r>
                      <a:rPr lang="en-US" altLang="zh-CN" sz="2200" i="1" dirty="0" smtClean="0">
                        <a:latin typeface="Cambria Math"/>
                      </a:rPr>
                      <m:t>𝐶</m:t>
                    </m:r>
                    <m:r>
                      <a:rPr lang="en-US" altLang="zh-CN" sz="2200" i="1" dirty="0" smtClean="0">
                        <a:latin typeface="Cambria Math"/>
                      </a:rPr>
                      <m:t>, </m:t>
                    </m:r>
                    <m:r>
                      <a:rPr lang="en-US" altLang="zh-CN" sz="2200" i="1" dirty="0" smtClean="0">
                        <a:latin typeface="Cambria Math"/>
                      </a:rPr>
                      <m:t>𝐷</m:t>
                    </m:r>
                    <m:r>
                      <a:rPr lang="en-US" altLang="zh-CN" sz="2200" i="1" dirty="0" smtClean="0">
                        <a:latin typeface="Cambria Math"/>
                      </a:rPr>
                      <m:t> </m:t>
                    </m:r>
                  </m:oMath>
                </a14:m>
                <a:r>
                  <a:rPr lang="en-US" altLang="zh-CN" sz="2200" dirty="0">
                    <a:latin typeface="+mj-lt"/>
                  </a:rPr>
                  <a:t>to be mutually independent, we must have</a:t>
                </a:r>
                <a:endParaRPr lang="zh-CN" altLang="en-US" sz="2200" dirty="0">
                  <a:latin typeface="+mj-lt"/>
                </a:endParaRPr>
              </a:p>
            </p:txBody>
          </p:sp>
        </mc:Choice>
        <mc:Fallback xmlns="">
          <p:sp>
            <p:nvSpPr>
              <p:cNvPr id="2" name="矩形 1"/>
              <p:cNvSpPr>
                <a:spLocks noRot="1" noChangeAspect="1" noMove="1" noResize="1" noEditPoints="1" noAdjustHandles="1" noChangeArrowheads="1" noChangeShapeType="1" noTextEdit="1"/>
              </p:cNvSpPr>
              <p:nvPr/>
            </p:nvSpPr>
            <p:spPr>
              <a:xfrm>
                <a:off x="225344" y="1043735"/>
                <a:ext cx="8280920" cy="769441"/>
              </a:xfrm>
              <a:prstGeom prst="rect">
                <a:avLst/>
              </a:prstGeom>
              <a:blipFill rotWithShape="1">
                <a:blip r:embed="rId2"/>
                <a:stretch>
                  <a:fillRect l="-957" t="-3968" r="-279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193209" y="1868808"/>
                <a:ext cx="583627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r>
                            <a:rPr lang="en-US" altLang="zh-CN" sz="2200" b="0" i="1" smtClean="0">
                              <a:latin typeface="Cambria Math"/>
                              <a:ea typeface="Cambria Math"/>
                            </a:rPr>
                            <m:t>𝐷</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𝐶</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𝐷</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193209" y="1868808"/>
                <a:ext cx="5836277" cy="430887"/>
              </a:xfrm>
              <a:prstGeom prst="rect">
                <a:avLst/>
              </a:prstGeom>
              <a:blipFill rotWithShape="1">
                <a:blip r:embed="rId3"/>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93209" y="2348880"/>
                <a:ext cx="450071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𝐶</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93209" y="2348880"/>
                <a:ext cx="4500719" cy="430887"/>
              </a:xfrm>
              <a:prstGeom prst="rect">
                <a:avLst/>
              </a:prstGeom>
              <a:blipFill rotWithShape="1">
                <a:blip r:embed="rId4"/>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25972" y="2779767"/>
                <a:ext cx="472174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𝐷</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𝐷</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25972" y="2779767"/>
                <a:ext cx="4721741" cy="430887"/>
              </a:xfrm>
              <a:prstGeom prst="rect">
                <a:avLst/>
              </a:prstGeom>
              <a:blipFill rotWithShape="1">
                <a:blip r:embed="rId5"/>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06615" y="3221742"/>
                <a:ext cx="469609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r>
                            <a:rPr lang="en-US" altLang="zh-CN" sz="2200" b="0" i="1" smtClean="0">
                              <a:latin typeface="Cambria Math"/>
                              <a:ea typeface="Cambria Math"/>
                            </a:rPr>
                            <m:t>𝐷</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𝐶</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𝐷</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06615" y="3221742"/>
                <a:ext cx="4696093" cy="430887"/>
              </a:xfrm>
              <a:prstGeom prst="rect">
                <a:avLst/>
              </a:prstGeom>
              <a:blipFill rotWithShape="1">
                <a:blip r:embed="rId6"/>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25972" y="3650601"/>
                <a:ext cx="472174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r>
                            <a:rPr lang="en-US" altLang="zh-CN" sz="2200" b="0" i="1" smtClean="0">
                              <a:latin typeface="Cambria Math"/>
                              <a:ea typeface="Cambria Math"/>
                            </a:rPr>
                            <m:t>𝐷</m:t>
                          </m:r>
                        </m:e>
                      </m:d>
                      <m:r>
                        <a:rPr lang="en-US" altLang="zh-CN" sz="2200" b="0" i="1" smtClean="0">
                          <a:latin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𝐶</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𝐷</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25972" y="3650601"/>
                <a:ext cx="4721741" cy="430887"/>
              </a:xfrm>
              <a:prstGeom prst="rect">
                <a:avLst/>
              </a:prstGeom>
              <a:blipFill rotWithShape="1">
                <a:blip r:embed="rId7"/>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86635" y="4149080"/>
                <a:ext cx="6337441" cy="1311128"/>
              </a:xfrm>
              <a:prstGeom prst="rect">
                <a:avLst/>
              </a:prstGeom>
              <a:noFill/>
            </p:spPr>
            <p:txBody>
              <a:bodyPr wrap="none" rtlCol="0">
                <a:spAutoFit/>
              </a:bodyPr>
              <a:lstStyle/>
              <a:p>
                <a:pPr>
                  <a:lnSpc>
                    <a:spcPct val="120000"/>
                  </a:lnSpc>
                </a:pP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ea typeface="Cambria Math"/>
                      </a:rPr>
                      <m:t>∙</m:t>
                    </m:r>
                    <m:r>
                      <a:rPr lang="en-US" altLang="zh-CN" sz="2200" b="0" i="1" smtClean="0">
                        <a:latin typeface="Cambria Math"/>
                        <a:ea typeface="Cambria Math"/>
                      </a:rPr>
                      <m:t>𝑃</m:t>
                    </m:r>
                    <m:d>
                      <m:dPr>
                        <m:ctrlPr>
                          <a:rPr lang="en-US" altLang="zh-CN" sz="2200" b="0" i="1" smtClean="0">
                            <a:latin typeface="Cambria Math" charset="0"/>
                            <a:ea typeface="Cambria Math"/>
                          </a:rPr>
                        </m:ctrlPr>
                      </m:dPr>
                      <m:e>
                        <m:r>
                          <a:rPr lang="en-US" altLang="zh-CN" sz="2200" b="0" i="1" smtClean="0">
                            <a:latin typeface="Cambria Math"/>
                            <a:ea typeface="Cambria Math"/>
                          </a:rPr>
                          <m:t>𝐵</m:t>
                        </m:r>
                      </m:e>
                    </m:d>
                    <m:r>
                      <a:rPr lang="en-US" altLang="zh-CN" sz="2200" b="0" i="1" smtClean="0">
                        <a:latin typeface="Cambria Math"/>
                        <a:ea typeface="Cambria Math"/>
                      </a:rPr>
                      <m:t>;</m:t>
                    </m:r>
                  </m:oMath>
                </a14:m>
                <a:r>
                  <a:rPr lang="zh-CN" altLang="en-US" sz="2200" dirty="0">
                    <a:latin typeface="+mj-lt"/>
                  </a:rPr>
                  <a:t>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b="0" i="1" smtClean="0">
                            <a:latin typeface="Cambria Math"/>
                            <a:ea typeface="Cambria Math"/>
                          </a:rPr>
                          <m:t>𝐶</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𝐶</m:t>
                        </m:r>
                      </m:e>
                    </m:d>
                    <m:r>
                      <a:rPr lang="en-US" altLang="zh-CN" sz="2200" i="1">
                        <a:latin typeface="Cambria Math"/>
                        <a:ea typeface="Cambria Math"/>
                      </a:rPr>
                      <m:t>;</m:t>
                    </m:r>
                  </m:oMath>
                </a14:m>
                <a:r>
                  <a:rPr lang="zh-CN" altLang="en-US" sz="2200" dirty="0"/>
                  <a:t>  </a:t>
                </a:r>
              </a:p>
              <a:p>
                <a:pPr>
                  <a:lnSpc>
                    <a:spcPct val="120000"/>
                  </a:lnSpc>
                </a:pP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b="0" i="1" smtClean="0">
                            <a:latin typeface="Cambria Math"/>
                            <a:ea typeface="Cambria Math"/>
                          </a:rPr>
                          <m:t>𝐷</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𝐷</m:t>
                        </m:r>
                      </m:e>
                    </m:d>
                    <m:r>
                      <a:rPr lang="en-US" altLang="zh-CN" sz="2200" i="1">
                        <a:latin typeface="Cambria Math"/>
                        <a:ea typeface="Cambria Math"/>
                      </a:rPr>
                      <m:t>;</m:t>
                    </m:r>
                  </m:oMath>
                </a14:m>
                <a:r>
                  <a:rPr lang="zh-CN" altLang="en-US" sz="2200" dirty="0"/>
                  <a:t>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r>
                          <a:rPr lang="en-US" altLang="zh-CN" sz="2200" i="1">
                            <a:latin typeface="Cambria Math"/>
                            <a:ea typeface="Cambria Math"/>
                          </a:rPr>
                          <m:t>∩</m:t>
                        </m:r>
                        <m:r>
                          <a:rPr lang="en-US" altLang="zh-CN" sz="2200" b="0" i="1" smtClean="0">
                            <a:latin typeface="Cambria Math"/>
                            <a:ea typeface="Cambria Math"/>
                          </a:rPr>
                          <m:t>𝐶</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e>
                    </m:d>
                    <m:r>
                      <a:rPr lang="en-US" altLang="zh-CN" sz="2200" i="1">
                        <a:latin typeface="Cambria Math"/>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𝐶</m:t>
                        </m:r>
                      </m:e>
                    </m:d>
                    <m:r>
                      <a:rPr lang="en-US" altLang="zh-CN" sz="2200" i="1">
                        <a:latin typeface="Cambria Math"/>
                        <a:ea typeface="Cambria Math"/>
                      </a:rPr>
                      <m:t>;</m:t>
                    </m:r>
                  </m:oMath>
                </a14:m>
                <a:r>
                  <a:rPr lang="zh-CN" altLang="en-US" sz="2200" dirty="0"/>
                  <a:t>  </a:t>
                </a:r>
              </a:p>
              <a:p>
                <a:pPr>
                  <a:lnSpc>
                    <a:spcPct val="120000"/>
                  </a:lnSpc>
                </a:pP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r>
                          <a:rPr lang="en-US" altLang="zh-CN" sz="2200" i="1">
                            <a:latin typeface="Cambria Math"/>
                            <a:ea typeface="Cambria Math"/>
                          </a:rPr>
                          <m:t>∩</m:t>
                        </m:r>
                        <m:r>
                          <a:rPr lang="en-US" altLang="zh-CN" sz="2200" b="0" i="1" smtClean="0">
                            <a:latin typeface="Cambria Math"/>
                            <a:ea typeface="Cambria Math"/>
                          </a:rPr>
                          <m:t>𝐷</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𝐵</m:t>
                        </m:r>
                      </m:e>
                    </m:d>
                    <m:r>
                      <a:rPr lang="en-US" altLang="zh-CN" sz="2200" i="1">
                        <a:latin typeface="Cambria Math"/>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𝐷</m:t>
                        </m:r>
                      </m:e>
                    </m:d>
                    <m:r>
                      <a:rPr lang="en-US" altLang="zh-CN" sz="2200" i="1">
                        <a:latin typeface="Cambria Math"/>
                        <a:ea typeface="Cambria Math"/>
                      </a:rPr>
                      <m:t>;</m:t>
                    </m:r>
                  </m:oMath>
                </a14:m>
                <a:r>
                  <a:rPr lang="zh-CN" altLang="en-US" sz="2200" dirty="0"/>
                  <a:t>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𝐶</m:t>
                        </m:r>
                        <m:r>
                          <a:rPr lang="en-US" altLang="zh-CN" sz="2200" i="1">
                            <a:latin typeface="Cambria Math"/>
                            <a:ea typeface="Cambria Math"/>
                          </a:rPr>
                          <m:t>∩</m:t>
                        </m:r>
                        <m:r>
                          <a:rPr lang="en-US" altLang="zh-CN" sz="2200" b="0" i="1" smtClean="0">
                            <a:latin typeface="Cambria Math"/>
                            <a:ea typeface="Cambria Math"/>
                          </a:rPr>
                          <m:t>𝐷</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𝐶</m:t>
                        </m:r>
                      </m:e>
                    </m:d>
                    <m:r>
                      <a:rPr lang="en-US" altLang="zh-CN" sz="2200" i="1">
                        <a:latin typeface="Cambria Math"/>
                        <a:ea typeface="Cambria Math"/>
                      </a:rPr>
                      <m:t>∙</m:t>
                    </m:r>
                    <m:r>
                      <a:rPr lang="en-US" altLang="zh-CN" sz="2200" i="1">
                        <a:latin typeface="Cambria Math"/>
                        <a:ea typeface="Cambria Math"/>
                      </a:rPr>
                      <m:t>𝑃</m:t>
                    </m:r>
                    <m:d>
                      <m:dPr>
                        <m:ctrlPr>
                          <a:rPr lang="en-US" altLang="zh-CN" sz="2200" i="1">
                            <a:latin typeface="Cambria Math" charset="0"/>
                            <a:ea typeface="Cambria Math"/>
                          </a:rPr>
                        </m:ctrlPr>
                      </m:dPr>
                      <m:e>
                        <m:r>
                          <a:rPr lang="en-US" altLang="zh-CN" sz="2200" b="0" i="1" smtClean="0">
                            <a:latin typeface="Cambria Math"/>
                            <a:ea typeface="Cambria Math"/>
                          </a:rPr>
                          <m:t>𝐷</m:t>
                        </m:r>
                      </m:e>
                    </m:d>
                    <m:r>
                      <a:rPr lang="en-US" altLang="zh-CN" sz="2200" b="0" i="1" smtClean="0">
                        <a:latin typeface="Cambria Math"/>
                        <a:ea typeface="Cambria Math"/>
                      </a:rPr>
                      <m:t>.</m:t>
                    </m:r>
                  </m:oMath>
                </a14:m>
                <a:endParaRPr lang="zh-CN" altLang="en-US" sz="2200" dirty="0"/>
              </a:p>
            </p:txBody>
          </p:sp>
        </mc:Choice>
        <mc:Fallback xmlns="">
          <p:sp>
            <p:nvSpPr>
              <p:cNvPr id="8" name="TextBox 7"/>
              <p:cNvSpPr txBox="1">
                <a:spLocks noRot="1" noChangeAspect="1" noMove="1" noResize="1" noEditPoints="1" noAdjustHandles="1" noChangeArrowheads="1" noChangeShapeType="1" noTextEdit="1"/>
              </p:cNvSpPr>
              <p:nvPr/>
            </p:nvSpPr>
            <p:spPr>
              <a:xfrm>
                <a:off x="1286635" y="4149080"/>
                <a:ext cx="6337441" cy="1311128"/>
              </a:xfrm>
              <a:prstGeom prst="rect">
                <a:avLst/>
              </a:prstGeom>
              <a:blipFill rotWithShape="1">
                <a:blip r:embed="rId8"/>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15C5E530-6DA9-4951-ABCF-58354B392A4E}"/>
              </a:ext>
            </a:extLst>
          </p:cNvPr>
          <p:cNvSpPr>
            <a:spLocks noGrp="1"/>
          </p:cNvSpPr>
          <p:nvPr>
            <p:ph type="sldNum" sz="quarter" idx="11"/>
          </p:nvPr>
        </p:nvSpPr>
        <p:spPr/>
        <p:txBody>
          <a:bodyPr/>
          <a:lstStyle/>
          <a:p>
            <a:pPr>
              <a:defRPr/>
            </a:pPr>
            <a:fld id="{DF2308B0-52A9-437D-9700-D7B37876F5B1}" type="slidenum">
              <a:rPr lang="zh-CN" altLang="en-US" smtClean="0"/>
              <a:pPr>
                <a:defRPr/>
              </a:pPr>
              <a:t>141</a:t>
            </a:fld>
            <a:endParaRPr lang="en-US" altLang="zh-CN" dirty="0"/>
          </a:p>
        </p:txBody>
      </p:sp>
    </p:spTree>
    <p:extLst>
      <p:ext uri="{BB962C8B-B14F-4D97-AF65-F5344CB8AC3E}">
        <p14:creationId xmlns:p14="http://schemas.microsoft.com/office/powerpoint/2010/main" val="402153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832" y="1479562"/>
            <a:ext cx="1800200" cy="430887"/>
          </a:xfrm>
          <a:prstGeom prst="rect">
            <a:avLst/>
          </a:prstGeom>
          <a:noFill/>
        </p:spPr>
        <p:txBody>
          <a:bodyPr wrap="square" rtlCol="0">
            <a:spAutoFit/>
          </a:bodyPr>
          <a:lstStyle/>
          <a:p>
            <a:r>
              <a:rPr lang="en-US" altLang="zh-CN" sz="2200" dirty="0">
                <a:solidFill>
                  <a:srgbClr val="FF0000"/>
                </a:solidFill>
                <a:latin typeface="+mj-lt"/>
              </a:rPr>
              <a:t>Remark</a:t>
            </a:r>
            <a:endParaRPr lang="zh-CN" altLang="en-US" sz="2200" dirty="0">
              <a:solidFill>
                <a:srgbClr val="FF0000"/>
              </a:solidFill>
              <a:latin typeface="+mj-lt"/>
            </a:endParaRPr>
          </a:p>
        </p:txBody>
      </p:sp>
      <p:sp>
        <p:nvSpPr>
          <p:cNvPr id="3" name="矩形 2"/>
          <p:cNvSpPr/>
          <p:nvPr/>
        </p:nvSpPr>
        <p:spPr>
          <a:xfrm>
            <a:off x="367735" y="1988840"/>
            <a:ext cx="8029690" cy="769441"/>
          </a:xfrm>
          <a:prstGeom prst="rect">
            <a:avLst/>
          </a:prstGeom>
        </p:spPr>
        <p:txBody>
          <a:bodyPr wrap="square">
            <a:spAutoFit/>
          </a:bodyPr>
          <a:lstStyle/>
          <a:p>
            <a:r>
              <a:rPr lang="en-US" altLang="zh-CN" sz="2200" dirty="0"/>
              <a:t>By the definitions, </a:t>
            </a:r>
            <a:r>
              <a:rPr lang="en-US" altLang="zh-CN" sz="2200" b="1" dirty="0">
                <a:solidFill>
                  <a:srgbClr val="3333FF"/>
                </a:solidFill>
              </a:rPr>
              <a:t>mutual independence</a:t>
            </a:r>
            <a:r>
              <a:rPr lang="en-US" altLang="zh-CN" sz="2200" dirty="0"/>
              <a:t> implies the pairwise independence. </a:t>
            </a:r>
            <a:endParaRPr lang="zh-CN" altLang="en-US" sz="2200" dirty="0"/>
          </a:p>
        </p:txBody>
      </p:sp>
      <p:sp>
        <p:nvSpPr>
          <p:cNvPr id="4" name="矩形 3"/>
          <p:cNvSpPr/>
          <p:nvPr/>
        </p:nvSpPr>
        <p:spPr>
          <a:xfrm>
            <a:off x="367735" y="2843935"/>
            <a:ext cx="7759660" cy="769441"/>
          </a:xfrm>
          <a:prstGeom prst="rect">
            <a:avLst/>
          </a:prstGeom>
        </p:spPr>
        <p:txBody>
          <a:bodyPr wrap="square">
            <a:spAutoFit/>
          </a:bodyPr>
          <a:lstStyle/>
          <a:p>
            <a:r>
              <a:rPr lang="en-US" altLang="zh-CN" sz="2200" dirty="0"/>
              <a:t>However there are pairwise independent events that are </a:t>
            </a:r>
            <a:r>
              <a:rPr lang="en-US" altLang="zh-CN" sz="2200" b="1" dirty="0">
                <a:solidFill>
                  <a:srgbClr val="3333FF"/>
                </a:solidFill>
              </a:rPr>
              <a:t>not mutually independent</a:t>
            </a:r>
            <a:r>
              <a:rPr lang="en-US" altLang="zh-CN" sz="2200" dirty="0"/>
              <a:t>.</a:t>
            </a:r>
            <a:endParaRPr lang="zh-CN" altLang="en-US" sz="2200" dirty="0"/>
          </a:p>
        </p:txBody>
      </p:sp>
      <p:sp>
        <p:nvSpPr>
          <p:cNvPr id="9" name="灯片编号占位符 8">
            <a:extLst>
              <a:ext uri="{FF2B5EF4-FFF2-40B4-BE49-F238E27FC236}">
                <a16:creationId xmlns:a16="http://schemas.microsoft.com/office/drawing/2014/main" xmlns="" id="{372D8934-68AC-418C-8862-0073FBBE9DDD}"/>
              </a:ext>
            </a:extLst>
          </p:cNvPr>
          <p:cNvSpPr>
            <a:spLocks noGrp="1"/>
          </p:cNvSpPr>
          <p:nvPr>
            <p:ph type="sldNum" sz="quarter" idx="11"/>
          </p:nvPr>
        </p:nvSpPr>
        <p:spPr/>
        <p:txBody>
          <a:bodyPr/>
          <a:lstStyle/>
          <a:p>
            <a:pPr>
              <a:defRPr/>
            </a:pPr>
            <a:fld id="{DF2308B0-52A9-437D-9700-D7B37876F5B1}" type="slidenum">
              <a:rPr lang="zh-CN" altLang="en-US" smtClean="0"/>
              <a:pPr>
                <a:defRPr/>
              </a:pPr>
              <a:t>142</a:t>
            </a:fld>
            <a:endParaRPr lang="en-US" altLang="zh-CN" dirty="0"/>
          </a:p>
        </p:txBody>
      </p:sp>
    </p:spTree>
    <p:extLst>
      <p:ext uri="{BB962C8B-B14F-4D97-AF65-F5344CB8AC3E}">
        <p14:creationId xmlns:p14="http://schemas.microsoft.com/office/powerpoint/2010/main" val="259354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96525" y="1403775"/>
                <a:ext cx="8325925" cy="769441"/>
              </a:xfrm>
              <a:prstGeom prst="rect">
                <a:avLst/>
              </a:prstGeom>
            </p:spPr>
            <p:txBody>
              <a:bodyPr wrap="square">
                <a:spAutoFit/>
              </a:bodyPr>
              <a:lstStyle/>
              <a:p>
                <a:r>
                  <a:rPr lang="en-US" altLang="zh-CN" sz="2200" dirty="0"/>
                  <a:t>Consider a box containing four balls, numbered </a:t>
                </a:r>
                <a14:m>
                  <m:oMath xmlns:m="http://schemas.openxmlformats.org/officeDocument/2006/math">
                    <m:r>
                      <a:rPr lang="en-US" altLang="zh-CN" sz="2200" i="1" dirty="0" smtClean="0">
                        <a:latin typeface="Cambria Math"/>
                      </a:rPr>
                      <m:t>110, 101, 011 </m:t>
                    </m:r>
                  </m:oMath>
                </a14:m>
                <a:r>
                  <a:rPr lang="en-US" altLang="zh-CN" sz="2200" dirty="0"/>
                  <a:t>and </a:t>
                </a:r>
                <a14:m>
                  <m:oMath xmlns:m="http://schemas.openxmlformats.org/officeDocument/2006/math">
                    <m:r>
                      <a:rPr lang="en-US" altLang="zh-CN" sz="2200" i="1" dirty="0" smtClean="0">
                        <a:latin typeface="Cambria Math"/>
                      </a:rPr>
                      <m:t>000</m:t>
                    </m:r>
                  </m:oMath>
                </a14:m>
                <a:r>
                  <a:rPr lang="en-US" altLang="zh-CN" sz="2200" dirty="0"/>
                  <a:t>, from which one ball is selected at random.</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296525" y="1403775"/>
                <a:ext cx="8325925" cy="769441"/>
              </a:xfrm>
              <a:prstGeom prst="rect">
                <a:avLst/>
              </a:prstGeom>
              <a:blipFill rotWithShape="1">
                <a:blip r:embed="rId2"/>
                <a:stretch>
                  <a:fillRect l="-952" t="-3968" r="-1026" b="-15873"/>
                </a:stretch>
              </a:blipFill>
            </p:spPr>
            <p:txBody>
              <a:bodyPr/>
              <a:lstStyle/>
              <a:p>
                <a:r>
                  <a:rPr lang="zh-CN" altLang="en-US">
                    <a:noFill/>
                  </a:rPr>
                  <a:t> </a:t>
                </a:r>
              </a:p>
            </p:txBody>
          </p:sp>
        </mc:Fallback>
      </mc:AlternateContent>
      <p:sp>
        <p:nvSpPr>
          <p:cNvPr id="4" name="TextBox 3"/>
          <p:cNvSpPr txBox="1"/>
          <p:nvPr/>
        </p:nvSpPr>
        <p:spPr>
          <a:xfrm>
            <a:off x="341529" y="953725"/>
            <a:ext cx="292532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351648" y="2173216"/>
                <a:ext cx="8270802" cy="769441"/>
              </a:xfrm>
              <a:prstGeom prst="rect">
                <a:avLst/>
              </a:prstGeom>
              <a:noFill/>
            </p:spPr>
            <p:txBody>
              <a:bodyPr wrap="square" rtlCol="0">
                <a:spAutoFit/>
              </a:bodyPr>
              <a:lstStyle/>
              <a:p>
                <a:r>
                  <a:rPr lang="en-US" altLang="zh-CN" sz="2200" dirty="0">
                    <a:latin typeface="+mj-lt"/>
                  </a:rPr>
                  <a:t>For </a:t>
                </a:r>
                <a14:m>
                  <m:oMath xmlns:m="http://schemas.openxmlformats.org/officeDocument/2006/math">
                    <m:r>
                      <a:rPr lang="en-US" altLang="zh-CN" sz="2200" b="0" i="1" smtClean="0">
                        <a:latin typeface="Cambria Math"/>
                      </a:rPr>
                      <m:t>𝑘</m:t>
                    </m:r>
                    <m:r>
                      <a:rPr lang="en-US" altLang="zh-CN" sz="2200" b="0" i="1" smtClean="0">
                        <a:latin typeface="Cambria Math"/>
                      </a:rPr>
                      <m:t>=1,2,3</m:t>
                    </m:r>
                  </m:oMath>
                </a14:m>
                <a:r>
                  <a:rPr lang="en-US" altLang="zh-CN" sz="2200" dirty="0">
                    <a:latin typeface="+mj-lt"/>
                  </a:rPr>
                  <a:t>, let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𝑘</m:t>
                        </m:r>
                      </m:sub>
                    </m:sSub>
                  </m:oMath>
                </a14:m>
                <a:r>
                  <a:rPr lang="zh-CN" altLang="en-US" sz="2200" dirty="0">
                    <a:latin typeface="+mj-lt"/>
                  </a:rPr>
                  <a:t> </a:t>
                </a:r>
                <a:r>
                  <a:rPr lang="en-US" altLang="zh-CN" sz="2200" dirty="0"/>
                  <a:t>be the event of selecting a ball with </a:t>
                </a:r>
                <a14:m>
                  <m:oMath xmlns:m="http://schemas.openxmlformats.org/officeDocument/2006/math">
                    <m:r>
                      <a:rPr lang="en-US" altLang="zh-CN" sz="2200" i="1" dirty="0" smtClean="0">
                        <a:latin typeface="Cambria Math"/>
                      </a:rPr>
                      <m:t>1</m:t>
                    </m:r>
                  </m:oMath>
                </a14:m>
                <a:r>
                  <a:rPr lang="en-US" altLang="zh-CN" sz="2200" dirty="0"/>
                  <a:t> in the </a:t>
                </a:r>
                <a14:m>
                  <m:oMath xmlns:m="http://schemas.openxmlformats.org/officeDocument/2006/math">
                    <m:r>
                      <a:rPr lang="en-US" altLang="zh-CN" sz="2200" i="1" dirty="0" smtClean="0">
                        <a:latin typeface="Cambria Math"/>
                      </a:rPr>
                      <m:t>𝑘</m:t>
                    </m:r>
                  </m:oMath>
                </a14:m>
                <a:r>
                  <a:rPr lang="en-US" altLang="zh-CN" sz="2200" dirty="0"/>
                  <a:t>th position. </a:t>
                </a:r>
                <a:r>
                  <a:rPr lang="en-US" altLang="zh-CN" sz="2200" dirty="0">
                    <a:solidFill>
                      <a:srgbClr val="3333FF"/>
                    </a:solidFill>
                  </a:rPr>
                  <a:t>Are </a:t>
                </a:r>
                <a14:m>
                  <m:oMath xmlns:m="http://schemas.openxmlformats.org/officeDocument/2006/math">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1</m:t>
                        </m:r>
                      </m:sub>
                    </m:sSub>
                    <m:r>
                      <a:rPr lang="en-US" altLang="zh-CN" sz="2200" b="0" i="1" smtClean="0">
                        <a:solidFill>
                          <a:srgbClr val="3333FF"/>
                        </a:solidFill>
                        <a:latin typeface="Cambria Math"/>
                      </a:rPr>
                      <m:t>, </m:t>
                    </m:r>
                    <m:sSub>
                      <m:sSubPr>
                        <m:ctrlPr>
                          <a:rPr lang="en-US" altLang="zh-CN" sz="2200" i="1">
                            <a:solidFill>
                              <a:srgbClr val="3333FF"/>
                            </a:solidFill>
                            <a:latin typeface="Cambria Math" charset="0"/>
                            <a:ea typeface="Cambria Math"/>
                          </a:rPr>
                        </m:ctrlPr>
                      </m:sSubPr>
                      <m:e>
                        <m:r>
                          <a:rPr lang="en-US" altLang="zh-CN" sz="2200" i="1">
                            <a:solidFill>
                              <a:srgbClr val="3333FF"/>
                            </a:solidFill>
                            <a:latin typeface="Cambria Math"/>
                            <a:ea typeface="Cambria Math"/>
                          </a:rPr>
                          <m:t>𝐴</m:t>
                        </m:r>
                      </m:e>
                      <m:sub>
                        <m:r>
                          <a:rPr lang="en-US" altLang="zh-CN" sz="2200" i="1">
                            <a:solidFill>
                              <a:srgbClr val="3333FF"/>
                            </a:solidFill>
                            <a:latin typeface="Cambria Math"/>
                            <a:ea typeface="Cambria Math"/>
                          </a:rPr>
                          <m:t>2</m:t>
                        </m:r>
                      </m:sub>
                    </m:sSub>
                    <m:r>
                      <a:rPr lang="en-US" altLang="zh-CN" sz="2200" b="0" i="1" smtClean="0">
                        <a:solidFill>
                          <a:srgbClr val="3333FF"/>
                        </a:solidFill>
                        <a:latin typeface="Cambria Math"/>
                        <a:ea typeface="Cambria Math"/>
                      </a:rPr>
                      <m:t>,</m:t>
                    </m:r>
                    <m:sSub>
                      <m:sSubPr>
                        <m:ctrlPr>
                          <a:rPr lang="en-US" altLang="zh-CN" sz="2200" i="1">
                            <a:solidFill>
                              <a:srgbClr val="3333FF"/>
                            </a:solidFill>
                            <a:latin typeface="Cambria Math" charset="0"/>
                            <a:ea typeface="Cambria Math"/>
                          </a:rPr>
                        </m:ctrlPr>
                      </m:sSubPr>
                      <m:e>
                        <m:r>
                          <a:rPr lang="en-US" altLang="zh-CN" sz="2200" i="1">
                            <a:solidFill>
                              <a:srgbClr val="3333FF"/>
                            </a:solidFill>
                            <a:latin typeface="Cambria Math"/>
                            <a:ea typeface="Cambria Math"/>
                          </a:rPr>
                          <m:t>𝐴</m:t>
                        </m:r>
                      </m:e>
                      <m:sub>
                        <m:r>
                          <a:rPr lang="en-US" altLang="zh-CN" sz="2200" i="1">
                            <a:solidFill>
                              <a:srgbClr val="3333FF"/>
                            </a:solidFill>
                            <a:latin typeface="Cambria Math"/>
                            <a:ea typeface="Cambria Math"/>
                          </a:rPr>
                          <m:t>3</m:t>
                        </m:r>
                      </m:sub>
                    </m:sSub>
                  </m:oMath>
                </a14:m>
                <a:r>
                  <a:rPr lang="en-US" altLang="zh-CN" sz="2200" dirty="0">
                    <a:solidFill>
                      <a:srgbClr val="3333FF"/>
                    </a:solidFill>
                  </a:rPr>
                  <a:t> mutually independent?</a:t>
                </a:r>
                <a:endParaRPr lang="zh-CN" altLang="en-US"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1648" y="2173216"/>
                <a:ext cx="8270802" cy="769441"/>
              </a:xfrm>
              <a:prstGeom prst="rect">
                <a:avLst/>
              </a:prstGeom>
              <a:blipFill>
                <a:blip r:embed="rId3"/>
                <a:stretch>
                  <a:fillRect l="-959" t="-3937" b="-157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5321" y="3044280"/>
                <a:ext cx="2344424" cy="430887"/>
              </a:xfrm>
              <a:prstGeom prst="rect">
                <a:avLst/>
              </a:prstGeom>
              <a:noFill/>
            </p:spPr>
            <p:txBody>
              <a:bodyPr wrap="none" rtlCol="0">
                <a:spAutoFit/>
              </a:bodyPr>
              <a:lstStyle/>
              <a:p>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rPr>
                      <m:t>={110, 101}</m:t>
                    </m:r>
                  </m:oMath>
                </a14:m>
                <a:r>
                  <a:rPr lang="en-US" altLang="zh-CN" sz="2200" dirty="0">
                    <a:latin typeface="+mj-lt"/>
                  </a:rPr>
                  <a:t>,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45321" y="3044280"/>
                <a:ext cx="2344424" cy="430887"/>
              </a:xfrm>
              <a:prstGeom prst="rect">
                <a:avLst/>
              </a:prstGeom>
              <a:blipFill rotWithShape="1">
                <a:blip r:embed="rId4"/>
                <a:stretch>
                  <a:fillRect l="-260" t="-7042" r="-2604"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4893" y="3520703"/>
                <a:ext cx="160678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2</m:t>
                              </m:r>
                            </m:sub>
                          </m:sSub>
                        </m:e>
                      </m:d>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4893" y="3520703"/>
                <a:ext cx="1606787" cy="430887"/>
              </a:xfrm>
              <a:prstGeom prst="rect">
                <a:avLst/>
              </a:prstGeom>
              <a:blipFill rotWithShape="1">
                <a:blip r:embed="rId5"/>
                <a:stretch>
                  <a:fillRect b="-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4501" y="3984546"/>
                <a:ext cx="4164986" cy="505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3</m:t>
                              </m:r>
                            </m:sub>
                          </m:sSub>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4</m:t>
                              </m:r>
                            </m:den>
                          </m:f>
                        </m:e>
                      </m:box>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1</m:t>
                          </m:r>
                        </m:sub>
                      </m:sSub>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3</m:t>
                          </m:r>
                        </m:sub>
                      </m:sSub>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4501" y="3984546"/>
                <a:ext cx="4164986" cy="505203"/>
              </a:xfrm>
              <a:prstGeom prst="rect">
                <a:avLst/>
              </a:prstGeom>
              <a:blipFill>
                <a:blip r:embed="rId6"/>
                <a:stretch>
                  <a:fillRect b="-3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1529" y="4469097"/>
                <a:ext cx="4178067" cy="505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3</m:t>
                              </m:r>
                            </m:sub>
                          </m:sSub>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4</m:t>
                              </m:r>
                            </m:den>
                          </m:f>
                        </m:e>
                      </m:box>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2</m:t>
                          </m:r>
                        </m:sub>
                      </m:sSub>
                      <m:r>
                        <a:rPr lang="en-US" altLang="zh-CN" sz="2200" b="0" i="1" smtClean="0">
                          <a:latin typeface="Cambria Math"/>
                        </a:rPr>
                        <m:t>)</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𝐴</m:t>
                          </m:r>
                        </m:e>
                        <m:sub>
                          <m:r>
                            <a:rPr lang="en-US" altLang="zh-CN" sz="2200" b="0" i="1" smtClean="0">
                              <a:latin typeface="Cambria Math"/>
                              <a:ea typeface="Cambria Math"/>
                            </a:rPr>
                            <m:t>3</m:t>
                          </m:r>
                        </m:sub>
                      </m:sSub>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1529" y="4469097"/>
                <a:ext cx="4178067" cy="505203"/>
              </a:xfrm>
              <a:prstGeom prst="rect">
                <a:avLst/>
              </a:prstGeom>
              <a:blipFill>
                <a:blip r:embed="rId7"/>
                <a:stretch>
                  <a:fillRect b="-3614"/>
                </a:stretch>
              </a:blipFill>
            </p:spPr>
            <p:txBody>
              <a:bodyPr/>
              <a:lstStyle/>
              <a:p>
                <a:r>
                  <a:rPr lang="zh-CN" altLang="en-US">
                    <a:noFill/>
                  </a:rPr>
                  <a:t> </a:t>
                </a:r>
              </a:p>
            </p:txBody>
          </p:sp>
        </mc:Fallback>
      </mc:AlternateContent>
      <p:sp>
        <p:nvSpPr>
          <p:cNvPr id="10" name="矩形 9"/>
          <p:cNvSpPr/>
          <p:nvPr/>
        </p:nvSpPr>
        <p:spPr>
          <a:xfrm>
            <a:off x="4598340" y="3859456"/>
            <a:ext cx="4256965" cy="769441"/>
          </a:xfrm>
          <a:prstGeom prst="rect">
            <a:avLst/>
          </a:prstGeom>
        </p:spPr>
        <p:txBody>
          <a:bodyPr wrap="square">
            <a:spAutoFit/>
          </a:bodyPr>
          <a:lstStyle/>
          <a:p>
            <a:r>
              <a:rPr lang="en-US" altLang="zh-CN" sz="2200" dirty="0"/>
              <a:t>The three events are pairwise independent.</a:t>
            </a:r>
            <a:endParaRPr lang="zh-CN" altLang="en-US" sz="2200" dirty="0"/>
          </a:p>
        </p:txBody>
      </p:sp>
      <mc:AlternateContent xmlns:mc="http://schemas.openxmlformats.org/markup-compatibility/2006" xmlns:a14="http://schemas.microsoft.com/office/drawing/2010/main">
        <mc:Choice Requires="a14">
          <p:sp>
            <p:nvSpPr>
              <p:cNvPr id="11" name="TextBox 10"/>
              <p:cNvSpPr txBox="1"/>
              <p:nvPr/>
            </p:nvSpPr>
            <p:spPr>
              <a:xfrm>
                <a:off x="334769" y="4974300"/>
                <a:ext cx="8599281" cy="769441"/>
              </a:xfrm>
              <a:prstGeom prst="rect">
                <a:avLst/>
              </a:prstGeom>
              <a:noFill/>
            </p:spPr>
            <p:txBody>
              <a:bodyPr wrap="square" rtlCol="0">
                <a:spAutoFit/>
              </a:bodyPr>
              <a:lstStyle/>
              <a:p>
                <a:r>
                  <a:rPr lang="en-US" altLang="zh-CN" sz="2200" dirty="0">
                    <a:latin typeface="+mj-lt"/>
                  </a:rPr>
                  <a:t>Since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b="0" i="1" smtClean="0">
                            <a:latin typeface="Cambria Math"/>
                            <a:ea typeface="Cambria Math"/>
                          </a:rPr>
                          <m:t>3</m:t>
                        </m:r>
                      </m:sub>
                    </m:sSub>
                    <m:r>
                      <a:rPr lang="en-US" altLang="zh-CN" sz="2200" b="0" i="1" smtClean="0">
                        <a:latin typeface="Cambria Math"/>
                        <a:ea typeface="Cambria Math"/>
                      </a:rPr>
                      <m:t>=∅</m:t>
                    </m:r>
                  </m:oMath>
                </a14:m>
                <a:r>
                  <a:rPr lang="en-US" altLang="zh-CN" sz="2200" dirty="0">
                    <a:latin typeface="+mj-lt"/>
                  </a:rPr>
                  <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3</m:t>
                            </m:r>
                          </m:sub>
                        </m:sSub>
                      </m:e>
                    </m:d>
                    <m:r>
                      <a:rPr lang="en-US" altLang="zh-CN" sz="2200" b="0" i="1" smtClean="0">
                        <a:latin typeface="Cambria Math"/>
                      </a:rPr>
                      <m:t>=0</m:t>
                    </m:r>
                    <m:r>
                      <a:rPr lang="en-US" altLang="zh-CN" sz="2200" b="0" i="1" smtClean="0">
                        <a:latin typeface="Cambria Math"/>
                        <a:ea typeface="Cambria Math"/>
                      </a:rPr>
                      <m:t>≠</m:t>
                    </m:r>
                    <m:r>
                      <a:rPr lang="en-US" altLang="zh-CN" sz="2200" b="0" i="1" smtClean="0">
                        <a:latin typeface="Cambria Math"/>
                        <a:ea typeface="Cambria Math"/>
                      </a:rPr>
                      <m:t>𝑃</m:t>
                    </m:r>
                    <m:r>
                      <a:rPr lang="en-US" altLang="zh-CN" sz="2200" b="0" i="1" smtClean="0">
                        <a:latin typeface="Cambria Math"/>
                        <a:ea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b="0" i="1" smtClean="0">
                        <a:latin typeface="Cambria Math"/>
                        <a:ea typeface="Cambria Math"/>
                      </a:rPr>
                      <m:t>)∙</m:t>
                    </m:r>
                    <m:r>
                      <a:rPr lang="en-US" altLang="zh-CN" sz="2200" i="1">
                        <a:latin typeface="Cambria Math"/>
                      </a:rPr>
                      <m:t>𝑃</m:t>
                    </m:r>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m:t>
                    </m:r>
                    <m:r>
                      <a:rPr lang="en-US" altLang="zh-CN" sz="2200" i="1">
                        <a:latin typeface="Cambria Math"/>
                        <a:ea typeface="Cambria Math"/>
                      </a:rPr>
                      <m:t>∙</m:t>
                    </m:r>
                    <m:r>
                      <a:rPr lang="en-US" altLang="zh-CN" sz="2200" i="1">
                        <a:latin typeface="Cambria Math"/>
                        <a:ea typeface="Cambria Math"/>
                      </a:rPr>
                      <m:t>𝑃</m:t>
                    </m:r>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3</m:t>
                        </m:r>
                      </m:sub>
                    </m:sSub>
                    <m:r>
                      <a:rPr lang="en-US" altLang="zh-CN" sz="2200" i="1">
                        <a:latin typeface="Cambria Math"/>
                        <a:ea typeface="Cambria Math"/>
                      </a:rPr>
                      <m:t>)</m:t>
                    </m:r>
                  </m:oMath>
                </a14:m>
                <a:r>
                  <a:rPr lang="en-US" altLang="zh-CN" sz="2200" dirty="0"/>
                  <a:t>.</a:t>
                </a:r>
                <a:endParaRPr lang="zh-CN" altLang="en-US" sz="2200" dirty="0"/>
              </a:p>
              <a:p>
                <a:r>
                  <a:rPr lang="en-US" altLang="zh-CN" sz="2200" dirty="0"/>
                  <a:t>The three events are not mutually independent. </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34769" y="4974300"/>
                <a:ext cx="8599281" cy="769441"/>
              </a:xfrm>
              <a:prstGeom prst="rect">
                <a:avLst/>
              </a:prstGeom>
              <a:blipFill>
                <a:blip r:embed="rId8"/>
                <a:stretch>
                  <a:fillRect l="-921" t="-4762" r="-177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780241" y="3528445"/>
                <a:ext cx="670183" cy="48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i="1">
                              <a:latin typeface="Cambria Math" charset="0"/>
                            </a:rPr>
                          </m:ctrlPr>
                        </m:boxPr>
                        <m:e>
                          <m:argPr>
                            <m:argSz m:val="-1"/>
                          </m:argPr>
                          <m:f>
                            <m:fPr>
                              <m:ctrlPr>
                                <a:rPr lang="en-US" altLang="zh-CN" sz="2200" i="1">
                                  <a:latin typeface="Cambria Math" charset="0"/>
                                </a:rPr>
                              </m:ctrlPr>
                            </m:fPr>
                            <m:num>
                              <m:r>
                                <a:rPr lang="en-US" altLang="zh-CN" sz="2200" i="1">
                                  <a:latin typeface="Cambria Math"/>
                                </a:rPr>
                                <m:t>1</m:t>
                              </m:r>
                            </m:num>
                            <m:den>
                              <m:r>
                                <a:rPr lang="en-US" altLang="zh-CN" sz="2200" i="1">
                                  <a:latin typeface="Cambria Math"/>
                                </a:rPr>
                                <m:t>4</m:t>
                              </m:r>
                            </m:den>
                          </m:f>
                        </m:e>
                      </m:box>
                    </m:oMath>
                  </m:oMathPara>
                </a14:m>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1780241" y="3528445"/>
                <a:ext cx="670183" cy="487313"/>
              </a:xfrm>
              <a:prstGeom prst="rect">
                <a:avLst/>
              </a:prstGeom>
              <a:blipFill rotWithShape="1">
                <a:blip r:embed="rId9"/>
                <a:stretch>
                  <a:fillRect b="-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321081" y="3520703"/>
                <a:ext cx="218720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𝑃</m:t>
                      </m:r>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m:t>
                      </m:r>
                      <m:r>
                        <a:rPr lang="en-US" altLang="zh-CN" sz="2200" i="1">
                          <a:latin typeface="Cambria Math"/>
                          <a:ea typeface="Cambria Math"/>
                        </a:rPr>
                        <m:t>∙</m:t>
                      </m:r>
                      <m:r>
                        <a:rPr lang="en-US" altLang="zh-CN" sz="2200" i="1">
                          <a:latin typeface="Cambria Math"/>
                          <a:ea typeface="Cambria Math"/>
                        </a:rPr>
                        <m:t>𝑃</m:t>
                      </m:r>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𝐴</m:t>
                          </m:r>
                        </m:e>
                        <m:sub>
                          <m:r>
                            <a:rPr lang="en-US" altLang="zh-CN" sz="2200" i="1">
                              <a:latin typeface="Cambria Math"/>
                              <a:ea typeface="Cambria Math"/>
                            </a:rPr>
                            <m:t>2</m:t>
                          </m:r>
                        </m:sub>
                      </m:sSub>
                      <m:r>
                        <a:rPr lang="en-US" altLang="zh-CN" sz="2200" i="1">
                          <a:latin typeface="Cambria Math"/>
                          <a:ea typeface="Cambria Math"/>
                        </a:rPr>
                        <m:t>)</m:t>
                      </m:r>
                    </m:oMath>
                  </m:oMathPara>
                </a14:m>
                <a:endParaRPr lang="zh-CN" altLang="en-US" sz="2200" dirty="0"/>
              </a:p>
            </p:txBody>
          </p:sp>
        </mc:Choice>
        <mc:Fallback xmlns="">
          <p:sp>
            <p:nvSpPr>
              <p:cNvPr id="12" name="矩形 11"/>
              <p:cNvSpPr>
                <a:spLocks noRot="1" noChangeAspect="1" noMove="1" noResize="1" noEditPoints="1" noAdjustHandles="1" noChangeArrowheads="1" noChangeShapeType="1" noTextEdit="1"/>
              </p:cNvSpPr>
              <p:nvPr/>
            </p:nvSpPr>
            <p:spPr>
              <a:xfrm>
                <a:off x="2321081" y="3520703"/>
                <a:ext cx="2187202" cy="430887"/>
              </a:xfrm>
              <a:prstGeom prst="rect">
                <a:avLst/>
              </a:prstGeom>
              <a:blipFill rotWithShape="1">
                <a:blip r:embed="rId10"/>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19694" y="3056122"/>
                <a:ext cx="4340355" cy="430887"/>
              </a:xfrm>
              <a:prstGeom prst="rect">
                <a:avLst/>
              </a:prstGeom>
            </p:spPr>
            <p:txBody>
              <a:bodyPr wrap="none">
                <a:spAutoFit/>
              </a:bodyPr>
              <a:lstStyle/>
              <a:p>
                <a14:m>
                  <m:oMath xmlns:m="http://schemas.openxmlformats.org/officeDocument/2006/math">
                    <m:sSub>
                      <m:sSubPr>
                        <m:ctrlPr>
                          <a:rPr lang="en-US" altLang="zh-CN" sz="2200" i="1" dirty="0">
                            <a:latin typeface="Cambria Math" charset="0"/>
                          </a:rPr>
                        </m:ctrlPr>
                      </m:sSubPr>
                      <m:e>
                        <m:r>
                          <a:rPr lang="en-US" altLang="zh-CN" sz="2200" i="1" dirty="0">
                            <a:latin typeface="Cambria Math"/>
                          </a:rPr>
                          <m:t>𝐴</m:t>
                        </m:r>
                      </m:e>
                      <m:sub>
                        <m:r>
                          <a:rPr lang="en-US" altLang="zh-CN" sz="2200" i="1" dirty="0">
                            <a:latin typeface="Cambria Math"/>
                          </a:rPr>
                          <m:t>2</m:t>
                        </m:r>
                      </m:sub>
                    </m:sSub>
                    <m:r>
                      <a:rPr lang="en-US" altLang="zh-CN" sz="2200" i="1" dirty="0">
                        <a:latin typeface="Cambria Math"/>
                      </a:rPr>
                      <m:t>=</m:t>
                    </m:r>
                    <m:d>
                      <m:dPr>
                        <m:begChr m:val="{"/>
                        <m:endChr m:val="}"/>
                        <m:ctrlPr>
                          <a:rPr lang="en-US" altLang="zh-CN" sz="2200" i="1" dirty="0">
                            <a:latin typeface="Cambria Math" charset="0"/>
                          </a:rPr>
                        </m:ctrlPr>
                      </m:dPr>
                      <m:e>
                        <m:r>
                          <a:rPr lang="en-US" altLang="zh-CN" sz="2200" i="1" dirty="0">
                            <a:latin typeface="Cambria Math"/>
                          </a:rPr>
                          <m:t>110, 011</m:t>
                        </m:r>
                      </m:e>
                    </m:d>
                  </m:oMath>
                </a14:m>
                <a:r>
                  <a:rPr lang="en-US" altLang="zh-CN" sz="2200" dirty="0"/>
                  <a:t>,  </a:t>
                </a:r>
                <a14:m>
                  <m:oMath xmlns:m="http://schemas.openxmlformats.org/officeDocument/2006/math">
                    <m:sSub>
                      <m:sSubPr>
                        <m:ctrlPr>
                          <a:rPr lang="en-US" altLang="zh-CN" sz="2200" i="1" dirty="0">
                            <a:latin typeface="Cambria Math" charset="0"/>
                          </a:rPr>
                        </m:ctrlPr>
                      </m:sSubPr>
                      <m:e>
                        <m:r>
                          <a:rPr lang="en-US" altLang="zh-CN" sz="2200" i="1" dirty="0">
                            <a:latin typeface="Cambria Math"/>
                          </a:rPr>
                          <m:t>𝐴</m:t>
                        </m:r>
                      </m:e>
                      <m:sub>
                        <m:r>
                          <a:rPr lang="en-US" altLang="zh-CN" sz="2200" i="1" dirty="0">
                            <a:latin typeface="Cambria Math"/>
                          </a:rPr>
                          <m:t>3</m:t>
                        </m:r>
                      </m:sub>
                    </m:sSub>
                    <m:r>
                      <a:rPr lang="en-US" altLang="zh-CN" sz="2200" i="1" dirty="0">
                        <a:latin typeface="Cambria Math"/>
                      </a:rPr>
                      <m:t>=</m:t>
                    </m:r>
                    <m:d>
                      <m:dPr>
                        <m:begChr m:val="{"/>
                        <m:endChr m:val="}"/>
                        <m:ctrlPr>
                          <a:rPr lang="en-US" altLang="zh-CN" sz="2200" i="1" dirty="0">
                            <a:latin typeface="Cambria Math" charset="0"/>
                          </a:rPr>
                        </m:ctrlPr>
                      </m:dPr>
                      <m:e>
                        <m:r>
                          <a:rPr lang="en-US" altLang="zh-CN" sz="2200" i="1" dirty="0">
                            <a:latin typeface="Cambria Math"/>
                          </a:rPr>
                          <m:t>101, 011</m:t>
                        </m:r>
                      </m:e>
                    </m:d>
                    <m:r>
                      <a:rPr lang="en-US" altLang="zh-CN" sz="2200" i="1" dirty="0">
                        <a:latin typeface="Cambria Math"/>
                      </a:rPr>
                      <m:t>.</m:t>
                    </m:r>
                  </m:oMath>
                </a14:m>
                <a:endParaRPr lang="zh-CN" altLang="en-US" sz="2200" dirty="0"/>
              </a:p>
            </p:txBody>
          </p:sp>
        </mc:Choice>
        <mc:Fallback xmlns="">
          <p:sp>
            <p:nvSpPr>
              <p:cNvPr id="13" name="矩形 12"/>
              <p:cNvSpPr>
                <a:spLocks noRot="1" noChangeAspect="1" noMove="1" noResize="1" noEditPoints="1" noAdjustHandles="1" noChangeArrowheads="1" noChangeShapeType="1" noTextEdit="1"/>
              </p:cNvSpPr>
              <p:nvPr/>
            </p:nvSpPr>
            <p:spPr>
              <a:xfrm>
                <a:off x="2619694" y="3056122"/>
                <a:ext cx="4340355" cy="430887"/>
              </a:xfrm>
              <a:prstGeom prst="rect">
                <a:avLst/>
              </a:prstGeom>
              <a:blipFill rotWithShape="1">
                <a:blip r:embed="rId11"/>
                <a:stretch>
                  <a:fillRect l="-140" t="-7042" b="-28169"/>
                </a:stretch>
              </a:blipFill>
            </p:spPr>
            <p:txBody>
              <a:bodyPr/>
              <a:lstStyle/>
              <a:p>
                <a:r>
                  <a:rPr lang="zh-CN" altLang="en-US">
                    <a:noFill/>
                  </a:rPr>
                  <a:t> </a:t>
                </a:r>
              </a:p>
            </p:txBody>
          </p:sp>
        </mc:Fallback>
      </mc:AlternateContent>
      <p:sp>
        <p:nvSpPr>
          <p:cNvPr id="18" name="灯片编号占位符 17">
            <a:extLst>
              <a:ext uri="{FF2B5EF4-FFF2-40B4-BE49-F238E27FC236}">
                <a16:creationId xmlns:a16="http://schemas.microsoft.com/office/drawing/2014/main" xmlns="" id="{2D6F39F5-AD6C-4148-9E89-178E30B7D2D4}"/>
              </a:ext>
            </a:extLst>
          </p:cNvPr>
          <p:cNvSpPr>
            <a:spLocks noGrp="1"/>
          </p:cNvSpPr>
          <p:nvPr>
            <p:ph type="sldNum" sz="quarter" idx="11"/>
          </p:nvPr>
        </p:nvSpPr>
        <p:spPr/>
        <p:txBody>
          <a:bodyPr/>
          <a:lstStyle/>
          <a:p>
            <a:pPr>
              <a:defRPr/>
            </a:pPr>
            <a:fld id="{DF2308B0-52A9-437D-9700-D7B37876F5B1}" type="slidenum">
              <a:rPr lang="zh-CN" altLang="en-US" smtClean="0"/>
              <a:pPr>
                <a:defRPr/>
              </a:pPr>
              <a:t>143</a:t>
            </a:fld>
            <a:endParaRPr lang="en-US" altLang="zh-CN" dirty="0"/>
          </a:p>
        </p:txBody>
      </p:sp>
    </p:spTree>
    <p:extLst>
      <p:ext uri="{BB962C8B-B14F-4D97-AF65-F5344CB8AC3E}">
        <p14:creationId xmlns:p14="http://schemas.microsoft.com/office/powerpoint/2010/main" val="234347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2"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1145" y="3082752"/>
            <a:ext cx="4841710" cy="692497"/>
          </a:xfrm>
          <a:prstGeom prst="rect">
            <a:avLst/>
          </a:prstGeom>
          <a:noFill/>
        </p:spPr>
        <p:txBody>
          <a:bodyPr wrap="none" lIns="68580" tIns="34290" rIns="68580" bIns="34290">
            <a:spAutoFit/>
          </a:bodyPr>
          <a:lstStyle/>
          <a:p>
            <a:pPr algn="ctr"/>
            <a:r>
              <a:rPr lang="en-US" altLang="zh-CN" sz="4050" b="1" kern="10" dirty="0">
                <a:ln w="13462">
                  <a:solidFill>
                    <a:schemeClr val="bg1"/>
                  </a:solidFill>
                  <a:prstDash val="solid"/>
                </a:ln>
                <a:solidFill>
                  <a:sysClr val="windowText" lastClr="000000"/>
                </a:solidFill>
                <a:effectLst>
                  <a:glow rad="101600">
                    <a:schemeClr val="accent4">
                      <a:satMod val="175000"/>
                      <a:alpha val="40000"/>
                    </a:schemeClr>
                  </a:glow>
                  <a:outerShdw dist="38100" dir="2700000" algn="bl" rotWithShape="0">
                    <a:schemeClr val="accent5"/>
                  </a:outerShdw>
                </a:effectLst>
                <a:latin typeface="宋体" panose="02010600030101010101" pitchFamily="2" charset="-122"/>
              </a:rPr>
              <a:t>Exercise</a:t>
            </a:r>
            <a:r>
              <a:rPr lang="zh-CN" altLang="en-US" sz="4050" b="1" kern="10" dirty="0">
                <a:ln w="13462">
                  <a:solidFill>
                    <a:schemeClr val="bg1"/>
                  </a:solidFill>
                  <a:prstDash val="solid"/>
                </a:ln>
                <a:solidFill>
                  <a:sysClr val="windowText" lastClr="000000"/>
                </a:solidFill>
                <a:effectLst>
                  <a:glow rad="101600">
                    <a:schemeClr val="accent4">
                      <a:satMod val="175000"/>
                      <a:alpha val="40000"/>
                    </a:schemeClr>
                  </a:glow>
                  <a:outerShdw dist="38100" dir="2700000" algn="bl" rotWithShape="0">
                    <a:schemeClr val="accent5"/>
                  </a:outerShdw>
                </a:effectLst>
                <a:latin typeface="宋体" panose="02010600030101010101" pitchFamily="2" charset="-122"/>
              </a:rPr>
              <a:t> </a:t>
            </a:r>
            <a:r>
              <a:rPr lang="en-US" altLang="zh-CN" sz="4050" b="1" kern="10" dirty="0">
                <a:ln w="13462">
                  <a:solidFill>
                    <a:schemeClr val="bg1"/>
                  </a:solidFill>
                  <a:prstDash val="solid"/>
                </a:ln>
                <a:solidFill>
                  <a:sysClr val="windowText" lastClr="000000"/>
                </a:solidFill>
                <a:effectLst>
                  <a:glow rad="101600">
                    <a:schemeClr val="accent4">
                      <a:satMod val="175000"/>
                      <a:alpha val="40000"/>
                    </a:schemeClr>
                  </a:glow>
                  <a:outerShdw dist="38100" dir="2700000" algn="bl" rotWithShape="0">
                    <a:schemeClr val="accent5"/>
                  </a:outerShdw>
                </a:effectLst>
                <a:latin typeface="宋体" panose="02010600030101010101" pitchFamily="2" charset="-122"/>
              </a:rPr>
              <a:t>problems</a:t>
            </a:r>
            <a:r>
              <a:rPr lang="zh-CN" altLang="en-US" sz="4050" b="1" kern="10" dirty="0">
                <a:ln w="13462">
                  <a:solidFill>
                    <a:schemeClr val="bg1"/>
                  </a:solidFill>
                  <a:prstDash val="solid"/>
                </a:ln>
                <a:solidFill>
                  <a:sysClr val="windowText" lastClr="000000"/>
                </a:solidFill>
                <a:effectLst>
                  <a:glow rad="101600">
                    <a:schemeClr val="accent4">
                      <a:satMod val="175000"/>
                      <a:alpha val="40000"/>
                    </a:schemeClr>
                  </a:glow>
                  <a:outerShdw dist="38100" dir="2700000" algn="bl" rotWithShape="0">
                    <a:schemeClr val="accent5"/>
                  </a:outerShdw>
                </a:effectLst>
                <a:latin typeface="宋体" panose="02010600030101010101" pitchFamily="2" charset="-122"/>
              </a:rPr>
              <a:t> </a:t>
            </a:r>
            <a:endParaRPr lang="en-US" sz="4050" b="1" dirty="0">
              <a:ln w="13462">
                <a:solidFill>
                  <a:schemeClr val="bg1"/>
                </a:solidFill>
                <a:prstDash val="solid"/>
              </a:ln>
              <a:solidFill>
                <a:sysClr val="windowText" lastClr="000000"/>
              </a:solidFill>
              <a:effectLst>
                <a:glow rad="101600">
                  <a:schemeClr val="accent4">
                    <a:satMod val="175000"/>
                    <a:alpha val="40000"/>
                  </a:schemeClr>
                </a:glow>
                <a:outerShdw dist="38100" dir="2700000" algn="bl" rotWithShape="0">
                  <a:schemeClr val="accent5"/>
                </a:outerShdw>
              </a:effectLst>
            </a:endParaRPr>
          </a:p>
        </p:txBody>
      </p:sp>
      <p:sp>
        <p:nvSpPr>
          <p:cNvPr id="4" name="Rectangle 3"/>
          <p:cNvSpPr/>
          <p:nvPr/>
        </p:nvSpPr>
        <p:spPr>
          <a:xfrm>
            <a:off x="1011411" y="3082752"/>
            <a:ext cx="7121180" cy="992579"/>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style>
          <a:lnRef idx="3">
            <a:schemeClr val="lt1"/>
          </a:lnRef>
          <a:fillRef idx="1">
            <a:schemeClr val="dk1"/>
          </a:fillRef>
          <a:effectRef idx="1">
            <a:schemeClr val="dk1"/>
          </a:effectRef>
          <a:fontRef idx="minor">
            <a:schemeClr val="lt1"/>
          </a:fontRef>
        </p:style>
        <p:txBody>
          <a:bodyPr wrap="none" lIns="68580" tIns="34290" rIns="68580" bIns="34290">
            <a:spAutoFit/>
          </a:bodyPr>
          <a:lstStyle/>
          <a:p>
            <a:pPr algn="ctr"/>
            <a:r>
              <a:rPr lang="en-US" altLang="zh-CN" sz="6000" b="1" kern="10" dirty="0">
                <a:ln w="12700" cmpd="sng">
                  <a:solidFill>
                    <a:schemeClr val="accent4"/>
                  </a:solidFill>
                  <a:prstDash val="solid"/>
                </a:ln>
                <a:solidFill>
                  <a:srgbClr val="FF0000"/>
                </a:solidFill>
                <a:latin typeface="宋体" panose="02010600030101010101" pitchFamily="2" charset="-122"/>
              </a:rPr>
              <a:t>Exercise</a:t>
            </a:r>
            <a:r>
              <a:rPr lang="zh-CN" altLang="en-US" sz="6000" b="1" kern="10" dirty="0">
                <a:ln w="12700" cmpd="sng">
                  <a:solidFill>
                    <a:schemeClr val="accent4"/>
                  </a:solidFill>
                  <a:prstDash val="solid"/>
                </a:ln>
                <a:solidFill>
                  <a:srgbClr val="FF0000"/>
                </a:solidFill>
                <a:latin typeface="宋体" panose="02010600030101010101" pitchFamily="2" charset="-122"/>
              </a:rPr>
              <a:t> </a:t>
            </a:r>
            <a:r>
              <a:rPr lang="en-US" altLang="zh-CN" sz="6000" b="1" kern="10" dirty="0">
                <a:ln w="12700" cmpd="sng">
                  <a:solidFill>
                    <a:schemeClr val="accent4"/>
                  </a:solidFill>
                  <a:prstDash val="solid"/>
                </a:ln>
                <a:solidFill>
                  <a:srgbClr val="FF0000"/>
                </a:solidFill>
                <a:latin typeface="宋体" panose="02010600030101010101" pitchFamily="2" charset="-122"/>
              </a:rPr>
              <a:t>problems</a:t>
            </a:r>
            <a:r>
              <a:rPr lang="zh-CN" altLang="en-US" sz="6000" b="1" kern="10" dirty="0">
                <a:ln w="12700" cmpd="sng">
                  <a:solidFill>
                    <a:schemeClr val="accent4"/>
                  </a:solidFill>
                  <a:prstDash val="solid"/>
                </a:ln>
                <a:solidFill>
                  <a:srgbClr val="FF0000"/>
                </a:solidFill>
                <a:latin typeface="宋体" panose="02010600030101010101" pitchFamily="2" charset="-122"/>
              </a:rPr>
              <a:t> </a:t>
            </a:r>
            <a:endParaRPr lang="en-US" sz="6000" b="1" dirty="0">
              <a:ln w="12700" cmpd="sng">
                <a:solidFill>
                  <a:schemeClr val="accent4"/>
                </a:solidFill>
                <a:prstDash val="solid"/>
              </a:ln>
              <a:solidFill>
                <a:srgbClr val="FF0000"/>
              </a:solidFill>
            </a:endParaRPr>
          </a:p>
        </p:txBody>
      </p:sp>
      <p:sp>
        <p:nvSpPr>
          <p:cNvPr id="6" name="灯片编号占位符 5">
            <a:extLst>
              <a:ext uri="{FF2B5EF4-FFF2-40B4-BE49-F238E27FC236}">
                <a16:creationId xmlns:a16="http://schemas.microsoft.com/office/drawing/2014/main" xmlns="" id="{91109CBC-0C39-409F-A1A2-64EB4E5FB0CD}"/>
              </a:ext>
            </a:extLst>
          </p:cNvPr>
          <p:cNvSpPr>
            <a:spLocks noGrp="1"/>
          </p:cNvSpPr>
          <p:nvPr>
            <p:ph type="sldNum" sz="quarter" idx="12"/>
          </p:nvPr>
        </p:nvSpPr>
        <p:spPr/>
        <p:txBody>
          <a:bodyPr/>
          <a:lstStyle/>
          <a:p>
            <a:fld id="{FA941FB5-B56A-DB49-A8AB-D06F1CE43BD1}" type="slidenum">
              <a:rPr lang="en-US" smtClean="0"/>
              <a:t>144</a:t>
            </a:fld>
            <a:endParaRPr lang="en-US"/>
          </a:p>
        </p:txBody>
      </p:sp>
    </p:spTree>
    <p:extLst>
      <p:ext uri="{BB962C8B-B14F-4D97-AF65-F5344CB8AC3E}">
        <p14:creationId xmlns:p14="http://schemas.microsoft.com/office/powerpoint/2010/main" val="184460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43735"/>
            <a:ext cx="8505946" cy="1015663"/>
          </a:xfrm>
          <a:prstGeom prst="rect">
            <a:avLst/>
          </a:prstGeom>
        </p:spPr>
        <p:txBody>
          <a:bodyPr wrap="square">
            <a:spAutoFit/>
          </a:bodyPr>
          <a:lstStyle/>
          <a:p>
            <a:pPr algn="just"/>
            <a:r>
              <a:rPr lang="en-US" altLang="zh-CN" sz="2000" dirty="0"/>
              <a:t>40.Three molecules of type </a:t>
            </a:r>
            <a:r>
              <a:rPr lang="en-US" altLang="zh-CN" sz="2000" i="1" dirty="0"/>
              <a:t>A, </a:t>
            </a:r>
            <a:r>
              <a:rPr lang="en-US" altLang="zh-CN" sz="2000" dirty="0"/>
              <a:t>three of type </a:t>
            </a:r>
            <a:r>
              <a:rPr lang="en-US" altLang="zh-CN" sz="2000" i="1" dirty="0"/>
              <a:t>B, </a:t>
            </a:r>
            <a:r>
              <a:rPr lang="en-US" altLang="zh-CN" sz="2000" dirty="0"/>
              <a:t>three of type </a:t>
            </a:r>
            <a:r>
              <a:rPr lang="en-US" altLang="zh-CN" sz="2000" i="1" dirty="0"/>
              <a:t>C, </a:t>
            </a:r>
            <a:r>
              <a:rPr lang="en-US" altLang="zh-CN" sz="2000" dirty="0"/>
              <a:t>and three of type </a:t>
            </a:r>
            <a:r>
              <a:rPr lang="en-US" altLang="zh-CN" sz="2000" i="1" dirty="0"/>
              <a:t>D </a:t>
            </a:r>
            <a:r>
              <a:rPr lang="en-US" altLang="zh-CN" sz="2000" dirty="0"/>
              <a:t>are to be linked together to form a chain molecule. One such chain molecule is </a:t>
            </a:r>
            <a:r>
              <a:rPr lang="en-US" altLang="zh-CN" sz="2000" i="1" dirty="0"/>
              <a:t>ABCDABCDABCD, </a:t>
            </a:r>
            <a:r>
              <a:rPr lang="en-US" altLang="zh-CN" sz="2000" dirty="0"/>
              <a:t>and another is </a:t>
            </a:r>
            <a:r>
              <a:rPr lang="en-US" altLang="zh-CN" sz="2000" i="1" dirty="0"/>
              <a:t>BCDDAAABDBCC.</a:t>
            </a:r>
            <a:endParaRPr lang="zh-CN" altLang="en-US" sz="2000" dirty="0"/>
          </a:p>
        </p:txBody>
      </p:sp>
      <p:sp>
        <p:nvSpPr>
          <p:cNvPr id="3" name="矩形 2"/>
          <p:cNvSpPr/>
          <p:nvPr/>
        </p:nvSpPr>
        <p:spPr>
          <a:xfrm>
            <a:off x="253596" y="2033845"/>
            <a:ext cx="6210690" cy="400110"/>
          </a:xfrm>
          <a:prstGeom prst="rect">
            <a:avLst/>
          </a:prstGeom>
        </p:spPr>
        <p:txBody>
          <a:bodyPr wrap="square">
            <a:spAutoFit/>
          </a:bodyPr>
          <a:lstStyle/>
          <a:p>
            <a:r>
              <a:rPr lang="en-US" altLang="zh-CN" sz="2000" b="1" dirty="0"/>
              <a:t>a. </a:t>
            </a:r>
            <a:r>
              <a:rPr lang="en-US" altLang="zh-CN" sz="2000" dirty="0"/>
              <a:t>How many such chain molecules are there?</a:t>
            </a:r>
            <a:endParaRPr lang="zh-CN" altLang="en-US" sz="2000" dirty="0"/>
          </a:p>
        </p:txBody>
      </p:sp>
      <mc:AlternateContent xmlns:mc="http://schemas.openxmlformats.org/markup-compatibility/2006" xmlns:a14="http://schemas.microsoft.com/office/drawing/2010/main">
        <mc:Choice Requires="a14">
          <p:sp>
            <p:nvSpPr>
              <p:cNvPr id="4" name="矩形 3"/>
              <p:cNvSpPr/>
              <p:nvPr/>
            </p:nvSpPr>
            <p:spPr>
              <a:xfrm>
                <a:off x="206514" y="2361834"/>
                <a:ext cx="8550951" cy="1543371"/>
              </a:xfrm>
              <a:prstGeom prst="rect">
                <a:avLst/>
              </a:prstGeom>
            </p:spPr>
            <p:txBody>
              <a:bodyPr wrap="square">
                <a:spAutoFit/>
              </a:bodyPr>
              <a:lstStyle/>
              <a:p>
                <a:pPr algn="just"/>
                <a:r>
                  <a:rPr lang="en-US" altLang="zh-CN" sz="2000" dirty="0"/>
                  <a:t>If the three </a:t>
                </a:r>
                <a:r>
                  <a:rPr lang="en-US" altLang="zh-CN" sz="2000" i="1" dirty="0"/>
                  <a:t>A</a:t>
                </a:r>
                <a:r>
                  <a:rPr lang="en-US" altLang="zh-CN" sz="2000" dirty="0"/>
                  <a:t>’s were distinguishable from one another—</a:t>
                </a:r>
                <a14:m>
                  <m:oMath xmlns:m="http://schemas.openxmlformats.org/officeDocument/2006/math">
                    <m:sSub>
                      <m:sSubPr>
                        <m:ctrlPr>
                          <a:rPr lang="en-US" altLang="zh-CN" sz="2000" i="1" smtClean="0">
                            <a:latin typeface="Cambria Math" charset="0"/>
                          </a:rPr>
                        </m:ctrlPr>
                      </m:sSubPr>
                      <m:e>
                        <m:r>
                          <a:rPr lang="en-US" altLang="zh-CN" sz="2000" b="0" i="1" smtClean="0">
                            <a:latin typeface="Cambria Math"/>
                          </a:rPr>
                          <m:t>𝐴</m:t>
                        </m:r>
                      </m:e>
                      <m:sub>
                        <m:r>
                          <a:rPr lang="en-US" altLang="zh-CN" sz="2000" b="0" i="1" smtClean="0">
                            <a:latin typeface="Cambria Math"/>
                          </a:rPr>
                          <m:t>1</m:t>
                        </m:r>
                      </m:sub>
                    </m:sSub>
                  </m:oMath>
                </a14:m>
                <a:r>
                  <a:rPr lang="en-US" altLang="zh-CN" sz="2000" dirty="0"/>
                  <a:t>, </a:t>
                </a:r>
                <a14:m>
                  <m:oMath xmlns:m="http://schemas.openxmlformats.org/officeDocument/2006/math">
                    <m:sSub>
                      <m:sSubPr>
                        <m:ctrlPr>
                          <a:rPr lang="en-US" altLang="zh-CN" sz="2000" i="1" dirty="0" smtClean="0">
                            <a:latin typeface="Cambria Math" charset="0"/>
                          </a:rPr>
                        </m:ctrlPr>
                      </m:sSubPr>
                      <m:e>
                        <m:r>
                          <a:rPr lang="en-US" altLang="zh-CN" sz="2000" b="0" i="1" dirty="0" smtClean="0">
                            <a:latin typeface="Cambria Math"/>
                          </a:rPr>
                          <m:t>𝐴</m:t>
                        </m:r>
                      </m:e>
                      <m:sub>
                        <m:r>
                          <a:rPr lang="en-US" altLang="zh-CN" sz="2000" b="0" i="1" dirty="0" smtClean="0">
                            <a:latin typeface="Cambria Math"/>
                          </a:rPr>
                          <m:t>2</m:t>
                        </m:r>
                      </m:sub>
                    </m:sSub>
                  </m:oMath>
                </a14:m>
                <a:r>
                  <a:rPr lang="en-US" altLang="zh-CN" sz="2000" dirty="0"/>
                  <a:t>, </a:t>
                </a:r>
                <a14:m>
                  <m:oMath xmlns:m="http://schemas.openxmlformats.org/officeDocument/2006/math">
                    <m:sSub>
                      <m:sSubPr>
                        <m:ctrlPr>
                          <a:rPr lang="en-US" altLang="zh-CN" sz="2000" i="1" dirty="0" smtClean="0">
                            <a:latin typeface="Cambria Math" charset="0"/>
                          </a:rPr>
                        </m:ctrlPr>
                      </m:sSubPr>
                      <m:e>
                        <m:r>
                          <a:rPr lang="en-US" altLang="zh-CN" sz="2000" b="0" i="1" dirty="0" smtClean="0">
                            <a:latin typeface="Cambria Math"/>
                          </a:rPr>
                          <m:t>𝐴</m:t>
                        </m:r>
                      </m:e>
                      <m:sub>
                        <m:r>
                          <a:rPr lang="en-US" altLang="zh-CN" sz="2000" b="0" i="1" dirty="0" smtClean="0">
                            <a:latin typeface="Cambria Math"/>
                          </a:rPr>
                          <m:t>3</m:t>
                        </m:r>
                      </m:sub>
                    </m:sSub>
                  </m:oMath>
                </a14:m>
                <a:r>
                  <a:rPr lang="en-US" altLang="zh-CN" sz="2000" dirty="0"/>
                  <a:t>—and the </a:t>
                </a:r>
                <a:r>
                  <a:rPr lang="en-US" altLang="zh-CN" sz="2000" i="1" dirty="0"/>
                  <a:t>B</a:t>
                </a:r>
                <a:r>
                  <a:rPr lang="en-US" altLang="zh-CN" sz="2000" dirty="0"/>
                  <a:t>’s, </a:t>
                </a:r>
                <a:r>
                  <a:rPr lang="en-US" altLang="zh-CN" sz="2000" i="1" dirty="0"/>
                  <a:t>C</a:t>
                </a:r>
                <a:r>
                  <a:rPr lang="en-US" altLang="zh-CN" sz="2000" dirty="0"/>
                  <a:t>’s, and </a:t>
                </a:r>
                <a:r>
                  <a:rPr lang="en-US" altLang="zh-CN" sz="2000" i="1" dirty="0"/>
                  <a:t>D</a:t>
                </a:r>
                <a:r>
                  <a:rPr lang="en-US" altLang="zh-CN" sz="2000" dirty="0"/>
                  <a:t>’s were also, then there are </a:t>
                </a:r>
                <a14:m>
                  <m:oMath xmlns:m="http://schemas.openxmlformats.org/officeDocument/2006/math">
                    <m:sSub>
                      <m:sSubPr>
                        <m:ctrlPr>
                          <a:rPr lang="en-US" altLang="zh-CN" sz="2000" i="1" smtClean="0">
                            <a:latin typeface="Cambria Math" charset="0"/>
                          </a:rPr>
                        </m:ctrlPr>
                      </m:sSubPr>
                      <m:e>
                        <m:r>
                          <a:rPr lang="en-US" altLang="zh-CN" sz="2000" b="0" i="1" smtClean="0">
                            <a:latin typeface="Cambria Math"/>
                          </a:rPr>
                          <m:t>𝑃</m:t>
                        </m:r>
                      </m:e>
                      <m:sub>
                        <m:r>
                          <a:rPr lang="en-US" altLang="zh-CN" sz="2000" b="0" i="1" smtClean="0">
                            <a:latin typeface="Cambria Math"/>
                          </a:rPr>
                          <m:t>12,12</m:t>
                        </m:r>
                      </m:sub>
                    </m:sSub>
                  </m:oMath>
                </a14:m>
                <a:r>
                  <a:rPr lang="en-US" altLang="zh-CN" sz="2000" dirty="0"/>
                  <a:t>. If the </a:t>
                </a:r>
                <a:r>
                  <a:rPr lang="en-US" altLang="zh-CN" sz="2000" i="1" dirty="0"/>
                  <a:t>A</a:t>
                </a:r>
                <a:r>
                  <a:rPr lang="en-US" altLang="zh-CN" sz="2000" dirty="0"/>
                  <a:t>’s, </a:t>
                </a:r>
                <a:r>
                  <a:rPr lang="en-US" altLang="zh-CN" sz="2000" i="1" dirty="0"/>
                  <a:t>B</a:t>
                </a:r>
                <a:r>
                  <a:rPr lang="en-US" altLang="zh-CN" sz="2000" dirty="0"/>
                  <a:t>’s, </a:t>
                </a:r>
                <a:r>
                  <a:rPr lang="en-US" altLang="zh-CN" sz="2000" i="1" dirty="0"/>
                  <a:t>C</a:t>
                </a:r>
                <a:r>
                  <a:rPr lang="en-US" altLang="zh-CN" sz="2000" dirty="0"/>
                  <a:t>’s, and </a:t>
                </a:r>
                <a:r>
                  <a:rPr lang="en-US" altLang="zh-CN" sz="2000" i="1" dirty="0"/>
                  <a:t>D</a:t>
                </a:r>
                <a:r>
                  <a:rPr lang="en-US" altLang="zh-CN" sz="2000" dirty="0"/>
                  <a:t>’s were not distinguishable from one another, then the number becomes </a:t>
                </a:r>
                <a14:m>
                  <m:oMath xmlns:m="http://schemas.openxmlformats.org/officeDocument/2006/math">
                    <m:f>
                      <m:fPr>
                        <m:ctrlPr>
                          <a:rPr lang="en-US" altLang="zh-CN" sz="2000" b="0" i="1" smtClean="0">
                            <a:latin typeface="Cambria Math" charset="0"/>
                          </a:rPr>
                        </m:ctrlPr>
                      </m:fPr>
                      <m:num>
                        <m:sSub>
                          <m:sSubPr>
                            <m:ctrlPr>
                              <a:rPr lang="en-US" altLang="zh-CN" sz="2000" i="1" smtClean="0">
                                <a:latin typeface="Cambria Math" charset="0"/>
                              </a:rPr>
                            </m:ctrlPr>
                          </m:sSubPr>
                          <m:e>
                            <m:r>
                              <a:rPr lang="en-US" altLang="zh-CN" sz="2000" b="0" i="1" smtClean="0">
                                <a:latin typeface="Cambria Math"/>
                              </a:rPr>
                              <m:t>𝑃</m:t>
                            </m:r>
                          </m:e>
                          <m:sub>
                            <m:r>
                              <a:rPr lang="en-US" altLang="zh-CN" sz="2000" b="0" i="1" smtClean="0">
                                <a:latin typeface="Cambria Math"/>
                              </a:rPr>
                              <m:t>12,12</m:t>
                            </m:r>
                          </m:sub>
                        </m:sSub>
                      </m:num>
                      <m:den>
                        <m:sSubSup>
                          <m:sSubSupPr>
                            <m:ctrlPr>
                              <a:rPr lang="en-US" altLang="zh-CN" sz="2000" b="0" i="1" smtClean="0">
                                <a:latin typeface="Cambria Math" charset="0"/>
                              </a:rPr>
                            </m:ctrlPr>
                          </m:sSubSupPr>
                          <m:e>
                            <m:r>
                              <a:rPr lang="en-US" altLang="zh-CN" sz="2000" b="0" i="1" smtClean="0">
                                <a:latin typeface="Cambria Math"/>
                              </a:rPr>
                              <m:t>𝑃</m:t>
                            </m:r>
                          </m:e>
                          <m:sub>
                            <m:r>
                              <a:rPr lang="en-US" altLang="zh-CN" sz="2000" b="0" i="1" smtClean="0">
                                <a:latin typeface="Cambria Math"/>
                              </a:rPr>
                              <m:t>3,3</m:t>
                            </m:r>
                          </m:sub>
                          <m:sup>
                            <m:r>
                              <a:rPr lang="en-US" altLang="zh-CN" sz="2000" b="0" i="1" smtClean="0">
                                <a:latin typeface="Cambria Math"/>
                              </a:rPr>
                              <m:t>4</m:t>
                            </m:r>
                          </m:sup>
                        </m:sSubSup>
                      </m:den>
                    </m:f>
                    <m:r>
                      <a:rPr lang="en-US" altLang="zh-CN" sz="2000" b="0" i="0" smtClean="0">
                        <a:latin typeface="Cambria Math"/>
                      </a:rPr>
                      <m:t>=</m:t>
                    </m:r>
                    <m:f>
                      <m:fPr>
                        <m:ctrlPr>
                          <a:rPr lang="en-US" altLang="zh-CN" sz="2000" b="0" i="1" smtClean="0">
                            <a:latin typeface="Cambria Math" charset="0"/>
                          </a:rPr>
                        </m:ctrlPr>
                      </m:fPr>
                      <m:num>
                        <m:r>
                          <a:rPr lang="en-US" altLang="zh-CN" sz="2000" b="0" i="1" smtClean="0">
                            <a:latin typeface="Cambria Math"/>
                          </a:rPr>
                          <m:t>12!</m:t>
                        </m:r>
                      </m:num>
                      <m:den>
                        <m:sSup>
                          <m:sSupPr>
                            <m:ctrlPr>
                              <a:rPr lang="en-US" altLang="zh-CN" sz="2000" b="0" i="1" smtClean="0">
                                <a:latin typeface="Cambria Math" charset="0"/>
                              </a:rPr>
                            </m:ctrlPr>
                          </m:sSupPr>
                          <m:e>
                            <m:r>
                              <a:rPr lang="en-US" altLang="zh-CN" sz="2000" b="0" i="1" smtClean="0">
                                <a:latin typeface="Cambria Math"/>
                              </a:rPr>
                              <m:t>6</m:t>
                            </m:r>
                          </m:e>
                          <m:sup>
                            <m:r>
                              <a:rPr lang="en-US" altLang="zh-CN" sz="2000" b="0" i="1" smtClean="0">
                                <a:latin typeface="Cambria Math"/>
                              </a:rPr>
                              <m:t>4</m:t>
                            </m:r>
                          </m:sup>
                        </m:sSup>
                      </m:den>
                    </m:f>
                  </m:oMath>
                </a14:m>
                <a:r>
                  <a:rPr lang="en-US" altLang="zh-CN" sz="2000" dirty="0"/>
                  <a:t>.</a:t>
                </a:r>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206514" y="2361834"/>
                <a:ext cx="8550951" cy="1543371"/>
              </a:xfrm>
              <a:prstGeom prst="rect">
                <a:avLst/>
              </a:prstGeom>
              <a:blipFill>
                <a:blip r:embed="rId2"/>
                <a:stretch>
                  <a:fillRect l="-784" t="-1575" r="-713"/>
                </a:stretch>
              </a:blipFill>
            </p:spPr>
            <p:txBody>
              <a:bodyPr/>
              <a:lstStyle/>
              <a:p>
                <a:r>
                  <a:rPr lang="zh-CN" altLang="en-US">
                    <a:noFill/>
                  </a:rPr>
                  <a:t> </a:t>
                </a:r>
              </a:p>
            </p:txBody>
          </p:sp>
        </mc:Fallback>
      </mc:AlternateContent>
      <p:sp>
        <p:nvSpPr>
          <p:cNvPr id="5" name="TextBox 4"/>
          <p:cNvSpPr txBox="1"/>
          <p:nvPr/>
        </p:nvSpPr>
        <p:spPr>
          <a:xfrm>
            <a:off x="161510" y="3789040"/>
            <a:ext cx="3375375" cy="400110"/>
          </a:xfrm>
          <a:prstGeom prst="rect">
            <a:avLst/>
          </a:prstGeom>
          <a:noFill/>
        </p:spPr>
        <p:txBody>
          <a:bodyPr wrap="square" rtlCol="0">
            <a:spAutoFit/>
          </a:bodyPr>
          <a:lstStyle/>
          <a:p>
            <a:r>
              <a:rPr lang="en-US" altLang="zh-CN" sz="2000" dirty="0">
                <a:solidFill>
                  <a:srgbClr val="FF0000"/>
                </a:solidFill>
                <a:latin typeface="+mj-lt"/>
              </a:rPr>
              <a:t>Another method.</a:t>
            </a:r>
            <a:endParaRPr lang="zh-CN" altLang="en-US" sz="2000" dirty="0">
              <a:solidFill>
                <a:srgbClr val="FF0000"/>
              </a:solidFill>
              <a:latin typeface="+mj-lt"/>
            </a:endParaRPr>
          </a:p>
        </p:txBody>
      </p:sp>
      <mc:AlternateContent xmlns:mc="http://schemas.openxmlformats.org/markup-compatibility/2006" xmlns:a14="http://schemas.microsoft.com/office/drawing/2010/main">
        <mc:Choice Requires="a14">
          <p:sp>
            <p:nvSpPr>
              <p:cNvPr id="6" name="矩形 5"/>
              <p:cNvSpPr/>
              <p:nvPr/>
            </p:nvSpPr>
            <p:spPr>
              <a:xfrm>
                <a:off x="161511" y="4189150"/>
                <a:ext cx="8595954" cy="1958806"/>
              </a:xfrm>
              <a:prstGeom prst="rect">
                <a:avLst/>
              </a:prstGeom>
            </p:spPr>
            <p:txBody>
              <a:bodyPr wrap="square">
                <a:spAutoFit/>
              </a:bodyPr>
              <a:lstStyle/>
              <a:p>
                <a:pPr algn="just"/>
                <a:r>
                  <a:rPr lang="en-US" altLang="zh-CN" sz="2000" dirty="0"/>
                  <a:t>Each chain molecule has 12 positions. We firstly select 3 positions to put A. There are </a:t>
                </a:r>
                <a14:m>
                  <m:oMath xmlns:m="http://schemas.openxmlformats.org/officeDocument/2006/math">
                    <m:d>
                      <m:dPr>
                        <m:ctrlPr>
                          <a:rPr lang="en-US" altLang="zh-CN" sz="2000" i="1" smtClean="0">
                            <a:latin typeface="Cambria Math" charset="0"/>
                          </a:rPr>
                        </m:ctrlPr>
                      </m:dPr>
                      <m:e>
                        <m:f>
                          <m:fPr>
                            <m:type m:val="noBar"/>
                            <m:ctrlPr>
                              <a:rPr lang="en-US" altLang="zh-CN" sz="2000" i="1" smtClean="0">
                                <a:latin typeface="Cambria Math" charset="0"/>
                              </a:rPr>
                            </m:ctrlPr>
                          </m:fPr>
                          <m:num>
                            <m:r>
                              <a:rPr lang="en-US" altLang="zh-CN" sz="2000" b="0" i="1" smtClean="0">
                                <a:latin typeface="Cambria Math"/>
                              </a:rPr>
                              <m:t>12</m:t>
                            </m:r>
                          </m:num>
                          <m:den>
                            <m:r>
                              <a:rPr lang="en-US" altLang="zh-CN" sz="2000" b="0" i="1" smtClean="0">
                                <a:latin typeface="Cambria Math"/>
                              </a:rPr>
                              <m:t>3</m:t>
                            </m:r>
                          </m:den>
                        </m:f>
                      </m:e>
                    </m:d>
                  </m:oMath>
                </a14:m>
                <a:r>
                  <a:rPr lang="zh-CN" altLang="en-US" sz="2000" dirty="0"/>
                  <a:t> </a:t>
                </a:r>
                <a:r>
                  <a:rPr lang="en-US" altLang="zh-CN" sz="2000" dirty="0"/>
                  <a:t>ways. Secondly we choose 3 positions from the left 9 positions  to put B, there are </a:t>
                </a:r>
                <a14:m>
                  <m:oMath xmlns:m="http://schemas.openxmlformats.org/officeDocument/2006/math">
                    <m:d>
                      <m:dPr>
                        <m:ctrlPr>
                          <a:rPr lang="en-US" altLang="zh-CN" sz="2000" i="1" smtClean="0">
                            <a:latin typeface="Cambria Math" charset="0"/>
                          </a:rPr>
                        </m:ctrlPr>
                      </m:dPr>
                      <m:e>
                        <m:f>
                          <m:fPr>
                            <m:type m:val="noBar"/>
                            <m:ctrlPr>
                              <a:rPr lang="en-US" altLang="zh-CN" sz="2000" i="1" smtClean="0">
                                <a:latin typeface="Cambria Math" charset="0"/>
                              </a:rPr>
                            </m:ctrlPr>
                          </m:fPr>
                          <m:num>
                            <m:r>
                              <a:rPr lang="en-US" altLang="zh-CN" sz="2000" b="0" i="1" smtClean="0">
                                <a:latin typeface="Cambria Math"/>
                              </a:rPr>
                              <m:t>9</m:t>
                            </m:r>
                          </m:num>
                          <m:den>
                            <m:r>
                              <a:rPr lang="en-US" altLang="zh-CN" sz="2000" b="0" i="1" smtClean="0">
                                <a:latin typeface="Cambria Math"/>
                              </a:rPr>
                              <m:t>3</m:t>
                            </m:r>
                          </m:den>
                        </m:f>
                      </m:e>
                    </m:d>
                  </m:oMath>
                </a14:m>
                <a:r>
                  <a:rPr lang="en-US" altLang="zh-CN" sz="2000" dirty="0"/>
                  <a:t> ways. Finally, we choose 3 positions from the left 6 positions  to put C, there are </a:t>
                </a:r>
                <a14:m>
                  <m:oMath xmlns:m="http://schemas.openxmlformats.org/officeDocument/2006/math">
                    <m:d>
                      <m:dPr>
                        <m:ctrlPr>
                          <a:rPr lang="en-US" altLang="zh-CN" sz="2000" i="1">
                            <a:latin typeface="Cambria Math" charset="0"/>
                          </a:rPr>
                        </m:ctrlPr>
                      </m:dPr>
                      <m:e>
                        <m:f>
                          <m:fPr>
                            <m:type m:val="noBar"/>
                            <m:ctrlPr>
                              <a:rPr lang="en-US" altLang="zh-CN" sz="2000" i="1">
                                <a:latin typeface="Cambria Math" charset="0"/>
                              </a:rPr>
                            </m:ctrlPr>
                          </m:fPr>
                          <m:num>
                            <m:r>
                              <a:rPr lang="en-US" altLang="zh-CN" sz="2000" b="0" i="1" smtClean="0">
                                <a:latin typeface="Cambria Math"/>
                              </a:rPr>
                              <m:t>6</m:t>
                            </m:r>
                          </m:num>
                          <m:den>
                            <m:r>
                              <a:rPr lang="en-US" altLang="zh-CN" sz="2000" i="1">
                                <a:latin typeface="Cambria Math"/>
                              </a:rPr>
                              <m:t>3</m:t>
                            </m:r>
                          </m:den>
                        </m:f>
                      </m:e>
                    </m:d>
                  </m:oMath>
                </a14:m>
                <a:r>
                  <a:rPr lang="en-US" altLang="zh-CN" sz="2000" dirty="0"/>
                  <a:t> ways. And thus there are </a:t>
                </a:r>
                <a14:m>
                  <m:oMath xmlns:m="http://schemas.openxmlformats.org/officeDocument/2006/math">
                    <m:d>
                      <m:dPr>
                        <m:ctrlPr>
                          <a:rPr lang="en-US" altLang="zh-CN" sz="2000" i="1" smtClean="0">
                            <a:latin typeface="Cambria Math" charset="0"/>
                          </a:rPr>
                        </m:ctrlPr>
                      </m:dPr>
                      <m:e>
                        <m:f>
                          <m:fPr>
                            <m:type m:val="noBar"/>
                            <m:ctrlPr>
                              <a:rPr lang="en-US" altLang="zh-CN" sz="2000" i="1" smtClean="0">
                                <a:latin typeface="Cambria Math" charset="0"/>
                              </a:rPr>
                            </m:ctrlPr>
                          </m:fPr>
                          <m:num>
                            <m:r>
                              <a:rPr lang="en-US" altLang="zh-CN" sz="2000" b="0" i="1" smtClean="0">
                                <a:latin typeface="Cambria Math"/>
                              </a:rPr>
                              <m:t>12</m:t>
                            </m:r>
                          </m:num>
                          <m:den>
                            <m:r>
                              <a:rPr lang="en-US" altLang="zh-CN" sz="2000" b="0" i="1" smtClean="0">
                                <a:latin typeface="Cambria Math"/>
                              </a:rPr>
                              <m:t>3</m:t>
                            </m:r>
                          </m:den>
                        </m:f>
                      </m:e>
                    </m:d>
                    <m:r>
                      <a:rPr lang="en-US" altLang="zh-CN" sz="2000" i="1" smtClean="0">
                        <a:latin typeface="Cambria Math"/>
                        <a:ea typeface="Cambria Math"/>
                      </a:rPr>
                      <m:t>×</m:t>
                    </m:r>
                    <m:d>
                      <m:dPr>
                        <m:ctrlPr>
                          <a:rPr lang="en-US" altLang="zh-CN" sz="2000" i="1" smtClean="0">
                            <a:latin typeface="Cambria Math" charset="0"/>
                            <a:ea typeface="Cambria Math"/>
                          </a:rPr>
                        </m:ctrlPr>
                      </m:dPr>
                      <m:e>
                        <m:f>
                          <m:fPr>
                            <m:type m:val="noBar"/>
                            <m:ctrlPr>
                              <a:rPr lang="en-US" altLang="zh-CN" sz="2000" i="1" smtClean="0">
                                <a:latin typeface="Cambria Math" charset="0"/>
                                <a:ea typeface="Cambria Math"/>
                              </a:rPr>
                            </m:ctrlPr>
                          </m:fPr>
                          <m:num>
                            <m:r>
                              <a:rPr lang="en-US" altLang="zh-CN" sz="2000" b="0" i="1" smtClean="0">
                                <a:latin typeface="Cambria Math"/>
                                <a:ea typeface="Cambria Math"/>
                              </a:rPr>
                              <m:t>9</m:t>
                            </m:r>
                          </m:num>
                          <m:den>
                            <m:r>
                              <a:rPr lang="en-US" altLang="zh-CN" sz="2000" b="0" i="1" smtClean="0">
                                <a:latin typeface="Cambria Math"/>
                                <a:ea typeface="Cambria Math"/>
                              </a:rPr>
                              <m:t>3</m:t>
                            </m:r>
                          </m:den>
                        </m:f>
                      </m:e>
                    </m:d>
                    <m:r>
                      <a:rPr lang="en-US" altLang="zh-CN" sz="2000" i="1" smtClean="0">
                        <a:latin typeface="Cambria Math"/>
                        <a:ea typeface="Cambria Math"/>
                      </a:rPr>
                      <m:t>×</m:t>
                    </m:r>
                    <m:d>
                      <m:dPr>
                        <m:ctrlPr>
                          <a:rPr lang="en-US" altLang="zh-CN" sz="2000" i="1" smtClean="0">
                            <a:latin typeface="Cambria Math" charset="0"/>
                            <a:ea typeface="Cambria Math"/>
                          </a:rPr>
                        </m:ctrlPr>
                      </m:dPr>
                      <m:e>
                        <m:f>
                          <m:fPr>
                            <m:type m:val="noBar"/>
                            <m:ctrlPr>
                              <a:rPr lang="en-US" altLang="zh-CN" sz="2000" i="1" smtClean="0">
                                <a:latin typeface="Cambria Math" charset="0"/>
                                <a:ea typeface="Cambria Math"/>
                              </a:rPr>
                            </m:ctrlPr>
                          </m:fPr>
                          <m:num>
                            <m:r>
                              <a:rPr lang="en-US" altLang="zh-CN" sz="2000" b="0" i="1" smtClean="0">
                                <a:latin typeface="Cambria Math"/>
                                <a:ea typeface="Cambria Math"/>
                              </a:rPr>
                              <m:t>6</m:t>
                            </m:r>
                          </m:num>
                          <m:den>
                            <m:r>
                              <a:rPr lang="en-US" altLang="zh-CN" sz="2000" b="0" i="1" smtClean="0">
                                <a:latin typeface="Cambria Math"/>
                                <a:ea typeface="Cambria Math"/>
                              </a:rPr>
                              <m:t>3</m:t>
                            </m:r>
                          </m:den>
                        </m:f>
                      </m:e>
                    </m:d>
                    <m:r>
                      <a:rPr lang="en-US" altLang="zh-CN" sz="2000" b="0" i="1" smtClean="0">
                        <a:latin typeface="Cambria Math"/>
                        <a:ea typeface="Cambria Math"/>
                      </a:rPr>
                      <m:t>=</m:t>
                    </m:r>
                    <m:f>
                      <m:fPr>
                        <m:ctrlPr>
                          <a:rPr lang="en-US" altLang="zh-CN" sz="2000" i="1">
                            <a:latin typeface="Cambria Math" charset="0"/>
                          </a:rPr>
                        </m:ctrlPr>
                      </m:fPr>
                      <m:num>
                        <m:r>
                          <a:rPr lang="en-US" altLang="zh-CN" sz="2000" i="1">
                            <a:latin typeface="Cambria Math"/>
                          </a:rPr>
                          <m:t>12!</m:t>
                        </m:r>
                      </m:num>
                      <m:den>
                        <m:sSup>
                          <m:sSupPr>
                            <m:ctrlPr>
                              <a:rPr lang="en-US" altLang="zh-CN" sz="2000" i="1">
                                <a:latin typeface="Cambria Math" charset="0"/>
                              </a:rPr>
                            </m:ctrlPr>
                          </m:sSupPr>
                          <m:e>
                            <m:r>
                              <a:rPr lang="en-US" altLang="zh-CN" sz="2000" i="1">
                                <a:latin typeface="Cambria Math"/>
                              </a:rPr>
                              <m:t>6</m:t>
                            </m:r>
                          </m:e>
                          <m:sup>
                            <m:r>
                              <a:rPr lang="en-US" altLang="zh-CN" sz="2000" i="1">
                                <a:latin typeface="Cambria Math"/>
                              </a:rPr>
                              <m:t>4</m:t>
                            </m:r>
                          </m:sup>
                        </m:sSup>
                      </m:den>
                    </m:f>
                  </m:oMath>
                </a14:m>
                <a:r>
                  <a:rPr lang="zh-CN" altLang="en-US" sz="2000" dirty="0"/>
                  <a:t> </a:t>
                </a:r>
                <a:r>
                  <a:rPr lang="en-US" altLang="zh-CN" sz="2000" dirty="0"/>
                  <a:t>chain molecules.</a:t>
                </a:r>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161511" y="4189150"/>
                <a:ext cx="8595954" cy="1958806"/>
              </a:xfrm>
              <a:prstGeom prst="rect">
                <a:avLst/>
              </a:prstGeom>
              <a:blipFill>
                <a:blip r:embed="rId3"/>
                <a:stretch>
                  <a:fillRect l="-709" t="-1242" r="-1559" b="-932"/>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2E0EEE1B-C521-4166-BB2A-3D7BA6E71912}"/>
              </a:ext>
            </a:extLst>
          </p:cNvPr>
          <p:cNvSpPr>
            <a:spLocks noGrp="1"/>
          </p:cNvSpPr>
          <p:nvPr>
            <p:ph type="sldNum" sz="quarter" idx="11"/>
          </p:nvPr>
        </p:nvSpPr>
        <p:spPr/>
        <p:txBody>
          <a:bodyPr/>
          <a:lstStyle/>
          <a:p>
            <a:pPr>
              <a:defRPr/>
            </a:pPr>
            <a:fld id="{DF2308B0-52A9-437D-9700-D7B37876F5B1}" type="slidenum">
              <a:rPr lang="zh-CN" altLang="en-US" sz="2000" smtClean="0"/>
              <a:pPr>
                <a:defRPr/>
              </a:pPr>
              <a:t>145</a:t>
            </a:fld>
            <a:endParaRPr lang="en-US" altLang="zh-CN" sz="2000" dirty="0"/>
          </a:p>
        </p:txBody>
      </p:sp>
    </p:spTree>
    <p:extLst>
      <p:ext uri="{BB962C8B-B14F-4D97-AF65-F5344CB8AC3E}">
        <p14:creationId xmlns:p14="http://schemas.microsoft.com/office/powerpoint/2010/main" val="188107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524" y="1268760"/>
            <a:ext cx="8325926" cy="1015663"/>
          </a:xfrm>
          <a:prstGeom prst="rect">
            <a:avLst/>
          </a:prstGeom>
        </p:spPr>
        <p:txBody>
          <a:bodyPr wrap="square">
            <a:spAutoFit/>
          </a:bodyPr>
          <a:lstStyle/>
          <a:p>
            <a:pPr algn="just"/>
            <a:r>
              <a:rPr lang="en-US" altLang="zh-CN" sz="2000" dirty="0"/>
              <a:t>b. Suppose a chain molecule of the type described is randomly selected. What is the probability that all three molecules of each type end up next to one another (such as in </a:t>
            </a:r>
            <a:r>
              <a:rPr lang="en-US" altLang="zh-CN" sz="2000" i="1" dirty="0"/>
              <a:t>BBBAAADDDCCC</a:t>
            </a:r>
            <a:r>
              <a:rPr lang="en-US" altLang="zh-CN" sz="2000" dirty="0"/>
              <a:t>)?</a:t>
            </a:r>
            <a:endParaRPr lang="zh-CN" altLang="en-US" sz="2000" dirty="0"/>
          </a:p>
        </p:txBody>
      </p:sp>
      <mc:AlternateContent xmlns:mc="http://schemas.openxmlformats.org/markup-compatibility/2006" xmlns:a14="http://schemas.microsoft.com/office/drawing/2010/main">
        <mc:Choice Requires="a14">
          <p:sp>
            <p:nvSpPr>
              <p:cNvPr id="3" name="TextBox 2"/>
              <p:cNvSpPr txBox="1"/>
              <p:nvPr/>
            </p:nvSpPr>
            <p:spPr>
              <a:xfrm>
                <a:off x="300400" y="2402030"/>
                <a:ext cx="6705745" cy="622222"/>
              </a:xfrm>
              <a:prstGeom prst="rect">
                <a:avLst/>
              </a:prstGeom>
              <a:noFill/>
            </p:spPr>
            <p:txBody>
              <a:bodyPr wrap="square" rtlCol="0">
                <a:spAutoFit/>
              </a:bodyPr>
              <a:lstStyle/>
              <a:p>
                <a:r>
                  <a:rPr lang="en-US" altLang="zh-CN" sz="2200" dirty="0">
                    <a:latin typeface="+mj-lt"/>
                  </a:rPr>
                  <a:t>The probability is </a:t>
                </a:r>
                <a14:m>
                  <m:oMath xmlns:m="http://schemas.openxmlformats.org/officeDocument/2006/math">
                    <m:f>
                      <m:fPr>
                        <m:ctrlPr>
                          <a:rPr lang="en-US" altLang="zh-CN" sz="2200" i="1" smtClean="0">
                            <a:latin typeface="Cambria Math" charset="0"/>
                          </a:rPr>
                        </m:ctrlPr>
                      </m:fPr>
                      <m:num>
                        <m:sSub>
                          <m:sSubPr>
                            <m:ctrlPr>
                              <a:rPr lang="en-US" altLang="zh-CN" sz="2200" i="1" smtClean="0">
                                <a:latin typeface="Cambria Math" charset="0"/>
                              </a:rPr>
                            </m:ctrlPr>
                          </m:sSubPr>
                          <m:e>
                            <m:r>
                              <a:rPr lang="en-US" altLang="zh-CN" sz="2200" b="0" i="1" smtClean="0">
                                <a:latin typeface="Cambria Math"/>
                              </a:rPr>
                              <m:t>𝑃</m:t>
                            </m:r>
                          </m:e>
                          <m:sub>
                            <m:r>
                              <a:rPr lang="en-US" altLang="zh-CN" sz="2200" b="0" i="1" smtClean="0">
                                <a:latin typeface="Cambria Math"/>
                              </a:rPr>
                              <m:t>4,4</m:t>
                            </m:r>
                          </m:sub>
                        </m:sSub>
                      </m:num>
                      <m:den>
                        <m:r>
                          <a:rPr lang="en-US" altLang="zh-CN" sz="2200" b="0" i="1" smtClean="0">
                            <a:latin typeface="Cambria Math"/>
                          </a:rPr>
                          <m:t>12!/</m:t>
                        </m:r>
                        <m:sSup>
                          <m:sSupPr>
                            <m:ctrlPr>
                              <a:rPr lang="en-US" altLang="zh-CN" sz="2200" b="0" i="1" smtClean="0">
                                <a:latin typeface="Cambria Math" charset="0"/>
                              </a:rPr>
                            </m:ctrlPr>
                          </m:sSupPr>
                          <m:e>
                            <m:r>
                              <a:rPr lang="en-US" altLang="zh-CN" sz="2200" b="0" i="1" smtClean="0">
                                <a:latin typeface="Cambria Math"/>
                              </a:rPr>
                              <m:t>6</m:t>
                            </m:r>
                          </m:e>
                          <m:sup>
                            <m:r>
                              <a:rPr lang="en-US" altLang="zh-CN" sz="2200" b="0" i="1" smtClean="0">
                                <a:latin typeface="Cambria Math"/>
                              </a:rPr>
                              <m:t>4</m:t>
                            </m:r>
                          </m:sup>
                        </m:sSup>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15400</m:t>
                        </m:r>
                      </m:den>
                    </m:f>
                  </m:oMath>
                </a14:m>
                <a:r>
                  <a:rPr lang="en-US" altLang="zh-CN" sz="2200" dirty="0">
                    <a:latin typeface="+mj-lt"/>
                  </a:rPr>
                  <a:t> </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00400" y="2402030"/>
                <a:ext cx="6705745" cy="622222"/>
              </a:xfrm>
              <a:prstGeom prst="rect">
                <a:avLst/>
              </a:prstGeom>
              <a:blipFill rotWithShape="1">
                <a:blip r:embed="rId2"/>
                <a:stretch>
                  <a:fillRect l="-1091"/>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C6575C67-4278-461C-B352-852BFD93BAD9}"/>
              </a:ext>
            </a:extLst>
          </p:cNvPr>
          <p:cNvSpPr>
            <a:spLocks noGrp="1"/>
          </p:cNvSpPr>
          <p:nvPr>
            <p:ph type="sldNum" sz="quarter" idx="11"/>
          </p:nvPr>
        </p:nvSpPr>
        <p:spPr/>
        <p:txBody>
          <a:bodyPr/>
          <a:lstStyle/>
          <a:p>
            <a:pPr>
              <a:defRPr/>
            </a:pPr>
            <a:fld id="{DF2308B0-52A9-437D-9700-D7B37876F5B1}" type="slidenum">
              <a:rPr lang="zh-CN" altLang="en-US" smtClean="0"/>
              <a:pPr>
                <a:defRPr/>
              </a:pPr>
              <a:t>146</a:t>
            </a:fld>
            <a:endParaRPr lang="en-US" altLang="zh-CN" dirty="0"/>
          </a:p>
        </p:txBody>
      </p:sp>
    </p:spTree>
    <p:extLst>
      <p:ext uri="{BB962C8B-B14F-4D97-AF65-F5344CB8AC3E}">
        <p14:creationId xmlns:p14="http://schemas.microsoft.com/office/powerpoint/2010/main" val="3703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a:extLst>
              <a:ext uri="{FF2B5EF4-FFF2-40B4-BE49-F238E27FC236}">
                <a16:creationId xmlns:a16="http://schemas.microsoft.com/office/drawing/2014/main" xmlns="" id="{A56A283C-C4D9-4B76-A310-7D77417D497C}"/>
              </a:ext>
            </a:extLst>
          </p:cNvPr>
          <p:cNvSpPr txBox="1">
            <a:spLocks noChangeArrowheads="1"/>
          </p:cNvSpPr>
          <p:nvPr/>
        </p:nvSpPr>
        <p:spPr bwMode="auto">
          <a:xfrm>
            <a:off x="454786" y="1330230"/>
            <a:ext cx="7934751" cy="71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lIns="67500" tIns="35100" rIns="67500" bIns="35100">
            <a:spAutoFit/>
          </a:bodyPr>
          <a:lstStyle>
            <a:lvl1pPr marL="908050" indent="-436563"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fontAlgn="ctr">
              <a:buClr>
                <a:schemeClr val="accent2"/>
              </a:buClr>
              <a:buFont typeface="Wingdings" panose="05000000000000000000" pitchFamily="2" charset="2"/>
              <a:buNone/>
            </a:pPr>
            <a:r>
              <a:rPr lang="en-US" altLang="zh-CN" sz="2100" b="0" dirty="0">
                <a:latin typeface="Times New Roman" charset="0"/>
                <a:ea typeface="Times New Roman" charset="0"/>
                <a:cs typeface="Times New Roman" charset="0"/>
              </a:rPr>
              <a:t>Split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AB</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three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segments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AC</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CD</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DB</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three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segments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can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construct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triangle.</a:t>
            </a:r>
            <a:endParaRPr lang="zh-CN" altLang="en-US" sz="2100" b="0" dirty="0">
              <a:latin typeface="Times New Roman" charset="0"/>
              <a:ea typeface="Times New Roman" charset="0"/>
              <a:cs typeface="Times New Roman" charset="0"/>
            </a:endParaRPr>
          </a:p>
        </p:txBody>
      </p:sp>
      <p:sp>
        <p:nvSpPr>
          <p:cNvPr id="223235" name="Text Box 3">
            <a:extLst>
              <a:ext uri="{FF2B5EF4-FFF2-40B4-BE49-F238E27FC236}">
                <a16:creationId xmlns:a16="http://schemas.microsoft.com/office/drawing/2014/main" xmlns="" id="{B0ED4C76-D71D-427B-BD37-1D0FEA5CAF15}"/>
              </a:ext>
            </a:extLst>
          </p:cNvPr>
          <p:cNvSpPr txBox="1">
            <a:spLocks noChangeArrowheads="1"/>
          </p:cNvSpPr>
          <p:nvPr/>
        </p:nvSpPr>
        <p:spPr bwMode="auto">
          <a:xfrm>
            <a:off x="445767" y="681474"/>
            <a:ext cx="5314561" cy="49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lIns="67500" tIns="35100" rIns="67500" bIns="35100">
            <a:spAutoFit/>
          </a:bodyPr>
          <a:lstStyle>
            <a:lvl1pPr marL="908050" indent="-436563"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marL="353615" indent="0" eaLnBrk="1" hangingPunct="1">
              <a:lnSpc>
                <a:spcPct val="90000"/>
              </a:lnSpc>
              <a:spcBef>
                <a:spcPct val="50000"/>
              </a:spcBef>
              <a:buClr>
                <a:schemeClr val="accent2"/>
              </a:buClr>
            </a:pPr>
            <a:r>
              <a:rPr kumimoji="1" lang="en-US" altLang="zh-CN" sz="3000" dirty="0">
                <a:solidFill>
                  <a:srgbClr val="FF0000"/>
                </a:solidFill>
                <a:latin typeface="华文行楷" panose="02010800040101010101" pitchFamily="2" charset="-122"/>
                <a:ea typeface="华文行楷" panose="02010800040101010101" pitchFamily="2" charset="-122"/>
              </a:rPr>
              <a:t> </a:t>
            </a:r>
            <a:r>
              <a:rPr kumimoji="1" lang="en-US" altLang="zh-CN" sz="3000" dirty="0">
                <a:solidFill>
                  <a:srgbClr val="FF0000"/>
                </a:solidFill>
                <a:latin typeface="Times New Roman" charset="0"/>
                <a:ea typeface="Times New Roman" charset="0"/>
                <a:cs typeface="Times New Roman" charset="0"/>
              </a:rPr>
              <a:t>1</a:t>
            </a:r>
            <a:r>
              <a:rPr kumimoji="1" lang="zh-CN" altLang="en-US" sz="3000" dirty="0">
                <a:solidFill>
                  <a:srgbClr val="FF0000"/>
                </a:solidFill>
                <a:latin typeface="Times New Roman" charset="0"/>
                <a:ea typeface="Times New Roman" charset="0"/>
                <a:cs typeface="Times New Roman" charset="0"/>
              </a:rPr>
              <a:t>   </a:t>
            </a:r>
            <a:r>
              <a:rPr kumimoji="1" lang="en-US" altLang="zh-CN" sz="3000" dirty="0">
                <a:solidFill>
                  <a:srgbClr val="FF0000"/>
                </a:solidFill>
                <a:latin typeface="Times New Roman" charset="0"/>
                <a:ea typeface="Times New Roman" charset="0"/>
                <a:cs typeface="Times New Roman" charset="0"/>
              </a:rPr>
              <a:t>Geometry</a:t>
            </a:r>
            <a:r>
              <a:rPr kumimoji="1" lang="zh-CN" altLang="en-US" sz="3000" dirty="0">
                <a:solidFill>
                  <a:srgbClr val="FF0000"/>
                </a:solidFill>
                <a:latin typeface="Times New Roman" charset="0"/>
                <a:ea typeface="Times New Roman" charset="0"/>
                <a:cs typeface="Times New Roman" charset="0"/>
              </a:rPr>
              <a:t> </a:t>
            </a:r>
            <a:r>
              <a:rPr kumimoji="1" lang="en-US" altLang="zh-CN" sz="3000" dirty="0">
                <a:solidFill>
                  <a:srgbClr val="FF0000"/>
                </a:solidFill>
                <a:latin typeface="Times New Roman" charset="0"/>
                <a:ea typeface="Times New Roman" charset="0"/>
                <a:cs typeface="Times New Roman" charset="0"/>
              </a:rPr>
              <a:t>problems</a:t>
            </a:r>
            <a:endParaRPr kumimoji="1" lang="zh-CN" altLang="en-US" sz="3000" dirty="0">
              <a:solidFill>
                <a:srgbClr val="FF0000"/>
              </a:solidFill>
              <a:latin typeface="Times New Roman" charset="0"/>
              <a:ea typeface="Times New Roman" charset="0"/>
              <a:cs typeface="Times New Roman" charset="0"/>
            </a:endParaRPr>
          </a:p>
        </p:txBody>
      </p:sp>
      <p:grpSp>
        <p:nvGrpSpPr>
          <p:cNvPr id="2" name="Group 11">
            <a:extLst>
              <a:ext uri="{FF2B5EF4-FFF2-40B4-BE49-F238E27FC236}">
                <a16:creationId xmlns:a16="http://schemas.microsoft.com/office/drawing/2014/main" xmlns="" id="{4F9BB91E-ED88-43A5-8D4F-898AE894D63D}"/>
              </a:ext>
            </a:extLst>
          </p:cNvPr>
          <p:cNvGrpSpPr>
            <a:grpSpLocks/>
          </p:cNvGrpSpPr>
          <p:nvPr/>
        </p:nvGrpSpPr>
        <p:grpSpPr bwMode="auto">
          <a:xfrm>
            <a:off x="5017293" y="2769391"/>
            <a:ext cx="2984897" cy="415528"/>
            <a:chOff x="3152" y="1389"/>
            <a:chExt cx="2507" cy="349"/>
          </a:xfrm>
        </p:grpSpPr>
        <p:sp>
          <p:nvSpPr>
            <p:cNvPr id="11277" name="Line 5">
              <a:extLst>
                <a:ext uri="{FF2B5EF4-FFF2-40B4-BE49-F238E27FC236}">
                  <a16:creationId xmlns:a16="http://schemas.microsoft.com/office/drawing/2014/main" xmlns="" id="{1D4F2369-291F-4108-B3EB-4AF84278F986}"/>
                </a:ext>
              </a:extLst>
            </p:cNvPr>
            <p:cNvSpPr>
              <a:spLocks noChangeShapeType="1"/>
            </p:cNvSpPr>
            <p:nvPr/>
          </p:nvSpPr>
          <p:spPr bwMode="auto">
            <a:xfrm>
              <a:off x="3334" y="1434"/>
              <a:ext cx="208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8" name="Text Box 6">
              <a:extLst>
                <a:ext uri="{FF2B5EF4-FFF2-40B4-BE49-F238E27FC236}">
                  <a16:creationId xmlns:a16="http://schemas.microsoft.com/office/drawing/2014/main" xmlns="" id="{489D1159-3E19-4CB0-920E-18B29A91A395}"/>
                </a:ext>
              </a:extLst>
            </p:cNvPr>
            <p:cNvSpPr txBox="1">
              <a:spLocks noChangeArrowheads="1"/>
            </p:cNvSpPr>
            <p:nvPr/>
          </p:nvSpPr>
          <p:spPr bwMode="auto">
            <a:xfrm>
              <a:off x="3152" y="1389"/>
              <a:ext cx="25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t>A      C        D            B </a:t>
              </a:r>
            </a:p>
          </p:txBody>
        </p:sp>
        <p:sp>
          <p:nvSpPr>
            <p:cNvPr id="11279" name="Line 7">
              <a:extLst>
                <a:ext uri="{FF2B5EF4-FFF2-40B4-BE49-F238E27FC236}">
                  <a16:creationId xmlns:a16="http://schemas.microsoft.com/office/drawing/2014/main" xmlns="" id="{1A335201-F4A2-4F38-AE6A-6D5638EBCBD6}"/>
                </a:ext>
              </a:extLst>
            </p:cNvPr>
            <p:cNvSpPr>
              <a:spLocks noChangeShapeType="1"/>
            </p:cNvSpPr>
            <p:nvPr/>
          </p:nvSpPr>
          <p:spPr bwMode="auto">
            <a:xfrm>
              <a:off x="3334" y="1389"/>
              <a:ext cx="0" cy="4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8">
              <a:extLst>
                <a:ext uri="{FF2B5EF4-FFF2-40B4-BE49-F238E27FC236}">
                  <a16:creationId xmlns:a16="http://schemas.microsoft.com/office/drawing/2014/main" xmlns="" id="{E0AEE94C-2D60-461F-A41C-32AB40A912DA}"/>
                </a:ext>
              </a:extLst>
            </p:cNvPr>
            <p:cNvSpPr>
              <a:spLocks noChangeShapeType="1"/>
            </p:cNvSpPr>
            <p:nvPr/>
          </p:nvSpPr>
          <p:spPr bwMode="auto">
            <a:xfrm>
              <a:off x="3833" y="1389"/>
              <a:ext cx="0" cy="4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9">
              <a:extLst>
                <a:ext uri="{FF2B5EF4-FFF2-40B4-BE49-F238E27FC236}">
                  <a16:creationId xmlns:a16="http://schemas.microsoft.com/office/drawing/2014/main" xmlns="" id="{86E6F2B4-E2F4-43F3-8FBB-7DEE3BF487BE}"/>
                </a:ext>
              </a:extLst>
            </p:cNvPr>
            <p:cNvSpPr>
              <a:spLocks noChangeShapeType="1"/>
            </p:cNvSpPr>
            <p:nvPr/>
          </p:nvSpPr>
          <p:spPr bwMode="auto">
            <a:xfrm>
              <a:off x="4468" y="1389"/>
              <a:ext cx="0" cy="4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10">
              <a:extLst>
                <a:ext uri="{FF2B5EF4-FFF2-40B4-BE49-F238E27FC236}">
                  <a16:creationId xmlns:a16="http://schemas.microsoft.com/office/drawing/2014/main" xmlns="" id="{B25BFB48-A092-47C1-86A9-5717D5AE132F}"/>
                </a:ext>
              </a:extLst>
            </p:cNvPr>
            <p:cNvSpPr>
              <a:spLocks noChangeShapeType="1"/>
            </p:cNvSpPr>
            <p:nvPr/>
          </p:nvSpPr>
          <p:spPr bwMode="auto">
            <a:xfrm>
              <a:off x="5420" y="1389"/>
              <a:ext cx="0" cy="4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3244" name="Text Box 12">
            <a:extLst>
              <a:ext uri="{FF2B5EF4-FFF2-40B4-BE49-F238E27FC236}">
                <a16:creationId xmlns:a16="http://schemas.microsoft.com/office/drawing/2014/main" xmlns="" id="{4F43028B-551B-4C45-953A-C123CE459E53}"/>
              </a:ext>
            </a:extLst>
          </p:cNvPr>
          <p:cNvSpPr txBox="1">
            <a:spLocks noChangeArrowheads="1"/>
          </p:cNvSpPr>
          <p:nvPr/>
        </p:nvSpPr>
        <p:spPr bwMode="auto">
          <a:xfrm>
            <a:off x="723207" y="2083316"/>
            <a:ext cx="82836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Solution:</a:t>
            </a:r>
            <a:r>
              <a:rPr lang="zh-CN" altLang="en-US" sz="210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following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figure,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let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AB=1,</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AC=</a:t>
            </a:r>
            <a:r>
              <a:rPr lang="en-US" altLang="zh-CN" sz="2100" b="0" i="1" dirty="0">
                <a:latin typeface="Times New Roman" charset="0"/>
                <a:ea typeface="Times New Roman" charset="0"/>
                <a:cs typeface="Times New Roman" charset="0"/>
              </a:rPr>
              <a:t>x</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CD=</a:t>
            </a:r>
            <a:r>
              <a:rPr lang="en-US" altLang="zh-CN" sz="2100" b="0" i="1" dirty="0">
                <a:latin typeface="Times New Roman" charset="0"/>
                <a:ea typeface="Times New Roman" charset="0"/>
                <a:cs typeface="Times New Roman" charset="0"/>
              </a:rPr>
              <a:t>y</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DB=1-</a:t>
            </a:r>
            <a:r>
              <a:rPr lang="en-US" altLang="zh-CN" sz="2100" b="0" i="1" dirty="0">
                <a:latin typeface="Times New Roman" charset="0"/>
                <a:ea typeface="Times New Roman" charset="0"/>
                <a:cs typeface="Times New Roman" charset="0"/>
              </a:rPr>
              <a:t>x</a:t>
            </a:r>
            <a:r>
              <a:rPr lang="en-US" altLang="zh-CN" sz="2100" b="0" dirty="0">
                <a:latin typeface="Times New Roman" charset="0"/>
                <a:ea typeface="Times New Roman" charset="0"/>
                <a:cs typeface="Times New Roman" charset="0"/>
              </a:rPr>
              <a:t>-</a:t>
            </a:r>
            <a:r>
              <a:rPr lang="en-US" altLang="zh-CN" sz="2100" b="0" i="1" dirty="0">
                <a:latin typeface="Times New Roman" charset="0"/>
                <a:ea typeface="Times New Roman" charset="0"/>
                <a:cs typeface="Times New Roman" charset="0"/>
              </a:rPr>
              <a:t>y</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 </a:t>
            </a:r>
          </a:p>
        </p:txBody>
      </p:sp>
      <p:sp>
        <p:nvSpPr>
          <p:cNvPr id="223245" name="Text Box 13">
            <a:extLst>
              <a:ext uri="{FF2B5EF4-FFF2-40B4-BE49-F238E27FC236}">
                <a16:creationId xmlns:a16="http://schemas.microsoft.com/office/drawing/2014/main" xmlns="" id="{8795CDA6-0CAB-46E4-A5E2-C84BF90D00C2}"/>
              </a:ext>
            </a:extLst>
          </p:cNvPr>
          <p:cNvSpPr txBox="1">
            <a:spLocks noChangeArrowheads="1"/>
          </p:cNvSpPr>
          <p:nvPr/>
        </p:nvSpPr>
        <p:spPr bwMode="auto">
          <a:xfrm>
            <a:off x="1148138" y="2897281"/>
            <a:ext cx="305885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Thus</a:t>
            </a:r>
            <a:r>
              <a:rPr lang="zh-CN" altLang="en-US" sz="2100" b="0" dirty="0">
                <a:latin typeface="Times New Roman" charset="0"/>
                <a:ea typeface="Times New Roman" charset="0"/>
                <a:cs typeface="Times New Roman" charset="0"/>
              </a:rPr>
              <a:t> </a:t>
            </a:r>
            <a:r>
              <a:rPr lang="en-US" altLang="zh-CN" sz="2100" b="0" i="1" dirty="0">
                <a:latin typeface="Times New Roman" charset="0"/>
                <a:ea typeface="Times New Roman" charset="0"/>
                <a:cs typeface="Times New Roman" charset="0"/>
              </a:rPr>
              <a:t>x</a:t>
            </a:r>
            <a:r>
              <a:rPr lang="zh-CN" altLang="en-US" sz="2100" b="0" dirty="0">
                <a:latin typeface="Times New Roman" charset="0"/>
                <a:ea typeface="Times New Roman" charset="0"/>
                <a:cs typeface="Times New Roman" charset="0"/>
              </a:rPr>
              <a:t>，</a:t>
            </a:r>
            <a:r>
              <a:rPr lang="en-US" altLang="zh-CN" sz="2100" b="0" i="1" dirty="0">
                <a:latin typeface="Times New Roman" charset="0"/>
                <a:ea typeface="Times New Roman" charset="0"/>
                <a:cs typeface="Times New Roman" charset="0"/>
              </a:rPr>
              <a: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should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satisfy</a:t>
            </a:r>
            <a:r>
              <a:rPr lang="zh-CN" altLang="en-US" sz="2100" b="0" dirty="0">
                <a:latin typeface="Times New Roman" charset="0"/>
                <a:ea typeface="Times New Roman" charset="0"/>
                <a:cs typeface="Times New Roman" charset="0"/>
              </a:rPr>
              <a:t>   </a:t>
            </a:r>
          </a:p>
        </p:txBody>
      </p:sp>
      <mc:AlternateContent xmlns:mc="http://schemas.openxmlformats.org/markup-compatibility/2006" xmlns:a14="http://schemas.microsoft.com/office/drawing/2010/main">
        <mc:Choice Requires="a14">
          <p:sp>
            <p:nvSpPr>
              <p:cNvPr id="223246" name="Object 14">
                <a:extLst>
                  <a:ext uri="{FF2B5EF4-FFF2-40B4-BE49-F238E27FC236}">
                    <a16:creationId xmlns:a16="http://schemas.microsoft.com/office/drawing/2014/main" xmlns="" id="{CF9A0AEB-E580-433F-B1DE-EB681F1FAB87}"/>
                  </a:ext>
                </a:extLst>
              </p:cNvPr>
              <p:cNvSpPr txBox="1"/>
              <p:nvPr/>
            </p:nvSpPr>
            <p:spPr bwMode="auto">
              <a:xfrm>
                <a:off x="2087166" y="3375424"/>
                <a:ext cx="4537472" cy="48696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223246" name="Object 14">
                <a:extLst>
                  <a:ext uri="{FF2B5EF4-FFF2-40B4-BE49-F238E27FC236}">
                    <a16:creationId xmlns:a16="http://schemas.microsoft.com/office/drawing/2014/main" id="{CF9A0AEB-E580-433F-B1DE-EB681F1FAB87}"/>
                  </a:ext>
                </a:extLst>
              </p:cNvPr>
              <p:cNvSpPr txBox="1">
                <a:spLocks noRot="1" noChangeAspect="1" noMove="1" noResize="1" noEditPoints="1" noAdjustHandles="1" noChangeArrowheads="1" noChangeShapeType="1" noTextEdit="1"/>
              </p:cNvSpPr>
              <p:nvPr/>
            </p:nvSpPr>
            <p:spPr bwMode="auto">
              <a:xfrm>
                <a:off x="2087166" y="3375424"/>
                <a:ext cx="4537472" cy="486965"/>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223247" name="Text Box 15">
            <a:extLst>
              <a:ext uri="{FF2B5EF4-FFF2-40B4-BE49-F238E27FC236}">
                <a16:creationId xmlns:a16="http://schemas.microsoft.com/office/drawing/2014/main" xmlns="" id="{36A1D005-1860-434F-99DF-86B562E5F7E4}"/>
              </a:ext>
            </a:extLst>
          </p:cNvPr>
          <p:cNvSpPr txBox="1">
            <a:spLocks noChangeArrowheads="1"/>
          </p:cNvSpPr>
          <p:nvPr/>
        </p:nvSpPr>
        <p:spPr bwMode="auto">
          <a:xfrm>
            <a:off x="860367" y="3767405"/>
            <a:ext cx="76409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Denote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event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three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segments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can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construct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triangle</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p>
        </p:txBody>
      </p:sp>
      <p:sp>
        <p:nvSpPr>
          <p:cNvPr id="223248" name="Text Box 16">
            <a:extLst>
              <a:ext uri="{FF2B5EF4-FFF2-40B4-BE49-F238E27FC236}">
                <a16:creationId xmlns:a16="http://schemas.microsoft.com/office/drawing/2014/main" xmlns="" id="{3248BD92-A332-49BD-83E2-A6E27E446558}"/>
              </a:ext>
            </a:extLst>
          </p:cNvPr>
          <p:cNvSpPr txBox="1">
            <a:spLocks noChangeArrowheads="1"/>
          </p:cNvSpPr>
          <p:nvPr/>
        </p:nvSpPr>
        <p:spPr bwMode="auto">
          <a:xfrm>
            <a:off x="860367" y="4223822"/>
            <a:ext cx="49799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Then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event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can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happen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if</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only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if</a:t>
            </a:r>
            <a:r>
              <a:rPr lang="zh-CN" altLang="en-US" sz="2100" b="0" dirty="0">
                <a:latin typeface="Times New Roman" charset="0"/>
                <a:ea typeface="Times New Roman" charset="0"/>
                <a:cs typeface="Times New Roman" charset="0"/>
              </a:rPr>
              <a:t>   </a:t>
            </a:r>
          </a:p>
        </p:txBody>
      </p:sp>
      <mc:AlternateContent xmlns:mc="http://schemas.openxmlformats.org/markup-compatibility/2006" xmlns:a14="http://schemas.microsoft.com/office/drawing/2010/main">
        <mc:Choice Requires="a14">
          <p:sp>
            <p:nvSpPr>
              <p:cNvPr id="223249" name="Object 17">
                <a:extLst>
                  <a:ext uri="{FF2B5EF4-FFF2-40B4-BE49-F238E27FC236}">
                    <a16:creationId xmlns:a16="http://schemas.microsoft.com/office/drawing/2014/main" xmlns="" id="{8822CC6B-1928-4D16-B50D-C3F550C886AB}"/>
                  </a:ext>
                </a:extLst>
              </p:cNvPr>
              <p:cNvSpPr txBox="1"/>
              <p:nvPr/>
            </p:nvSpPr>
            <p:spPr bwMode="auto">
              <a:xfrm>
                <a:off x="1597071" y="4731056"/>
                <a:ext cx="2160984" cy="144184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charset="0"/>
                            </a:rPr>
                          </m:ctrlPr>
                        </m:dPr>
                        <m:e>
                          <m:eqArr>
                            <m:eqArrPr>
                              <m:ctrlPr>
                                <a:rPr lang="zh-CN" altLang="en-US" i="1">
                                  <a:solidFill>
                                    <a:srgbClr val="000000"/>
                                  </a:solidFill>
                                  <a:latin typeface="Cambria Math"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&gt;1−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&gt;</m:t>
                              </m:r>
                              <m:r>
                                <a:rPr lang="zh-CN" altLang="en-US" i="1">
                                  <a:solidFill>
                                    <a:srgbClr val="000000"/>
                                  </a:solidFill>
                                  <a:latin typeface="Cambria Math" panose="02040503050406030204" pitchFamily="18" charset="0"/>
                                </a:rPr>
                                <m:t>𝑦</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&gt;</m:t>
                              </m:r>
                              <m:r>
                                <a:rPr lang="zh-CN" altLang="en-US" i="1">
                                  <a:solidFill>
                                    <a:srgbClr val="000000"/>
                                  </a:solidFill>
                                  <a:latin typeface="Cambria Math" panose="02040503050406030204" pitchFamily="18" charset="0"/>
                                </a:rPr>
                                <m:t>𝑥</m:t>
                              </m:r>
                            </m:e>
                          </m:eqArr>
                        </m:e>
                      </m:d>
                    </m:oMath>
                  </m:oMathPara>
                </a14:m>
                <a:endParaRPr lang="zh-CN" altLang="en-US" dirty="0"/>
              </a:p>
            </p:txBody>
          </p:sp>
        </mc:Choice>
        <mc:Fallback xmlns="">
          <p:sp>
            <p:nvSpPr>
              <p:cNvPr id="223249" name="Object 17">
                <a:extLst>
                  <a:ext uri="{FF2B5EF4-FFF2-40B4-BE49-F238E27FC236}">
                    <a16:creationId xmlns="" xmlns:a16="http://schemas.microsoft.com/office/drawing/2014/main" xmlns:a14="http://schemas.microsoft.com/office/drawing/2010/main" id="{8822CC6B-1928-4D16-B50D-C3F550C886AB}"/>
                  </a:ext>
                </a:extLst>
              </p:cNvPr>
              <p:cNvSpPr txBox="1">
                <a:spLocks noRot="1" noChangeAspect="1" noMove="1" noResize="1" noEditPoints="1" noAdjustHandles="1" noChangeArrowheads="1" noChangeShapeType="1" noTextEdit="1"/>
              </p:cNvSpPr>
              <p:nvPr/>
            </p:nvSpPr>
            <p:spPr bwMode="auto">
              <a:xfrm>
                <a:off x="1597071" y="4731056"/>
                <a:ext cx="2160984" cy="1441847"/>
              </a:xfrm>
              <a:prstGeom prst="rect">
                <a:avLst/>
              </a:prstGeom>
              <a:blipFill rotWithShape="0">
                <a:blip r:embed="rId6"/>
                <a:stretch>
                  <a:fillRect/>
                </a:stretch>
              </a:blipFill>
              <a:ln>
                <a:noFill/>
              </a:ln>
              <a:effectLst/>
            </p:spPr>
            <p:txBody>
              <a:bodyPr/>
              <a:lstStyle/>
              <a:p>
                <a:r>
                  <a:rPr lang="zh-CN" altLang="en-US">
                    <a:noFill/>
                  </a:rPr>
                  <a:t> </a:t>
                </a:r>
              </a:p>
            </p:txBody>
          </p:sp>
        </mc:Fallback>
      </mc:AlternateContent>
      <p:sp>
        <p:nvSpPr>
          <p:cNvPr id="223250" name="Text Box 18">
            <a:extLst>
              <a:ext uri="{FF2B5EF4-FFF2-40B4-BE49-F238E27FC236}">
                <a16:creationId xmlns:a16="http://schemas.microsoft.com/office/drawing/2014/main" xmlns="" id="{8A0EBF24-4C8C-49A3-8D58-EC20B2A7831A}"/>
              </a:ext>
            </a:extLst>
          </p:cNvPr>
          <p:cNvSpPr txBox="1">
            <a:spLocks noChangeArrowheads="1"/>
          </p:cNvSpPr>
          <p:nvPr/>
        </p:nvSpPr>
        <p:spPr bwMode="auto">
          <a:xfrm>
            <a:off x="3149722" y="5965154"/>
            <a:ext cx="279916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Therefore</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P(A)=0.25. </a:t>
            </a:r>
          </a:p>
        </p:txBody>
      </p:sp>
      <p:sp>
        <p:nvSpPr>
          <p:cNvPr id="5" name="灯片编号占位符 4">
            <a:extLst>
              <a:ext uri="{FF2B5EF4-FFF2-40B4-BE49-F238E27FC236}">
                <a16:creationId xmlns:a16="http://schemas.microsoft.com/office/drawing/2014/main" xmlns="" id="{C93817AE-9282-4CC0-B25F-BC3B7EE32193}"/>
              </a:ext>
            </a:extLst>
          </p:cNvPr>
          <p:cNvSpPr>
            <a:spLocks noGrp="1"/>
          </p:cNvSpPr>
          <p:nvPr>
            <p:ph type="sldNum" sz="quarter" idx="12"/>
          </p:nvPr>
        </p:nvSpPr>
        <p:spPr/>
        <p:txBody>
          <a:bodyPr/>
          <a:lstStyle/>
          <a:p>
            <a:fld id="{FA941FB5-B56A-DB49-A8AB-D06F1CE43BD1}" type="slidenum">
              <a:rPr lang="en-US" smtClean="0"/>
              <a:t>147</a:t>
            </a:fld>
            <a:endParaRPr lang="en-US"/>
          </a:p>
        </p:txBody>
      </p:sp>
      <p:graphicFrame>
        <p:nvGraphicFramePr>
          <p:cNvPr id="20" name="Object 26">
            <a:extLst>
              <a:ext uri="{FF2B5EF4-FFF2-40B4-BE49-F238E27FC236}">
                <a16:creationId xmlns:a16="http://schemas.microsoft.com/office/drawing/2014/main" xmlns="" id="{6DF80C3D-9857-46A7-9B06-8D65A0F4EC53}"/>
              </a:ext>
            </a:extLst>
          </p:cNvPr>
          <p:cNvGraphicFramePr>
            <a:graphicFrameLocks noChangeAspect="1"/>
          </p:cNvGraphicFramePr>
          <p:nvPr>
            <p:extLst>
              <p:ext uri="{D42A27DB-BD31-4B8C-83A1-F6EECF244321}">
                <p14:modId xmlns:p14="http://schemas.microsoft.com/office/powerpoint/2010/main" val="1715559890"/>
              </p:ext>
            </p:extLst>
          </p:nvPr>
        </p:nvGraphicFramePr>
        <p:xfrm>
          <a:off x="6475809" y="4202668"/>
          <a:ext cx="1830388" cy="2089150"/>
        </p:xfrm>
        <a:graphic>
          <a:graphicData uri="http://schemas.openxmlformats.org/presentationml/2006/ole">
            <mc:AlternateContent xmlns:mc="http://schemas.openxmlformats.org/markup-compatibility/2006">
              <mc:Choice xmlns:v="urn:schemas-microsoft-com:vml" Requires="v">
                <p:oleObj spid="_x0000_s1029" name="位图图像" r:id="rId7" imgW="1142857" imgH="1305107" progId="Paint.Picture">
                  <p:embed/>
                </p:oleObj>
              </mc:Choice>
              <mc:Fallback>
                <p:oleObj name="位图图像" r:id="rId7" imgW="1142857" imgH="1305107"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809" y="4202668"/>
                        <a:ext cx="1830388" cy="2089150"/>
                      </a:xfrm>
                      <a:prstGeom prst="rect">
                        <a:avLst/>
                      </a:prstGeom>
                      <a:noFill/>
                      <a:ln>
                        <a:noFill/>
                      </a:ln>
                      <a:effectLst/>
                      <a:extLst>
                        <a:ext uri="{909E8E84-426E-40DD-AFC4-6F175D3DCCD1}">
                          <a14:hiddenFill xmlns:a14="http://schemas.microsoft.com/office/drawing/2010/main">
                            <a:solidFill>
                              <a:srgbClr val="FFBE7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3025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3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3234"/>
                                        </p:tgtEl>
                                        <p:attrNameLst>
                                          <p:attrName>style.visibility</p:attrName>
                                        </p:attrNameLst>
                                      </p:cBhvr>
                                      <p:to>
                                        <p:strVal val="visible"/>
                                      </p:to>
                                    </p:set>
                                    <p:animEffect transition="in" filter="blinds(horizontal)">
                                      <p:cBhvr>
                                        <p:cTn id="11" dur="500"/>
                                        <p:tgtEl>
                                          <p:spTgt spid="2232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3244"/>
                                        </p:tgtEl>
                                        <p:attrNameLst>
                                          <p:attrName>style.visibility</p:attrName>
                                        </p:attrNameLst>
                                      </p:cBhvr>
                                      <p:to>
                                        <p:strVal val="visible"/>
                                      </p:to>
                                    </p:set>
                                    <p:animEffect transition="in" filter="wipe(left)">
                                      <p:cBhvr>
                                        <p:cTn id="21" dur="500"/>
                                        <p:tgtEl>
                                          <p:spTgt spid="2232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3245"/>
                                        </p:tgtEl>
                                        <p:attrNameLst>
                                          <p:attrName>style.visibility</p:attrName>
                                        </p:attrNameLst>
                                      </p:cBhvr>
                                      <p:to>
                                        <p:strVal val="visible"/>
                                      </p:to>
                                    </p:set>
                                    <p:animEffect transition="in" filter="wipe(left)">
                                      <p:cBhvr>
                                        <p:cTn id="26" dur="500"/>
                                        <p:tgtEl>
                                          <p:spTgt spid="22324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23246"/>
                                        </p:tgtEl>
                                        <p:attrNameLst>
                                          <p:attrName>style.visibility</p:attrName>
                                        </p:attrNameLst>
                                      </p:cBhvr>
                                      <p:to>
                                        <p:strVal val="visible"/>
                                      </p:to>
                                    </p:set>
                                    <p:animEffect transition="in" filter="blinds(horizontal)">
                                      <p:cBhvr>
                                        <p:cTn id="31" dur="500"/>
                                        <p:tgtEl>
                                          <p:spTgt spid="2232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3247"/>
                                        </p:tgtEl>
                                        <p:attrNameLst>
                                          <p:attrName>style.visibility</p:attrName>
                                        </p:attrNameLst>
                                      </p:cBhvr>
                                      <p:to>
                                        <p:strVal val="visible"/>
                                      </p:to>
                                    </p:set>
                                    <p:animEffect transition="in" filter="wipe(left)">
                                      <p:cBhvr>
                                        <p:cTn id="36" dur="500"/>
                                        <p:tgtEl>
                                          <p:spTgt spid="22324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3248"/>
                                        </p:tgtEl>
                                        <p:attrNameLst>
                                          <p:attrName>style.visibility</p:attrName>
                                        </p:attrNameLst>
                                      </p:cBhvr>
                                      <p:to>
                                        <p:strVal val="visible"/>
                                      </p:to>
                                    </p:set>
                                    <p:animEffect transition="in" filter="wipe(left)">
                                      <p:cBhvr>
                                        <p:cTn id="41" dur="500"/>
                                        <p:tgtEl>
                                          <p:spTgt spid="2232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3249"/>
                                        </p:tgtEl>
                                        <p:attrNameLst>
                                          <p:attrName>style.visibility</p:attrName>
                                        </p:attrNameLst>
                                      </p:cBhvr>
                                      <p:to>
                                        <p:strVal val="visible"/>
                                      </p:to>
                                    </p:set>
                                    <p:animEffect transition="in" filter="dissolve">
                                      <p:cBhvr>
                                        <p:cTn id="51" dur="500"/>
                                        <p:tgtEl>
                                          <p:spTgt spid="2232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23250"/>
                                        </p:tgtEl>
                                        <p:attrNameLst>
                                          <p:attrName>style.visibility</p:attrName>
                                        </p:attrNameLst>
                                      </p:cBhvr>
                                      <p:to>
                                        <p:strVal val="visible"/>
                                      </p:to>
                                    </p:set>
                                    <p:animEffect transition="in" filter="wipe(left)">
                                      <p:cBhvr>
                                        <p:cTn id="56" dur="500"/>
                                        <p:tgtEl>
                                          <p:spTgt spid="22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P spid="223235" grpId="0" autoUpdateAnimBg="0"/>
      <p:bldP spid="223244" grpId="0"/>
      <p:bldP spid="223245" grpId="0"/>
      <p:bldP spid="223246" grpId="0"/>
      <p:bldP spid="223247" grpId="0"/>
      <p:bldP spid="223248" grpId="0"/>
      <p:bldP spid="223249" grpId="0"/>
      <p:bldP spid="22325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ext Box 2">
            <a:extLst>
              <a:ext uri="{FF2B5EF4-FFF2-40B4-BE49-F238E27FC236}">
                <a16:creationId xmlns:a16="http://schemas.microsoft.com/office/drawing/2014/main" xmlns="" id="{81EC3ED0-E677-4F8C-B9A2-114E6B76F723}"/>
              </a:ext>
            </a:extLst>
          </p:cNvPr>
          <p:cNvSpPr txBox="1">
            <a:spLocks noChangeArrowheads="1"/>
          </p:cNvSpPr>
          <p:nvPr/>
        </p:nvSpPr>
        <p:spPr bwMode="auto">
          <a:xfrm>
            <a:off x="0" y="1314020"/>
            <a:ext cx="8815647" cy="330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lIns="67500" tIns="35100" rIns="67500" bIns="35100">
            <a:spAutoFit/>
          </a:bodyPr>
          <a:lstStyle>
            <a:lvl1pPr marL="908050" indent="-436563"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marL="353615" indent="0" algn="just" eaLnBrk="1" hangingPunct="1">
              <a:spcBef>
                <a:spcPct val="50000"/>
              </a:spcBef>
              <a:buClr>
                <a:schemeClr val="accent2"/>
              </a:buClr>
            </a:pP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launcher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发报台</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 － ” </a:t>
            </a:r>
            <a:r>
              <a:rPr lang="en-US" altLang="zh-CN" sz="2100" b="0" dirty="0">
                <a:latin typeface="Times New Roman" charset="0"/>
                <a:ea typeface="Times New Roman" charset="0"/>
                <a:cs typeface="Times New Roman" charset="0"/>
              </a:rPr>
              <a:t>with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0.6 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respectively.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Since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communication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system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disturbed</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when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sending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receiver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receipts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 － ” </a:t>
            </a:r>
            <a:r>
              <a:rPr lang="en-US" altLang="zh-CN" sz="2100" b="0" dirty="0">
                <a:latin typeface="Times New Roman" charset="0"/>
                <a:ea typeface="Times New Roman" charset="0"/>
                <a:cs typeface="Times New Roman" charset="0"/>
              </a:rPr>
              <a:t>with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0.8 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0.2 respectively.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Similarly</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when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sending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receiver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receipts</a:t>
            </a:r>
            <a:r>
              <a:rPr lang="zh-CN" altLang="en-US" sz="2100" b="0" dirty="0">
                <a:latin typeface="Times New Roman" charset="0"/>
                <a:ea typeface="Times New Roman" charset="0"/>
                <a:cs typeface="Times New Roman" charset="0"/>
              </a:rPr>
              <a:t> “ － ”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 ．” </a:t>
            </a:r>
            <a:r>
              <a:rPr lang="en-US" altLang="zh-CN" sz="2100" b="0" dirty="0">
                <a:latin typeface="Times New Roman" charset="0"/>
                <a:ea typeface="Times New Roman" charset="0"/>
                <a:cs typeface="Times New Roman" charset="0"/>
              </a:rPr>
              <a:t>with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0.9 </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0.1 respectively</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Seek</a:t>
            </a:r>
            <a:endParaRPr lang="zh-CN" altLang="en-US" sz="2100" b="0" dirty="0">
              <a:latin typeface="Times New Roman" charset="0"/>
              <a:ea typeface="Times New Roman" charset="0"/>
              <a:cs typeface="Times New Roman" charset="0"/>
            </a:endParaRPr>
          </a:p>
          <a:p>
            <a:pPr eaLnBrk="1" hangingPunct="1">
              <a:spcBef>
                <a:spcPct val="50000"/>
              </a:spcBef>
              <a:buClr>
                <a:schemeClr val="accent2"/>
              </a:buClr>
            </a:pPr>
            <a:r>
              <a:rPr lang="en-US" altLang="zh-CN" sz="2100" b="0" dirty="0">
                <a:latin typeface="Times New Roman" charset="0"/>
                <a:ea typeface="Times New Roman" charset="0"/>
                <a:cs typeface="Times New Roman" charset="0"/>
              </a:rPr>
              <a:t>(1) </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receiver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receipts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a:t>
            </a:r>
            <a:endParaRPr lang="zh-CN" altLang="en-US" sz="2100" b="0" dirty="0">
              <a:latin typeface="Times New Roman" charset="0"/>
              <a:ea typeface="Times New Roman" charset="0"/>
              <a:cs typeface="Times New Roman" charset="0"/>
            </a:endParaRPr>
          </a:p>
          <a:p>
            <a:pPr eaLnBrk="1" hangingPunct="1">
              <a:spcBef>
                <a:spcPct val="50000"/>
              </a:spcBef>
              <a:buClr>
                <a:schemeClr val="accent2"/>
              </a:buClr>
            </a:pP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receiver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receipts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what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launcher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really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a:t>
            </a:r>
            <a:endParaRPr lang="zh-CN" altLang="en-US" sz="2100" b="0" dirty="0">
              <a:latin typeface="Times New Roman" charset="0"/>
              <a:ea typeface="Times New Roman" charset="0"/>
              <a:cs typeface="Times New Roman" charset="0"/>
            </a:endParaRPr>
          </a:p>
        </p:txBody>
      </p:sp>
      <p:sp>
        <p:nvSpPr>
          <p:cNvPr id="369667" name="Text Box 3">
            <a:extLst>
              <a:ext uri="{FF2B5EF4-FFF2-40B4-BE49-F238E27FC236}">
                <a16:creationId xmlns:a16="http://schemas.microsoft.com/office/drawing/2014/main" xmlns="" id="{129C4E04-9120-45CF-85D2-A7FC31577D1F}"/>
              </a:ext>
            </a:extLst>
          </p:cNvPr>
          <p:cNvSpPr txBox="1">
            <a:spLocks noChangeArrowheads="1"/>
          </p:cNvSpPr>
          <p:nvPr/>
        </p:nvSpPr>
        <p:spPr bwMode="auto">
          <a:xfrm>
            <a:off x="1007268" y="944166"/>
            <a:ext cx="3843208" cy="48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lIns="67500" tIns="35100" rIns="67500" bIns="35100">
            <a:spAutoFit/>
          </a:bodyPr>
          <a:lstStyle>
            <a:lvl1pPr marL="908050" indent="-436563"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marL="353615" indent="0" eaLnBrk="1" hangingPunct="1">
              <a:lnSpc>
                <a:spcPct val="90000"/>
              </a:lnSpc>
              <a:spcBef>
                <a:spcPct val="50000"/>
              </a:spcBef>
              <a:buClr>
                <a:schemeClr val="accent2"/>
              </a:buClr>
            </a:pPr>
            <a:r>
              <a:rPr kumimoji="1" lang="en-US" altLang="zh-CN" sz="3000" dirty="0">
                <a:solidFill>
                  <a:srgbClr val="FF0000"/>
                </a:solidFill>
                <a:latin typeface="Times New Roman" charset="0"/>
                <a:ea typeface="Times New Roman" charset="0"/>
                <a:cs typeface="Times New Roman" charset="0"/>
              </a:rPr>
              <a:t>2</a:t>
            </a:r>
            <a:r>
              <a:rPr kumimoji="1" lang="zh-CN" altLang="en-US" sz="3000" dirty="0">
                <a:solidFill>
                  <a:srgbClr val="FF0000"/>
                </a:solidFill>
                <a:latin typeface="Times New Roman" charset="0"/>
                <a:ea typeface="Times New Roman" charset="0"/>
                <a:cs typeface="Times New Roman" charset="0"/>
              </a:rPr>
              <a:t>    </a:t>
            </a:r>
            <a:r>
              <a:rPr kumimoji="1" lang="en-US" altLang="zh-CN" sz="3000" dirty="0">
                <a:solidFill>
                  <a:srgbClr val="FF0000"/>
                </a:solidFill>
                <a:latin typeface="Times New Roman" charset="0"/>
                <a:ea typeface="Times New Roman" charset="0"/>
                <a:cs typeface="Times New Roman" charset="0"/>
              </a:rPr>
              <a:t>Bayes’</a:t>
            </a:r>
            <a:r>
              <a:rPr kumimoji="1" lang="zh-CN" altLang="en-US" sz="3000" dirty="0">
                <a:solidFill>
                  <a:srgbClr val="FF0000"/>
                </a:solidFill>
                <a:latin typeface="Times New Roman" charset="0"/>
                <a:ea typeface="Times New Roman" charset="0"/>
                <a:cs typeface="Times New Roman" charset="0"/>
              </a:rPr>
              <a:t> </a:t>
            </a:r>
            <a:r>
              <a:rPr kumimoji="1" lang="en-US" altLang="zh-CN" sz="3000" dirty="0">
                <a:solidFill>
                  <a:srgbClr val="FF0000"/>
                </a:solidFill>
                <a:latin typeface="Times New Roman" charset="0"/>
                <a:ea typeface="Times New Roman" charset="0"/>
                <a:cs typeface="Times New Roman" charset="0"/>
              </a:rPr>
              <a:t>theorem</a:t>
            </a:r>
            <a:endParaRPr kumimoji="1" lang="zh-CN" altLang="en-US" sz="3000" dirty="0">
              <a:solidFill>
                <a:srgbClr val="FF0000"/>
              </a:solidFill>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7001C478-8D57-466B-8234-BD4AD1123091}"/>
              </a:ext>
            </a:extLst>
          </p:cNvPr>
          <p:cNvSpPr>
            <a:spLocks noGrp="1"/>
          </p:cNvSpPr>
          <p:nvPr>
            <p:ph type="sldNum" sz="quarter" idx="12"/>
          </p:nvPr>
        </p:nvSpPr>
        <p:spPr/>
        <p:txBody>
          <a:bodyPr/>
          <a:lstStyle/>
          <a:p>
            <a:fld id="{FA941FB5-B56A-DB49-A8AB-D06F1CE43BD1}" type="slidenum">
              <a:rPr lang="en-US" smtClean="0"/>
              <a:t>148</a:t>
            </a:fld>
            <a:endParaRPr lang="en-US"/>
          </a:p>
        </p:txBody>
      </p:sp>
    </p:spTree>
    <p:extLst>
      <p:ext uri="{BB962C8B-B14F-4D97-AF65-F5344CB8AC3E}">
        <p14:creationId xmlns:p14="http://schemas.microsoft.com/office/powerpoint/2010/main" val="168009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9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69666"/>
                                        </p:tgtEl>
                                        <p:attrNameLst>
                                          <p:attrName>style.visibility</p:attrName>
                                        </p:attrNameLst>
                                      </p:cBhvr>
                                      <p:to>
                                        <p:strVal val="visible"/>
                                      </p:to>
                                    </p:set>
                                    <p:animEffect transition="in" filter="wipe(up)">
                                      <p:cBhvr>
                                        <p:cTn id="11" dur="500"/>
                                        <p:tgtEl>
                                          <p:spTgt spid="369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p:bldP spid="369667"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022465" y="2792390"/>
                <a:ext cx="6184056" cy="1385636"/>
              </a:xfrm>
              <a:prstGeom prst="rect">
                <a:avLst/>
              </a:prstGeom>
              <a:noFill/>
            </p:spPr>
            <p:txBody>
              <a:bodyPr wrap="square" rtlCol="0">
                <a:spAutoFit/>
              </a:bodyPr>
              <a:lstStyle/>
              <a:p>
                <a:pPr marL="385763" indent="-385763">
                  <a:buFont typeface="+mj-lt"/>
                  <a:buAutoNum type="arabicParenR"/>
                </a:pPr>
                <a:r>
                  <a:rPr lang="en-US" altLang="zh-CN" sz="2100" dirty="0">
                    <a:latin typeface="Times New Roman" charset="0"/>
                    <a:ea typeface="Times New Roman" charset="0"/>
                    <a:cs typeface="Times New Roman" charset="0"/>
                  </a:rPr>
                  <a:t>By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law</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have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P(B)=P(</a:t>
                </a:r>
                <a14:m>
                  <m:oMath xmlns:m="http://schemas.openxmlformats.org/officeDocument/2006/math">
                    <m:acc>
                      <m:accPr>
                        <m:chr m:val="̅"/>
                        <m:ctrlPr>
                          <a:rPr lang="en-US" altLang="zh-CN" sz="2100" i="1">
                            <a:latin typeface="Cambria Math" charset="0"/>
                            <a:ea typeface="Times New Roman" charset="0"/>
                            <a:cs typeface="Times New Roman" charset="0"/>
                          </a:rPr>
                        </m:ctrlPr>
                      </m:accPr>
                      <m:e>
                        <m:r>
                          <a:rPr lang="en-US" altLang="zh-CN" sz="2100" i="1">
                            <a:latin typeface="Cambria Math" charset="0"/>
                            <a:ea typeface="Times New Roman" charset="0"/>
                            <a:cs typeface="Times New Roman" charset="0"/>
                          </a:rPr>
                          <m:t>𝐴</m:t>
                        </m:r>
                      </m:e>
                    </m:acc>
                  </m:oMath>
                </a14:m>
                <a:r>
                  <a:rPr lang="en-US" altLang="zh-CN" sz="2100" dirty="0">
                    <a:latin typeface="Times New Roman" charset="0"/>
                    <a:ea typeface="Times New Roman" charset="0"/>
                    <a:cs typeface="Times New Roman" charset="0"/>
                  </a:rPr>
                  <a:t>)P(</a:t>
                </a:r>
                <a14:m>
                  <m:oMath xmlns:m="http://schemas.openxmlformats.org/officeDocument/2006/math">
                    <m:r>
                      <m:rPr>
                        <m:sty m:val="p"/>
                      </m:rPr>
                      <a:rPr lang="en-US" altLang="zh-CN" sz="2100">
                        <a:latin typeface="Cambria Math" charset="0"/>
                        <a:ea typeface="Times New Roman" charset="0"/>
                        <a:cs typeface="Times New Roman" charset="0"/>
                      </a:rPr>
                      <m:t>B</m:t>
                    </m:r>
                    <m:r>
                      <a:rPr lang="en-US" altLang="zh-CN" sz="2100">
                        <a:latin typeface="Cambria Math" charset="0"/>
                        <a:ea typeface="Times New Roman" charset="0"/>
                        <a:cs typeface="Times New Roman" charset="0"/>
                      </a:rPr>
                      <m:t>|</m:t>
                    </m:r>
                    <m:acc>
                      <m:accPr>
                        <m:chr m:val="̅"/>
                        <m:ctrlPr>
                          <a:rPr lang="en-US" altLang="zh-CN" sz="2100" i="1">
                            <a:latin typeface="Cambria Math" charset="0"/>
                            <a:ea typeface="Times New Roman" charset="0"/>
                            <a:cs typeface="Times New Roman" charset="0"/>
                          </a:rPr>
                        </m:ctrlPr>
                      </m:accPr>
                      <m:e>
                        <m:r>
                          <a:rPr lang="en-US" altLang="zh-CN" sz="2100" i="1">
                            <a:latin typeface="Cambria Math" charset="0"/>
                            <a:ea typeface="Times New Roman" charset="0"/>
                            <a:cs typeface="Times New Roman" charset="0"/>
                          </a:rPr>
                          <m:t>𝐴</m:t>
                        </m:r>
                      </m:e>
                    </m:acc>
                  </m:oMath>
                </a14:m>
                <a:r>
                  <a:rPr lang="en-US" altLang="zh-CN" sz="2100" dirty="0">
                    <a:latin typeface="Times New Roman" charset="0"/>
                    <a:ea typeface="Times New Roman" charset="0"/>
                    <a:cs typeface="Times New Roman" charset="0"/>
                  </a:rPr>
                  <a:t>)+P(A)P(B|A)</a:t>
                </a:r>
              </a:p>
              <a:p>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=0.4</a:t>
                </a:r>
                <a14:m>
                  <m:oMath xmlns:m="http://schemas.openxmlformats.org/officeDocument/2006/math">
                    <m:r>
                      <a:rPr lang="en-US" altLang="zh-CN" sz="2100" i="1">
                        <a:latin typeface="Cambria Math" charset="0"/>
                        <a:ea typeface="Cambria Math" charset="0"/>
                        <a:cs typeface="Cambria Math" charset="0"/>
                      </a:rPr>
                      <m:t>×0.1</m:t>
                    </m:r>
                  </m:oMath>
                </a14:m>
                <a:r>
                  <a:rPr lang="en-US" altLang="zh-CN" sz="2100" dirty="0">
                    <a:latin typeface="Times New Roman" charset="0"/>
                    <a:ea typeface="Times New Roman" charset="0"/>
                    <a:cs typeface="Times New Roman" charset="0"/>
                  </a:rPr>
                  <a:t>+0.6</a:t>
                </a:r>
                <a14:m>
                  <m:oMath xmlns:m="http://schemas.openxmlformats.org/officeDocument/2006/math">
                    <m:r>
                      <a:rPr lang="en-US" altLang="zh-CN" sz="2100" i="1">
                        <a:latin typeface="Cambria Math" charset="0"/>
                        <a:ea typeface="Cambria Math" charset="0"/>
                        <a:cs typeface="Cambria Math" charset="0"/>
                      </a:rPr>
                      <m:t>×</m:t>
                    </m:r>
                  </m:oMath>
                </a14:m>
                <a:r>
                  <a:rPr lang="en-US" altLang="zh-CN" sz="2100" dirty="0">
                    <a:latin typeface="Times New Roman" charset="0"/>
                    <a:ea typeface="Times New Roman" charset="0"/>
                    <a:cs typeface="Times New Roman" charset="0"/>
                  </a:rPr>
                  <a:t>0.8</a:t>
                </a:r>
              </a:p>
              <a:p>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=0.52.</a:t>
                </a:r>
              </a:p>
            </p:txBody>
          </p:sp>
        </mc:Choice>
        <mc:Fallback xmlns="">
          <p:sp>
            <p:nvSpPr>
              <p:cNvPr id="2" name="TextBox 1"/>
              <p:cNvSpPr txBox="1">
                <a:spLocks noRot="1" noChangeAspect="1" noMove="1" noResize="1" noEditPoints="1" noAdjustHandles="1" noChangeArrowheads="1" noChangeShapeType="1" noTextEdit="1"/>
              </p:cNvSpPr>
              <p:nvPr/>
            </p:nvSpPr>
            <p:spPr>
              <a:xfrm>
                <a:off x="1022465" y="2792390"/>
                <a:ext cx="6184056" cy="1385636"/>
              </a:xfrm>
              <a:prstGeom prst="rect">
                <a:avLst/>
              </a:prstGeom>
              <a:blipFill>
                <a:blip r:embed="rId2"/>
                <a:stretch>
                  <a:fillRect l="-986" t="-2643" b="-8370"/>
                </a:stretch>
              </a:blipFill>
            </p:spPr>
            <p:txBody>
              <a:bodyPr/>
              <a:lstStyle/>
              <a:p>
                <a:r>
                  <a:rPr lang="zh-CN" altLang="en-US">
                    <a:noFill/>
                  </a:rPr>
                  <a:t> </a:t>
                </a:r>
              </a:p>
            </p:txBody>
          </p:sp>
        </mc:Fallback>
      </mc:AlternateContent>
      <p:sp>
        <p:nvSpPr>
          <p:cNvPr id="3" name="Text Box 5">
            <a:extLst>
              <a:ext uri="{FF2B5EF4-FFF2-40B4-BE49-F238E27FC236}">
                <a16:creationId xmlns:a16="http://schemas.microsoft.com/office/drawing/2014/main" xmlns="" id="{4C756DB8-FD6A-4C68-AB5D-5AC6D02C5C33}"/>
              </a:ext>
            </a:extLst>
          </p:cNvPr>
          <p:cNvSpPr txBox="1">
            <a:spLocks noChangeArrowheads="1"/>
          </p:cNvSpPr>
          <p:nvPr/>
        </p:nvSpPr>
        <p:spPr bwMode="auto">
          <a:xfrm>
            <a:off x="0" y="1204782"/>
            <a:ext cx="75221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Solution</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Let</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sent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receipt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signal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  </a:t>
            </a:r>
          </a:p>
        </p:txBody>
      </p:sp>
      <p:sp>
        <p:nvSpPr>
          <p:cNvPr id="4" name="Text Box 6">
            <a:extLst>
              <a:ext uri="{FF2B5EF4-FFF2-40B4-BE49-F238E27FC236}">
                <a16:creationId xmlns:a16="http://schemas.microsoft.com/office/drawing/2014/main" xmlns="" id="{16D6B692-7288-4AB8-8EE4-3C0ED7FC577F}"/>
              </a:ext>
            </a:extLst>
          </p:cNvPr>
          <p:cNvSpPr txBox="1">
            <a:spLocks noChangeArrowheads="1"/>
          </p:cNvSpPr>
          <p:nvPr/>
        </p:nvSpPr>
        <p:spPr bwMode="auto">
          <a:xfrm>
            <a:off x="1025996" y="1587104"/>
            <a:ext cx="85151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then</a:t>
            </a:r>
            <a:r>
              <a:rPr lang="zh-CN" altLang="en-US" sz="2100" b="0" dirty="0">
                <a:latin typeface="Times New Roman" charset="0"/>
                <a:ea typeface="Times New Roman" charset="0"/>
                <a:cs typeface="Times New Roman" charset="0"/>
              </a:rPr>
              <a:t>   </a:t>
            </a:r>
          </a:p>
        </p:txBody>
      </p:sp>
      <mc:AlternateContent xmlns:mc="http://schemas.openxmlformats.org/markup-compatibility/2006" xmlns:a14="http://schemas.microsoft.com/office/drawing/2010/main">
        <mc:Choice Requires="a14">
          <p:sp>
            <p:nvSpPr>
              <p:cNvPr id="5" name="Object 7">
                <a:extLst>
                  <a:ext uri="{FF2B5EF4-FFF2-40B4-BE49-F238E27FC236}">
                    <a16:creationId xmlns:a16="http://schemas.microsoft.com/office/drawing/2014/main" xmlns="" id="{85F6E773-5CB1-4233-9148-707E7F54F3E4}"/>
                  </a:ext>
                </a:extLst>
              </p:cNvPr>
              <p:cNvSpPr txBox="1"/>
              <p:nvPr/>
            </p:nvSpPr>
            <p:spPr bwMode="auto">
              <a:xfrm>
                <a:off x="1580826" y="1587104"/>
                <a:ext cx="4861322" cy="1010841"/>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)=0.6;</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)=0.4;</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d>
                        <m:dPr>
                          <m:begChr m:val="|"/>
                          <m:endChr m:val=""/>
                          <m:ctrlPr>
                            <a:rPr lang="zh-CN" altLang="en-US" i="1">
                              <a:solidFill>
                                <a:srgbClr val="000000"/>
                              </a:solidFill>
                              <a:latin typeface="Cambria Math" charset="0"/>
                            </a:rPr>
                          </m:ctrlPr>
                        </m:dPr>
                        <m:e>
                          <m:r>
                            <a:rPr lang="zh-CN" altLang="en-US" i="1">
                              <a:solidFill>
                                <a:srgbClr val="000000"/>
                              </a:solidFill>
                              <a:latin typeface="Cambria Math" panose="02040503050406030204" pitchFamily="18" charset="0"/>
                            </a:rPr>
                            <m:t>𝐴</m:t>
                          </m:r>
                        </m:e>
                      </m:d>
                      <m:r>
                        <a:rPr lang="zh-CN" altLang="en-US" i="1">
                          <a:solidFill>
                            <a:srgbClr val="000000"/>
                          </a:solidFill>
                          <a:latin typeface="Cambria Math" panose="02040503050406030204" pitchFamily="18" charset="0"/>
                        </a:rPr>
                        <m:t>)=0.8;</m:t>
                      </m:r>
                    </m:oMath>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charset="0"/>
                            </a:rPr>
                          </m:ctrlPr>
                        </m:accPr>
                        <m:e>
                          <m:r>
                            <a:rPr lang="zh-CN" altLang="en-US" i="1">
                              <a:solidFill>
                                <a:srgbClr val="000000"/>
                              </a:solidFill>
                              <a:latin typeface="Cambria Math" panose="02040503050406030204" pitchFamily="18" charset="0"/>
                            </a:rPr>
                            <m:t>𝐵</m:t>
                          </m:r>
                        </m:e>
                      </m:acc>
                      <m:d>
                        <m:dPr>
                          <m:begChr m:val="|"/>
                          <m:endChr m:val=""/>
                          <m:ctrlPr>
                            <a:rPr lang="zh-CN" altLang="en-US" i="1">
                              <a:solidFill>
                                <a:srgbClr val="000000"/>
                              </a:solidFill>
                              <a:latin typeface="Cambria Math" charset="0"/>
                            </a:rPr>
                          </m:ctrlPr>
                        </m:dPr>
                        <m:e>
                          <m:r>
                            <a:rPr lang="zh-CN" altLang="en-US" i="1">
                              <a:solidFill>
                                <a:srgbClr val="000000"/>
                              </a:solidFill>
                              <a:latin typeface="Cambria Math" panose="02040503050406030204" pitchFamily="18" charset="0"/>
                            </a:rPr>
                            <m:t>𝐴</m:t>
                          </m:r>
                        </m:e>
                      </m:d>
                      <m:r>
                        <a:rPr lang="zh-CN" altLang="en-US" i="1">
                          <a:solidFill>
                            <a:srgbClr val="000000"/>
                          </a:solidFill>
                          <a:latin typeface="Cambria Math" panose="02040503050406030204" pitchFamily="18" charset="0"/>
                        </a:rPr>
                        <m:t>)=0.2;</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charset="0"/>
                            </a:rPr>
                          </m:ctrlPr>
                        </m:accPr>
                        <m:e>
                          <m:r>
                            <a:rPr lang="zh-CN" altLang="en-US" i="1">
                              <a:solidFill>
                                <a:srgbClr val="000000"/>
                              </a:solidFill>
                              <a:latin typeface="Cambria Math" panose="02040503050406030204" pitchFamily="18" charset="0"/>
                            </a:rPr>
                            <m:t>𝐵</m:t>
                          </m:r>
                        </m:e>
                      </m:acc>
                      <m:d>
                        <m:dPr>
                          <m:begChr m:val="|"/>
                          <m:endChr m:val=""/>
                          <m:ctrlPr>
                            <a:rPr lang="zh-CN" altLang="en-US" i="1">
                              <a:solidFill>
                                <a:srgbClr val="000000"/>
                              </a:solidFill>
                              <a:latin typeface="Cambria Math" charset="0"/>
                            </a:rPr>
                          </m:ctrlPr>
                        </m:dPr>
                        <m:e>
                          <m:acc>
                            <m:accPr>
                              <m:chr m:val="̄"/>
                              <m:ctrlPr>
                                <a:rPr lang="zh-CN" altLang="en-US" i="1">
                                  <a:solidFill>
                                    <a:srgbClr val="000000"/>
                                  </a:solidFill>
                                  <a:latin typeface="Cambria Math" charset="0"/>
                                </a:rPr>
                              </m:ctrlPr>
                            </m:accPr>
                            <m:e>
                              <m:r>
                                <a:rPr lang="zh-CN" altLang="en-US" i="1">
                                  <a:solidFill>
                                    <a:srgbClr val="000000"/>
                                  </a:solidFill>
                                  <a:latin typeface="Cambria Math" panose="02040503050406030204" pitchFamily="18" charset="0"/>
                                </a:rPr>
                                <m:t>𝐴</m:t>
                              </m:r>
                            </m:e>
                          </m:acc>
                        </m:e>
                      </m:d>
                      <m:r>
                        <a:rPr lang="zh-CN" altLang="en-US" i="1">
                          <a:solidFill>
                            <a:srgbClr val="000000"/>
                          </a:solidFill>
                          <a:latin typeface="Cambria Math" panose="02040503050406030204" pitchFamily="18" charset="0"/>
                        </a:rPr>
                        <m:t>)=0.9;</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d>
                        <m:dPr>
                          <m:begChr m:val="|"/>
                          <m:endChr m:val=""/>
                          <m:ctrlPr>
                            <a:rPr lang="zh-CN" altLang="en-US" i="1">
                              <a:solidFill>
                                <a:srgbClr val="000000"/>
                              </a:solidFill>
                              <a:latin typeface="Cambria Math" charset="0"/>
                            </a:rPr>
                          </m:ctrlPr>
                        </m:dPr>
                        <m:e>
                          <m:acc>
                            <m:accPr>
                              <m:chr m:val="̄"/>
                              <m:ctrlPr>
                                <a:rPr lang="zh-CN" altLang="en-US" i="1">
                                  <a:solidFill>
                                    <a:srgbClr val="000000"/>
                                  </a:solidFill>
                                  <a:latin typeface="Cambria Math" charset="0"/>
                                </a:rPr>
                              </m:ctrlPr>
                            </m:accPr>
                            <m:e>
                              <m:r>
                                <a:rPr lang="zh-CN" altLang="en-US" i="1">
                                  <a:solidFill>
                                    <a:srgbClr val="000000"/>
                                  </a:solidFill>
                                  <a:latin typeface="Cambria Math" panose="02040503050406030204" pitchFamily="18" charset="0"/>
                                </a:rPr>
                                <m:t>𝐴</m:t>
                              </m:r>
                            </m:e>
                          </m:acc>
                        </m:e>
                      </m:d>
                      <m:r>
                        <a:rPr lang="zh-CN" altLang="en-US" i="1">
                          <a:solidFill>
                            <a:srgbClr val="000000"/>
                          </a:solidFill>
                          <a:latin typeface="Cambria Math" panose="02040503050406030204" pitchFamily="18" charset="0"/>
                        </a:rPr>
                        <m:t>)=0.1</m:t>
                      </m:r>
                    </m:oMath>
                  </m:oMathPara>
                </a14:m>
                <a:endParaRPr lang="zh-CN" altLang="en-US" dirty="0"/>
              </a:p>
            </p:txBody>
          </p:sp>
        </mc:Choice>
        <mc:Fallback xmlns="">
          <p:sp>
            <p:nvSpPr>
              <p:cNvPr id="5" name="Object 7">
                <a:extLst>
                  <a:ext uri="{FF2B5EF4-FFF2-40B4-BE49-F238E27FC236}">
                    <a16:creationId xmlns:a16="http://schemas.microsoft.com/office/drawing/2014/main" id="{85F6E773-5CB1-4233-9148-707E7F54F3E4}"/>
                  </a:ext>
                </a:extLst>
              </p:cNvPr>
              <p:cNvSpPr txBox="1">
                <a:spLocks noRot="1" noChangeAspect="1" noMove="1" noResize="1" noEditPoints="1" noAdjustHandles="1" noChangeArrowheads="1" noChangeShapeType="1" noTextEdit="1"/>
              </p:cNvSpPr>
              <p:nvPr/>
            </p:nvSpPr>
            <p:spPr bwMode="auto">
              <a:xfrm>
                <a:off x="1580826" y="1587104"/>
                <a:ext cx="4861322" cy="1010841"/>
              </a:xfrm>
              <a:prstGeom prst="rect">
                <a:avLst/>
              </a:prstGeom>
              <a:blipFill>
                <a:blip r:embed="rId3"/>
                <a:stretch>
                  <a:fillRect t="-59036" b="-103012"/>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22465" y="4191323"/>
                <a:ext cx="4572000" cy="938655"/>
              </a:xfrm>
              <a:prstGeom prst="rect">
                <a:avLst/>
              </a:prstGeom>
            </p:spPr>
            <p:txBody>
              <a:bodyPr>
                <a:spAutoFit/>
              </a:bodyPr>
              <a:lstStyle/>
              <a:p>
                <a:r>
                  <a:rPr lang="en-US" altLang="zh-CN" sz="2100" dirty="0">
                    <a:latin typeface="Times New Roman" charset="0"/>
                    <a:ea typeface="Times New Roman" charset="0"/>
                    <a:cs typeface="Times New Roman" charset="0"/>
                  </a:rPr>
                  <a:t>2)</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Byes’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theorem,</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have</a:t>
                </a:r>
              </a:p>
              <a:p>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P(A|B)=</a:t>
                </a:r>
                <a:r>
                  <a:rPr lang="zh-CN" altLang="en-US" sz="2100" dirty="0">
                    <a:latin typeface="Times New Roman" charset="0"/>
                    <a:ea typeface="Times New Roman" charset="0"/>
                    <a:cs typeface="Times New Roman" charset="0"/>
                  </a:rPr>
                  <a:t> </a:t>
                </a:r>
                <a14:m>
                  <m:oMath xmlns:m="http://schemas.openxmlformats.org/officeDocument/2006/math">
                    <m:f>
                      <m:fPr>
                        <m:ctrlPr>
                          <a:rPr lang="mr-IN" altLang="zh-CN" sz="2100" i="1">
                            <a:latin typeface="Cambria Math"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𝐴</m:t>
                            </m:r>
                          </m:e>
                        </m:d>
                        <m:r>
                          <a:rPr lang="en-US" altLang="zh-CN" sz="2100" i="1">
                            <a:latin typeface="Cambria Math" panose="02040503050406030204" pitchFamily="18" charset="0"/>
                            <a:ea typeface="Times New Roman" charset="0"/>
                            <a:cs typeface="Times New Roman" charset="0"/>
                          </a:rPr>
                          <m:t>𝑃</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𝐵</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𝐴</m:t>
                        </m:r>
                        <m:r>
                          <a:rPr lang="en-US" altLang="zh-CN" sz="2100" i="1">
                            <a:latin typeface="Cambria Math" panose="02040503050406030204" pitchFamily="18" charset="0"/>
                            <a:ea typeface="Times New Roman" charset="0"/>
                            <a:cs typeface="Times New Roman" charset="0"/>
                          </a:rPr>
                          <m:t>)</m:t>
                        </m:r>
                      </m:num>
                      <m:den>
                        <m:r>
                          <m:rPr>
                            <m:sty m:val="p"/>
                          </m:rPr>
                          <a:rPr lang="en-US" altLang="zh-CN" sz="2100" i="1">
                            <a:latin typeface="Cambria Math" panose="02040503050406030204" pitchFamily="18" charset="0"/>
                            <a:ea typeface="Times New Roman" charset="0"/>
                            <a:cs typeface="Times New Roman" charset="0"/>
                          </a:rPr>
                          <m:t>P</m:t>
                        </m:r>
                        <m:r>
                          <a:rPr lang="en-US" altLang="zh-CN" sz="2100" i="1">
                            <a:latin typeface="Cambria Math" panose="02040503050406030204" pitchFamily="18" charset="0"/>
                            <a:ea typeface="Times New Roman" charset="0"/>
                            <a:cs typeface="Times New Roman" charset="0"/>
                          </a:rPr>
                          <m:t>(</m:t>
                        </m:r>
                        <m:r>
                          <m:rPr>
                            <m:sty m:val="p"/>
                          </m:rPr>
                          <a:rPr lang="en-US" altLang="zh-CN" sz="2100" i="1">
                            <a:latin typeface="Cambria Math" panose="02040503050406030204" pitchFamily="18" charset="0"/>
                            <a:ea typeface="Times New Roman" charset="0"/>
                            <a:cs typeface="Times New Roman" charset="0"/>
                          </a:rPr>
                          <m:t>B</m:t>
                        </m:r>
                        <m:r>
                          <a:rPr lang="en-US" altLang="zh-CN" sz="2100" i="1">
                            <a:latin typeface="Cambria Math" panose="02040503050406030204" pitchFamily="18" charset="0"/>
                            <a:ea typeface="Times New Roman" charset="0"/>
                            <a:cs typeface="Times New Roman" charset="0"/>
                          </a:rPr>
                          <m:t>)</m:t>
                        </m:r>
                      </m:den>
                    </m:f>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14:m>
                  <m:oMath xmlns:m="http://schemas.openxmlformats.org/officeDocument/2006/math">
                    <m:f>
                      <m:fPr>
                        <m:ctrlPr>
                          <a:rPr lang="mr-IN" altLang="zh-CN" sz="2100" i="1">
                            <a:latin typeface="Cambria Math"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0.48</m:t>
                        </m:r>
                      </m:num>
                      <m:den>
                        <m:r>
                          <a:rPr lang="en-US" altLang="zh-CN" sz="2100" i="1">
                            <a:latin typeface="Cambria Math" panose="02040503050406030204" pitchFamily="18" charset="0"/>
                            <a:ea typeface="Times New Roman" charset="0"/>
                            <a:cs typeface="Times New Roman" charset="0"/>
                          </a:rPr>
                          <m:t>0.52</m:t>
                        </m:r>
                      </m:den>
                    </m:f>
                    <m:r>
                      <a:rPr lang="en-US" altLang="zh-CN" sz="2100" i="1">
                        <a:latin typeface="Cambria Math" panose="02040503050406030204" pitchFamily="18" charset="0"/>
                        <a:ea typeface="Times New Roman" charset="0"/>
                        <a:cs typeface="Times New Roman" charset="0"/>
                      </a:rPr>
                      <m:t>=</m:t>
                    </m:r>
                  </m:oMath>
                </a14:m>
                <a:r>
                  <a:rPr lang="zh-CN" altLang="en-US" sz="2100" dirty="0">
                    <a:latin typeface="Times New Roman" charset="0"/>
                    <a:ea typeface="Times New Roman" charset="0"/>
                    <a:cs typeface="Times New Roman" charset="0"/>
                  </a:rPr>
                  <a:t> </a:t>
                </a:r>
                <a14:m>
                  <m:oMath xmlns:m="http://schemas.openxmlformats.org/officeDocument/2006/math">
                    <m:f>
                      <m:fPr>
                        <m:ctrlPr>
                          <a:rPr lang="mr-IN" altLang="zh-CN" sz="2100" i="1">
                            <a:latin typeface="Cambria Math"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12</m:t>
                        </m:r>
                      </m:num>
                      <m:den>
                        <m:r>
                          <a:rPr lang="en-US" altLang="zh-CN" sz="2100" i="1">
                            <a:latin typeface="Cambria Math" panose="02040503050406030204" pitchFamily="18" charset="0"/>
                            <a:ea typeface="Times New Roman" charset="0"/>
                            <a:cs typeface="Times New Roman" charset="0"/>
                          </a:rPr>
                          <m:t>13</m:t>
                        </m:r>
                      </m:den>
                    </m:f>
                  </m:oMath>
                </a14:m>
                <a:r>
                  <a:rPr lang="en-US" altLang="zh-CN" sz="2100" dirty="0">
                    <a:latin typeface="Times New Roman" charset="0"/>
                    <a:ea typeface="Times New Roman" charset="0"/>
                    <a:cs typeface="Times New Roman"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1022465" y="4191323"/>
                <a:ext cx="4572000" cy="938655"/>
              </a:xfrm>
              <a:prstGeom prst="rect">
                <a:avLst/>
              </a:prstGeom>
              <a:blipFill>
                <a:blip r:embed="rId4"/>
                <a:stretch>
                  <a:fillRect l="-1600" t="-4545"/>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F20C7C55-DD36-4487-8BB8-87A8F4DC27E1}"/>
              </a:ext>
            </a:extLst>
          </p:cNvPr>
          <p:cNvSpPr>
            <a:spLocks noGrp="1"/>
          </p:cNvSpPr>
          <p:nvPr>
            <p:ph type="sldNum" sz="quarter" idx="12"/>
          </p:nvPr>
        </p:nvSpPr>
        <p:spPr/>
        <p:txBody>
          <a:bodyPr/>
          <a:lstStyle/>
          <a:p>
            <a:fld id="{FA941FB5-B56A-DB49-A8AB-D06F1CE43BD1}" type="slidenum">
              <a:rPr lang="en-US" smtClean="0"/>
              <a:t>149</a:t>
            </a:fld>
            <a:endParaRPr lang="en-US"/>
          </a:p>
        </p:txBody>
      </p:sp>
    </p:spTree>
    <p:extLst>
      <p:ext uri="{BB962C8B-B14F-4D97-AF65-F5344CB8AC3E}">
        <p14:creationId xmlns:p14="http://schemas.microsoft.com/office/powerpoint/2010/main" val="1048216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6"/>
                                        </p:tgtEl>
                                        <p:attrNameLst>
                                          <p:attrName>ppt_y</p:attrName>
                                        </p:attrNameLst>
                                      </p:cBhvr>
                                      <p:tavLst>
                                        <p:tav tm="0">
                                          <p:val>
                                            <p:strVal val="#ppt_y"/>
                                          </p:val>
                                        </p:tav>
                                        <p:tav tm="100000">
                                          <p:val>
                                            <p:strVal val="#ppt_y"/>
                                          </p:val>
                                        </p:tav>
                                      </p:tavLst>
                                    </p:anim>
                                    <p:anim calcmode="lin" valueType="num">
                                      <p:cBhvr>
                                        <p:cTn id="3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45" y="829969"/>
            <a:ext cx="1631005" cy="558429"/>
          </a:xfrm>
          <a:ln>
            <a:solidFill>
              <a:srgbClr val="C00000"/>
            </a:solidFill>
          </a:ln>
          <a:effectLst>
            <a:outerShdw blurRad="50800" dist="38100" dir="2700000" algn="tl" rotWithShape="0">
              <a:prstClr val="black">
                <a:alpha val="40000"/>
              </a:prstClr>
            </a:outerShdw>
          </a:effectLst>
        </p:spPr>
        <p:txBody>
          <a:bodyPr>
            <a:normAutofit/>
          </a:bodyPr>
          <a:lstStyle/>
          <a:p>
            <a:r>
              <a:rPr lang="en-US" altLang="zh-CN" sz="2700" dirty="0">
                <a:solidFill>
                  <a:srgbClr val="FF0000"/>
                </a:solidFill>
                <a:latin typeface="Times New Roman" charset="0"/>
                <a:ea typeface="Times New Roman" charset="0"/>
                <a:cs typeface="Times New Roman" charset="0"/>
              </a:rPr>
              <a:t>Example:</a:t>
            </a:r>
            <a:endParaRPr lang="en-US" sz="2700" dirty="0">
              <a:solidFill>
                <a:srgbClr val="FF0000"/>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476545" y="1388398"/>
            <a:ext cx="7901971" cy="3420380"/>
          </a:xfrm>
          <a:ln>
            <a:solidFill>
              <a:srgbClr val="FF0000"/>
            </a:solidFill>
          </a:ln>
        </p:spPr>
        <p:txBody>
          <a:bodyPr>
            <a:noAutofit/>
          </a:bodyPr>
          <a:lstStyle/>
          <a:p>
            <a:pPr marL="0" indent="0" algn="just">
              <a:buNone/>
            </a:pPr>
            <a:r>
              <a:rPr lang="en-US" sz="2400" dirty="0">
                <a:latin typeface="Times" charset="0"/>
              </a:rPr>
              <a:t>        Here is data on state-by-state appropriations for higher education as a percentage of state and local tax revenue for the fiscal</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财经的</a:t>
            </a:r>
            <a:r>
              <a:rPr lang="en-US" altLang="zh-CN" sz="2400" dirty="0">
                <a:latin typeface="Times" charset="0"/>
              </a:rPr>
              <a:t>)</a:t>
            </a:r>
            <a:r>
              <a:rPr lang="en-US" sz="2400" dirty="0">
                <a:latin typeface="Times" charset="0"/>
              </a:rPr>
              <a:t> year 2006–2007 </a:t>
            </a:r>
            <a:endParaRPr lang="hr-HR" sz="2400" dirty="0">
              <a:latin typeface="Times" charset="0"/>
            </a:endParaRPr>
          </a:p>
          <a:p>
            <a:pPr marL="0" indent="0" algn="just">
              <a:buNone/>
            </a:pPr>
            <a:r>
              <a:rPr lang="hr-HR" sz="2400" dirty="0">
                <a:latin typeface="Times" charset="0"/>
              </a:rPr>
              <a:t>10.8 6.9 8.0 8.8 7.3 3.6 4.1 6.0 4.4 8.3 </a:t>
            </a:r>
          </a:p>
          <a:p>
            <a:pPr marL="0" indent="0" algn="just">
              <a:buNone/>
            </a:pPr>
            <a:r>
              <a:rPr lang="hr-HR" sz="2400" dirty="0">
                <a:latin typeface="Times" charset="0"/>
              </a:rPr>
              <a:t>8.1 8.0 5.9 5.9 7.6 8.9 8.5 8.1 4.2 5.7 </a:t>
            </a:r>
          </a:p>
          <a:p>
            <a:pPr marL="0" indent="0" algn="just">
              <a:buNone/>
            </a:pPr>
            <a:r>
              <a:rPr lang="hr-HR" sz="2400" dirty="0">
                <a:latin typeface="Times" charset="0"/>
              </a:rPr>
              <a:t>4.0 6.7 5.8 9.9 5.6 5.8 9.3 6.2 2.5 4.5 </a:t>
            </a:r>
            <a:endParaRPr lang="hr-HR" sz="2400" dirty="0"/>
          </a:p>
          <a:p>
            <a:pPr marL="0" indent="0" algn="just">
              <a:buNone/>
            </a:pPr>
            <a:r>
              <a:rPr lang="hr-HR" sz="2400" dirty="0">
                <a:latin typeface="Times" charset="0"/>
              </a:rPr>
              <a:t>12.8 3.5 10.0 9.1 5.0 8.1 5.3 3.9 4.0 8.0</a:t>
            </a:r>
          </a:p>
          <a:p>
            <a:pPr marL="0" indent="0" algn="just">
              <a:buNone/>
            </a:pPr>
            <a:r>
              <a:rPr lang="hr-HR" sz="2400" dirty="0">
                <a:latin typeface="Times" charset="0"/>
              </a:rPr>
              <a:t>7.4 7.5 8.4 8.3 2.6 5.1 6.0 7.0 6.5 10.3 </a:t>
            </a:r>
            <a:endParaRPr lang="hr-HR" sz="2400" dirty="0"/>
          </a:p>
          <a:p>
            <a:pPr marL="0" indent="0" algn="just">
              <a:buNone/>
            </a:pPr>
            <a:endParaRPr lang="en-US" sz="2400" dirty="0">
              <a:latin typeface="Times New Roman" charset="0"/>
              <a:ea typeface="Times New Roman" charset="0"/>
              <a:cs typeface="Times New Roman" charset="0"/>
            </a:endParaRPr>
          </a:p>
        </p:txBody>
      </p:sp>
      <p:sp>
        <p:nvSpPr>
          <p:cNvPr id="5" name="灯片编号占位符 4">
            <a:extLst>
              <a:ext uri="{FF2B5EF4-FFF2-40B4-BE49-F238E27FC236}">
                <a16:creationId xmlns:a16="http://schemas.microsoft.com/office/drawing/2014/main" xmlns="" id="{61124988-873B-4CB1-97BA-8155F3FB4217}"/>
              </a:ext>
            </a:extLst>
          </p:cNvPr>
          <p:cNvSpPr>
            <a:spLocks noGrp="1"/>
          </p:cNvSpPr>
          <p:nvPr>
            <p:ph type="sldNum" sz="quarter" idx="11"/>
          </p:nvPr>
        </p:nvSpPr>
        <p:spPr/>
        <p:txBody>
          <a:bodyPr/>
          <a:lstStyle/>
          <a:p>
            <a:pPr>
              <a:defRPr/>
            </a:pPr>
            <a:fld id="{8618F8B8-3FB5-463C-A387-6BC2D35C345E}" type="slidenum">
              <a:rPr lang="zh-CN" altLang="en-US" smtClean="0"/>
              <a:pPr>
                <a:defRPr/>
              </a:pPr>
              <a:t>15</a:t>
            </a:fld>
            <a:endParaRPr lang="en-US" altLang="zh-CN" dirty="0"/>
          </a:p>
        </p:txBody>
      </p:sp>
      <p:pic>
        <p:nvPicPr>
          <p:cNvPr id="6" name="Picture 3">
            <a:extLst>
              <a:ext uri="{FF2B5EF4-FFF2-40B4-BE49-F238E27FC236}">
                <a16:creationId xmlns:a16="http://schemas.microsoft.com/office/drawing/2014/main" xmlns="" id="{8AAFC1FA-2ED8-2902-0187-B0BDD65BA93F}"/>
              </a:ext>
            </a:extLst>
          </p:cNvPr>
          <p:cNvPicPr>
            <a:picLocks noChangeAspect="1"/>
          </p:cNvPicPr>
          <p:nvPr/>
        </p:nvPicPr>
        <p:blipFill>
          <a:blip r:embed="rId2"/>
          <a:stretch>
            <a:fillRect/>
          </a:stretch>
        </p:blipFill>
        <p:spPr>
          <a:xfrm>
            <a:off x="1087605" y="5004175"/>
            <a:ext cx="6968789" cy="1528867"/>
          </a:xfrm>
          <a:prstGeom prst="rect">
            <a:avLst/>
          </a:prstGeom>
        </p:spPr>
      </p:pic>
    </p:spTree>
    <p:extLst>
      <p:ext uri="{BB962C8B-B14F-4D97-AF65-F5344CB8AC3E}">
        <p14:creationId xmlns:p14="http://schemas.microsoft.com/office/powerpoint/2010/main" val="1303587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9" name="Text Box 5">
            <a:extLst>
              <a:ext uri="{FF2B5EF4-FFF2-40B4-BE49-F238E27FC236}">
                <a16:creationId xmlns:a16="http://schemas.microsoft.com/office/drawing/2014/main" xmlns="" id="{C4380F31-A0B7-4744-8A14-0053F32E772B}"/>
              </a:ext>
            </a:extLst>
          </p:cNvPr>
          <p:cNvSpPr txBox="1">
            <a:spLocks noChangeArrowheads="1"/>
          </p:cNvSpPr>
          <p:nvPr/>
        </p:nvSpPr>
        <p:spPr bwMode="auto">
          <a:xfrm>
            <a:off x="671512" y="2937124"/>
            <a:ext cx="768175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100" b="0" dirty="0">
                <a:solidFill>
                  <a:srgbClr val="FF0000"/>
                </a:solidFill>
                <a:latin typeface="Times New Roman" charset="0"/>
                <a:ea typeface="Times New Roman" charset="0"/>
                <a:cs typeface="Times New Roman" charset="0"/>
              </a:rPr>
              <a:t>Solution:</a:t>
            </a:r>
            <a:r>
              <a:rPr lang="zh-CN" altLang="en-US" sz="2100" b="0" dirty="0">
                <a:solidFill>
                  <a:srgbClr val="FF0000"/>
                </a:solidFill>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Suppose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picking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3</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new</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old</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old</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3</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old</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denotes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en-US" altLang="zh-CN" sz="2100" b="0" baseline="-2500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A</a:t>
            </a:r>
            <a:r>
              <a:rPr lang="en-US" altLang="zh-CN" sz="2100" b="0" baseline="-2500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A</a:t>
            </a:r>
            <a:r>
              <a:rPr lang="en-US" altLang="zh-CN" sz="2100" b="0" baseline="-25000" dirty="0">
                <a:latin typeface="Times New Roman" charset="0"/>
                <a:ea typeface="Times New Roman" charset="0"/>
                <a:cs typeface="Times New Roman" charset="0"/>
              </a:rPr>
              <a:t>3</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A</a:t>
            </a:r>
            <a:r>
              <a:rPr lang="en-US" altLang="zh-CN" sz="2100" b="0" baseline="-25000" dirty="0">
                <a:latin typeface="Times New Roman" charset="0"/>
                <a:ea typeface="Times New Roman" charset="0"/>
                <a:cs typeface="Times New Roman" charset="0"/>
              </a:rPr>
              <a:t>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respectively;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3</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 </a:t>
            </a:r>
            <a:r>
              <a:rPr lang="en-US" altLang="zh-CN" sz="2100" b="0" dirty="0">
                <a:latin typeface="Times New Roman" charset="0"/>
                <a:ea typeface="Times New Roman" charset="0"/>
                <a:cs typeface="Times New Roman" charset="0"/>
              </a:rPr>
              <a:t>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then</a:t>
            </a:r>
            <a:endParaRPr lang="zh-CN" altLang="en-US" sz="2100" b="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26310" name="Object 6">
                <a:extLst>
                  <a:ext uri="{FF2B5EF4-FFF2-40B4-BE49-F238E27FC236}">
                    <a16:creationId xmlns:a16="http://schemas.microsoft.com/office/drawing/2014/main" xmlns="" id="{F81BF5D7-6283-457D-8F0D-8616487606FD}"/>
                  </a:ext>
                </a:extLst>
              </p:cNvPr>
              <p:cNvSpPr txBox="1"/>
              <p:nvPr/>
            </p:nvSpPr>
            <p:spPr bwMode="auto">
              <a:xfrm>
                <a:off x="1439465" y="4037707"/>
                <a:ext cx="3132534" cy="8810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4</m:t>
                          </m:r>
                        </m:sup>
                        <m:e>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d>
                            <m:dPr>
                              <m:begChr m:val="|"/>
                              <m:endChr m:val=""/>
                              <m:ctrlPr>
                                <a:rPr lang="zh-CN" altLang="en-US" i="1">
                                  <a:solidFill>
                                    <a:srgbClr val="000000"/>
                                  </a:solidFill>
                                  <a:latin typeface="Cambria Math" charset="0"/>
                                </a:rPr>
                              </m:ctrlPr>
                            </m:dPr>
                            <m:e>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e>
                          </m:d>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226310" name="Object 6">
                <a:extLst>
                  <a:ext uri="{FF2B5EF4-FFF2-40B4-BE49-F238E27FC236}">
                    <a16:creationId xmlns:a16="http://schemas.microsoft.com/office/drawing/2014/main" id="{F81BF5D7-6283-457D-8F0D-8616487606FD}"/>
                  </a:ext>
                </a:extLst>
              </p:cNvPr>
              <p:cNvSpPr txBox="1">
                <a:spLocks noRot="1" noChangeAspect="1" noMove="1" noResize="1" noEditPoints="1" noAdjustHandles="1" noChangeArrowheads="1" noChangeShapeType="1" noTextEdit="1"/>
              </p:cNvSpPr>
              <p:nvPr/>
            </p:nvSpPr>
            <p:spPr bwMode="auto">
              <a:xfrm>
                <a:off x="1439465" y="4037707"/>
                <a:ext cx="3132534" cy="881063"/>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311" name="Object 7">
                <a:extLst>
                  <a:ext uri="{FF2B5EF4-FFF2-40B4-BE49-F238E27FC236}">
                    <a16:creationId xmlns:a16="http://schemas.microsoft.com/office/drawing/2014/main" xmlns="" id="{A1E4A6E1-D766-4D3F-97ED-5A3F2FD1BAEA}"/>
                  </a:ext>
                </a:extLst>
              </p:cNvPr>
              <p:cNvSpPr txBox="1"/>
              <p:nvPr/>
            </p:nvSpPr>
            <p:spPr bwMode="auto">
              <a:xfrm>
                <a:off x="1549005" y="4754166"/>
                <a:ext cx="6317456" cy="93225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m:t>
                              </m:r>
                            </m:sub>
                            <m:sup>
                              <m:r>
                                <a:rPr lang="zh-CN" altLang="en-US" i="1">
                                  <a:solidFill>
                                    <a:srgbClr val="000000"/>
                                  </a:solidFill>
                                  <a:latin typeface="Cambria Math" panose="02040503050406030204" pitchFamily="18" charset="0"/>
                                </a:rPr>
                                <m:t>2</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1</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7</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m:t>
                              </m:r>
                            </m:sub>
                            <m:sup>
                              <m:r>
                                <a:rPr lang="zh-CN" altLang="en-US" i="1">
                                  <a:solidFill>
                                    <a:srgbClr val="000000"/>
                                  </a:solidFill>
                                  <a:latin typeface="Cambria Math" panose="02040503050406030204" pitchFamily="18" charset="0"/>
                                </a:rPr>
                                <m:t>1</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2</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8</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26311" name="Object 7">
                <a:extLst>
                  <a:ext uri="{FF2B5EF4-FFF2-40B4-BE49-F238E27FC236}">
                    <a16:creationId xmlns:a16="http://schemas.microsoft.com/office/drawing/2014/main" id="{A1E4A6E1-D766-4D3F-97ED-5A3F2FD1BAEA}"/>
                  </a:ext>
                </a:extLst>
              </p:cNvPr>
              <p:cNvSpPr txBox="1">
                <a:spLocks noRot="1" noChangeAspect="1" noMove="1" noResize="1" noEditPoints="1" noAdjustHandles="1" noChangeArrowheads="1" noChangeShapeType="1" noTextEdit="1"/>
              </p:cNvSpPr>
              <p:nvPr/>
            </p:nvSpPr>
            <p:spPr bwMode="auto">
              <a:xfrm>
                <a:off x="1549005" y="4754166"/>
                <a:ext cx="6317456" cy="932259"/>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2" name="Rectangle 1"/>
          <p:cNvSpPr/>
          <p:nvPr/>
        </p:nvSpPr>
        <p:spPr>
          <a:xfrm>
            <a:off x="450057" y="1343719"/>
            <a:ext cx="8308181" cy="1384995"/>
          </a:xfrm>
          <a:prstGeom prst="rect">
            <a:avLst/>
          </a:prstGeom>
        </p:spPr>
        <p:txBody>
          <a:bodyPr wrap="square">
            <a:spAutoFit/>
          </a:bodyPr>
          <a:lstStyle/>
          <a:p>
            <a:pPr marL="353615" algn="just" fontAlgn="t">
              <a:spcBef>
                <a:spcPct val="50000"/>
              </a:spcBef>
              <a:buClr>
                <a:schemeClr val="accent2"/>
              </a:buClr>
            </a:pPr>
            <a:r>
              <a:rPr lang="en-US" altLang="zh-CN" sz="2100" dirty="0">
                <a:solidFill>
                  <a:srgbClr val="FF0000"/>
                </a:solidFill>
                <a:latin typeface="Times New Roman" charset="0"/>
                <a:ea typeface="Times New Roman" charset="0"/>
                <a:cs typeface="Times New Roman" charset="0"/>
              </a:rPr>
              <a:t>3</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15</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ping-pang</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balls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box</a:t>
            </a:r>
            <a:r>
              <a:rPr lang="zh-CN" altLang="en-US" sz="2100" dirty="0">
                <a:latin typeface="Times New Roman" charset="0"/>
                <a:ea typeface="Times New Roman" charset="0"/>
                <a:cs typeface="Times New Roman" charset="0"/>
              </a:rPr>
              <a:t>，</a:t>
            </a:r>
            <a:r>
              <a:rPr lang="en-US" altLang="zh-CN" sz="2100" dirty="0">
                <a:latin typeface="Times New Roman" charset="0"/>
                <a:ea typeface="Times New Roman" charset="0"/>
                <a:cs typeface="Times New Roman" charset="0"/>
              </a:rPr>
              <a:t>9</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them</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new.</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first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competition,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pick</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3</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balls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box</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with</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replacement;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second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competition,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also</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pick</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3</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balls</a:t>
            </a:r>
            <a:r>
              <a:rPr lang="zh-CN" altLang="en-US" sz="2100" dirty="0">
                <a:latin typeface="Times New Roman" charset="0"/>
                <a:ea typeface="Times New Roman" charset="0"/>
                <a:cs typeface="Times New Roman" charset="0"/>
              </a:rPr>
              <a:t>，</a:t>
            </a:r>
            <a:r>
              <a:rPr lang="en-US" altLang="zh-CN" sz="2100" dirty="0">
                <a:latin typeface="Times New Roman" charset="0"/>
                <a:ea typeface="Times New Roman" charset="0"/>
                <a:cs typeface="Times New Roman" charset="0"/>
              </a:rPr>
              <a:t>what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that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3</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balls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new</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for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second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competition?</a:t>
            </a:r>
            <a:endParaRPr lang="en-US" sz="2100" dirty="0"/>
          </a:p>
        </p:txBody>
      </p:sp>
      <p:sp>
        <p:nvSpPr>
          <p:cNvPr id="5" name="灯片编号占位符 4">
            <a:extLst>
              <a:ext uri="{FF2B5EF4-FFF2-40B4-BE49-F238E27FC236}">
                <a16:creationId xmlns:a16="http://schemas.microsoft.com/office/drawing/2014/main" xmlns="" id="{3C1DFEB1-63EB-4EB8-881A-E70C1E301613}"/>
              </a:ext>
            </a:extLst>
          </p:cNvPr>
          <p:cNvSpPr>
            <a:spLocks noGrp="1"/>
          </p:cNvSpPr>
          <p:nvPr>
            <p:ph type="sldNum" sz="quarter" idx="12"/>
          </p:nvPr>
        </p:nvSpPr>
        <p:spPr/>
        <p:txBody>
          <a:bodyPr/>
          <a:lstStyle/>
          <a:p>
            <a:fld id="{FA941FB5-B56A-DB49-A8AB-D06F1CE43BD1}" type="slidenum">
              <a:rPr lang="en-US" smtClean="0"/>
              <a:t>150</a:t>
            </a:fld>
            <a:endParaRPr lang="en-US"/>
          </a:p>
        </p:txBody>
      </p:sp>
    </p:spTree>
    <p:extLst>
      <p:ext uri="{BB962C8B-B14F-4D97-AF65-F5344CB8AC3E}">
        <p14:creationId xmlns:p14="http://schemas.microsoft.com/office/powerpoint/2010/main" val="83955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309"/>
                                        </p:tgtEl>
                                        <p:attrNameLst>
                                          <p:attrName>style.visibility</p:attrName>
                                        </p:attrNameLst>
                                      </p:cBhvr>
                                      <p:to>
                                        <p:strVal val="visible"/>
                                      </p:to>
                                    </p:set>
                                    <p:animEffect transition="in" filter="wipe(left)">
                                      <p:cBhvr>
                                        <p:cTn id="7" dur="500"/>
                                        <p:tgtEl>
                                          <p:spTgt spid="22630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63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6311"/>
                                        </p:tgtEl>
                                        <p:attrNameLst>
                                          <p:attrName>style.visibility</p:attrName>
                                        </p:attrNameLst>
                                      </p:cBhvr>
                                      <p:to>
                                        <p:strVal val="visible"/>
                                      </p:to>
                                    </p:set>
                                    <p:animEffect transition="in" filter="blinds(horizontal)">
                                      <p:cBhvr>
                                        <p:cTn id="16" dur="500"/>
                                        <p:tgtEl>
                                          <p:spTgt spid="226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9" grpId="0"/>
      <p:bldP spid="226310" grpId="0"/>
      <p:bldP spid="22631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3">
            <a:extLst>
              <a:ext uri="{FF2B5EF4-FFF2-40B4-BE49-F238E27FC236}">
                <a16:creationId xmlns:a16="http://schemas.microsoft.com/office/drawing/2014/main" xmlns="" id="{38C03527-EE5D-4F57-8C77-E1B9022B1A53}"/>
              </a:ext>
            </a:extLst>
          </p:cNvPr>
          <p:cNvSpPr txBox="1">
            <a:spLocks noChangeArrowheads="1"/>
          </p:cNvSpPr>
          <p:nvPr/>
        </p:nvSpPr>
        <p:spPr bwMode="auto">
          <a:xfrm>
            <a:off x="250032" y="1212058"/>
            <a:ext cx="84081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100" dirty="0">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4</a:t>
            </a:r>
            <a:r>
              <a:rPr lang="zh-CN" altLang="en-US" sz="210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white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has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white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of</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one,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one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from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 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white?</a:t>
            </a:r>
            <a:endParaRPr lang="zh-CN" altLang="en-US" sz="2100" b="0" dirty="0">
              <a:latin typeface="Times New Roman" charset="0"/>
              <a:ea typeface="Times New Roman" charset="0"/>
              <a:cs typeface="Times New Roman" charset="0"/>
            </a:endParaRPr>
          </a:p>
        </p:txBody>
      </p:sp>
      <p:sp>
        <p:nvSpPr>
          <p:cNvPr id="15365" name="TextBox 4">
            <a:extLst>
              <a:ext uri="{FF2B5EF4-FFF2-40B4-BE49-F238E27FC236}">
                <a16:creationId xmlns:a16="http://schemas.microsoft.com/office/drawing/2014/main" xmlns="" id="{453D4EC9-FECF-4EAC-8407-9B52F43A57F5}"/>
              </a:ext>
            </a:extLst>
          </p:cNvPr>
          <p:cNvSpPr txBox="1">
            <a:spLocks noChangeArrowheads="1"/>
          </p:cNvSpPr>
          <p:nvPr/>
        </p:nvSpPr>
        <p:spPr bwMode="auto">
          <a:xfrm>
            <a:off x="322084" y="3223966"/>
            <a:ext cx="86725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Method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1:</a:t>
            </a:r>
            <a:r>
              <a:rPr lang="zh-CN" altLang="en-US" sz="210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classify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of</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two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classes</a:t>
            </a:r>
            <a:r>
              <a:rPr lang="zh-CN" altLang="en-US" sz="2100" dirty="0">
                <a:latin typeface="Times New Roman" charset="0"/>
                <a:ea typeface="Times New Roman" charset="0"/>
                <a:cs typeface="Times New Roman" charset="0"/>
              </a:rPr>
              <a:t>：</a:t>
            </a:r>
            <a:endParaRPr lang="en-US" altLang="zh-CN" sz="2100" dirty="0">
              <a:latin typeface="Times New Roman" charset="0"/>
              <a:ea typeface="Times New Roman" charset="0"/>
              <a:cs typeface="Times New Roman" charset="0"/>
            </a:endParaRPr>
          </a:p>
          <a:p>
            <a:pPr eaLnBrk="1" hangingPunct="1"/>
            <a:r>
              <a:rPr lang="en-US" altLang="zh-CN" sz="2100" b="0" dirty="0">
                <a:latin typeface="Times New Roman" charset="0"/>
                <a:ea typeface="Times New Roman" charset="0"/>
                <a:cs typeface="Times New Roman" charset="0"/>
              </a:rPr>
              <a:t>Denote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en-US" altLang="zh-CN" sz="2100" b="0" i="1" baseline="-25000" dirty="0">
                <a:latin typeface="Times New Roman" charset="0"/>
                <a:ea typeface="Times New Roman" charset="0"/>
                <a:cs typeface="Times New Roman" charset="0"/>
              </a:rPr>
              <a:t>i</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i="1" dirty="0" err="1">
                <a:latin typeface="Times New Roman" charset="0"/>
                <a:ea typeface="Times New Roman" charset="0"/>
                <a:cs typeface="Times New Roman" charset="0"/>
              </a:rPr>
              <a:t>i</a:t>
            </a:r>
            <a:r>
              <a:rPr lang="en-US" altLang="zh-CN" sz="2100" b="0" i="1"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picked from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r>
              <a:rPr lang="zh-CN" altLang="en-US" sz="2100" b="0" dirty="0">
                <a:latin typeface="Times New Roman" charset="0"/>
                <a:ea typeface="Times New Roman" charset="0"/>
                <a:cs typeface="Times New Roman" charset="0"/>
              </a:rPr>
              <a:t>”，（</a:t>
            </a:r>
            <a:r>
              <a:rPr lang="en-US" altLang="zh-CN" sz="2100" b="0" i="1" dirty="0" err="1">
                <a:latin typeface="Times New Roman" charset="0"/>
                <a:ea typeface="Times New Roman" charset="0"/>
                <a:cs typeface="Times New Roman" charset="0"/>
              </a:rPr>
              <a:t>i</a:t>
            </a:r>
            <a:r>
              <a:rPr lang="en-US" altLang="zh-CN" sz="2100" b="0" dirty="0">
                <a:latin typeface="Times New Roman" charset="0"/>
                <a:ea typeface="Times New Roman" charset="0"/>
                <a:cs typeface="Times New Roman" charset="0"/>
              </a:rPr>
              <a:t>=0</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a:t>
            </a:r>
          </a:p>
        </p:txBody>
      </p:sp>
      <p:sp>
        <p:nvSpPr>
          <p:cNvPr id="15366" name="TextBox 6">
            <a:extLst>
              <a:ext uri="{FF2B5EF4-FFF2-40B4-BE49-F238E27FC236}">
                <a16:creationId xmlns:a16="http://schemas.microsoft.com/office/drawing/2014/main" xmlns="" id="{1DD17C29-022D-4319-AD80-09A6C132F00F}"/>
              </a:ext>
            </a:extLst>
          </p:cNvPr>
          <p:cNvSpPr txBox="1">
            <a:spLocks noChangeArrowheads="1"/>
          </p:cNvSpPr>
          <p:nvPr/>
        </p:nvSpPr>
        <p:spPr bwMode="auto">
          <a:xfrm>
            <a:off x="322084" y="2719380"/>
            <a:ext cx="247765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How</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classify</a:t>
            </a:r>
            <a:r>
              <a:rPr lang="zh-CN" altLang="en-US" sz="2100" dirty="0">
                <a:latin typeface="Times New Roman" charset="0"/>
                <a:ea typeface="Times New Roman" charset="0"/>
                <a:cs typeface="Times New Roman" charset="0"/>
              </a:rPr>
              <a:t>：</a:t>
            </a:r>
          </a:p>
        </p:txBody>
      </p:sp>
      <p:sp>
        <p:nvSpPr>
          <p:cNvPr id="15367" name="TextBox 7">
            <a:extLst>
              <a:ext uri="{FF2B5EF4-FFF2-40B4-BE49-F238E27FC236}">
                <a16:creationId xmlns:a16="http://schemas.microsoft.com/office/drawing/2014/main" xmlns="" id="{43169D3A-8216-409F-965B-FD787A118E03}"/>
              </a:ext>
            </a:extLst>
          </p:cNvPr>
          <p:cNvSpPr txBox="1">
            <a:spLocks noChangeArrowheads="1"/>
          </p:cNvSpPr>
          <p:nvPr/>
        </p:nvSpPr>
        <p:spPr bwMode="auto">
          <a:xfrm>
            <a:off x="1698633" y="4164221"/>
            <a:ext cx="60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panose="02020603050405020304" pitchFamily="18" charset="0"/>
                <a:cs typeface="Times New Roman" panose="02020603050405020304" pitchFamily="18" charset="0"/>
              </a:rPr>
              <a:t>P(W)=P(W|A</a:t>
            </a:r>
            <a:r>
              <a:rPr lang="en-US" altLang="zh-CN" sz="2100" b="0" baseline="-25000" dirty="0">
                <a:latin typeface="Times New Roman" panose="02020603050405020304" pitchFamily="18" charset="0"/>
                <a:cs typeface="Times New Roman" panose="02020603050405020304" pitchFamily="18" charset="0"/>
              </a:rPr>
              <a:t>0</a:t>
            </a:r>
            <a:r>
              <a:rPr lang="en-US" altLang="zh-CN" sz="2100" b="0" dirty="0">
                <a:latin typeface="Times New Roman" panose="02020603050405020304" pitchFamily="18" charset="0"/>
                <a:cs typeface="Times New Roman" panose="02020603050405020304" pitchFamily="18" charset="0"/>
              </a:rPr>
              <a:t>)P(A</a:t>
            </a:r>
            <a:r>
              <a:rPr lang="en-US" altLang="zh-CN" sz="2100" b="0" baseline="-25000" dirty="0">
                <a:latin typeface="Times New Roman" panose="02020603050405020304" pitchFamily="18" charset="0"/>
                <a:cs typeface="Times New Roman" panose="02020603050405020304" pitchFamily="18" charset="0"/>
              </a:rPr>
              <a:t>0</a:t>
            </a:r>
            <a:r>
              <a:rPr lang="en-US" altLang="zh-CN" sz="2100" b="0" dirty="0">
                <a:latin typeface="Times New Roman" panose="02020603050405020304" pitchFamily="18" charset="0"/>
                <a:cs typeface="Times New Roman" panose="02020603050405020304" pitchFamily="18" charset="0"/>
              </a:rPr>
              <a:t>)+P(W|A</a:t>
            </a:r>
            <a:r>
              <a:rPr lang="en-US" altLang="zh-CN" sz="2100" b="0" baseline="-25000" dirty="0">
                <a:latin typeface="Times New Roman" panose="02020603050405020304" pitchFamily="18" charset="0"/>
                <a:cs typeface="Times New Roman" panose="02020603050405020304" pitchFamily="18" charset="0"/>
              </a:rPr>
              <a:t>1</a:t>
            </a:r>
            <a:r>
              <a:rPr lang="en-US" altLang="zh-CN" sz="2100" b="0" dirty="0">
                <a:latin typeface="Times New Roman" panose="02020603050405020304" pitchFamily="18" charset="0"/>
                <a:cs typeface="Times New Roman" panose="02020603050405020304" pitchFamily="18" charset="0"/>
              </a:rPr>
              <a:t>)P(A</a:t>
            </a:r>
            <a:r>
              <a:rPr lang="en-US" altLang="zh-CN" sz="2100" b="0" baseline="-25000" dirty="0">
                <a:latin typeface="Times New Roman" panose="02020603050405020304" pitchFamily="18" charset="0"/>
                <a:cs typeface="Times New Roman" panose="02020603050405020304" pitchFamily="18" charset="0"/>
              </a:rPr>
              <a:t>1</a:t>
            </a:r>
            <a:r>
              <a:rPr lang="en-US" altLang="zh-CN" sz="2100" b="0" dirty="0">
                <a:latin typeface="Times New Roman" panose="02020603050405020304" pitchFamily="18" charset="0"/>
                <a:cs typeface="Times New Roman" panose="02020603050405020304" pitchFamily="18" charset="0"/>
              </a:rPr>
              <a:t>)+P(W|A</a:t>
            </a:r>
            <a:r>
              <a:rPr lang="en-US" altLang="zh-CN" sz="2100" b="0" baseline="-25000" dirty="0">
                <a:latin typeface="Times New Roman" panose="02020603050405020304" pitchFamily="18" charset="0"/>
                <a:cs typeface="Times New Roman" panose="02020603050405020304" pitchFamily="18" charset="0"/>
              </a:rPr>
              <a:t>2</a:t>
            </a:r>
            <a:r>
              <a:rPr lang="en-US" altLang="zh-CN" sz="2100" b="0" dirty="0">
                <a:latin typeface="Times New Roman" panose="02020603050405020304" pitchFamily="18" charset="0"/>
                <a:cs typeface="Times New Roman" panose="02020603050405020304" pitchFamily="18" charset="0"/>
              </a:rPr>
              <a:t>)P(A</a:t>
            </a:r>
            <a:r>
              <a:rPr lang="en-US" altLang="zh-CN" sz="2100" b="0" baseline="-25000" dirty="0">
                <a:latin typeface="Times New Roman" panose="02020603050405020304" pitchFamily="18" charset="0"/>
                <a:cs typeface="Times New Roman" panose="02020603050405020304" pitchFamily="18" charset="0"/>
              </a:rPr>
              <a:t>2</a:t>
            </a:r>
            <a:r>
              <a:rPr lang="en-US" altLang="zh-CN" sz="2100" b="0" dirty="0">
                <a:latin typeface="Times New Roman" panose="02020603050405020304" pitchFamily="18" charset="0"/>
                <a:cs typeface="Times New Roman" panose="02020603050405020304" pitchFamily="18" charset="0"/>
              </a:rPr>
              <a:t>)</a:t>
            </a:r>
            <a:endParaRPr lang="zh-CN" altLang="en-US" sz="2100" b="0" dirty="0">
              <a:latin typeface="Times New Roman" panose="02020603050405020304" pitchFamily="18" charset="0"/>
              <a:cs typeface="Times New Roman" panose="02020603050405020304" pitchFamily="18" charset="0"/>
            </a:endParaRPr>
          </a:p>
          <a:p>
            <a:pPr eaLnBrk="1" hangingPunct="1"/>
            <a:endParaRPr lang="zh-CN" altLang="en-US" sz="2100" dirty="0"/>
          </a:p>
        </p:txBody>
      </p:sp>
      <p:sp>
        <p:nvSpPr>
          <p:cNvPr id="15368" name="TextBox 8">
            <a:extLst>
              <a:ext uri="{FF2B5EF4-FFF2-40B4-BE49-F238E27FC236}">
                <a16:creationId xmlns:a16="http://schemas.microsoft.com/office/drawing/2014/main" xmlns="" id="{20E4B9D1-5B96-4074-992F-225FD85458BB}"/>
              </a:ext>
            </a:extLst>
          </p:cNvPr>
          <p:cNvSpPr txBox="1">
            <a:spLocks noChangeArrowheads="1"/>
          </p:cNvSpPr>
          <p:nvPr/>
        </p:nvSpPr>
        <p:spPr bwMode="auto">
          <a:xfrm>
            <a:off x="2322909" y="4863976"/>
            <a:ext cx="2678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panose="02020603050405020304" pitchFamily="18" charset="0"/>
                <a:cs typeface="Times New Roman" panose="02020603050405020304" pitchFamily="18" charset="0"/>
              </a:rPr>
              <a:t>=</a:t>
            </a:r>
            <a:endParaRPr lang="zh-CN" altLang="en-US" sz="21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362" name="Object 3">
                <a:extLst>
                  <a:ext uri="{FF2B5EF4-FFF2-40B4-BE49-F238E27FC236}">
                    <a16:creationId xmlns:a16="http://schemas.microsoft.com/office/drawing/2014/main" xmlns="" id="{14385325-CBEA-4B8F-B42D-7236866C5BC1}"/>
                  </a:ext>
                </a:extLst>
              </p:cNvPr>
              <p:cNvSpPr txBox="1"/>
              <p:nvPr/>
            </p:nvSpPr>
            <p:spPr bwMode="auto">
              <a:xfrm>
                <a:off x="2696766" y="4823223"/>
                <a:ext cx="2732484" cy="56792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i="1" smtClean="0">
                              <a:solidFill>
                                <a:srgbClr val="000000"/>
                              </a:solidFill>
                              <a:latin typeface="Cambria Math" charset="0"/>
                            </a:rPr>
                          </m:ctrlPr>
                        </m:fPr>
                        <m:num>
                          <m:r>
                            <a:rPr lang="zh-CN" altLang="en-US" b="0" i="0">
                              <a:solidFill>
                                <a:srgbClr val="000000"/>
                              </a:solidFill>
                              <a:latin typeface="Cambria Math" panose="02040503050406030204" pitchFamily="18" charset="0"/>
                            </a:rPr>
                            <m:t>7</m:t>
                          </m:r>
                        </m:num>
                        <m:den>
                          <m:r>
                            <a:rPr lang="zh-CN" altLang="en-US" b="0" i="0">
                              <a:solidFill>
                                <a:srgbClr val="000000"/>
                              </a:solidFill>
                              <a:latin typeface="Cambria Math" panose="02040503050406030204" pitchFamily="18" charset="0"/>
                            </a:rPr>
                            <m:t>11</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b="0" i="0">
                              <a:solidFill>
                                <a:srgbClr val="000000"/>
                              </a:solidFill>
                              <a:latin typeface="Cambria Math" panose="02040503050406030204" pitchFamily="18" charset="0"/>
                            </a:rPr>
                            <m:t>1</m:t>
                          </m:r>
                        </m:num>
                        <m:den>
                          <m:r>
                            <a:rPr lang="zh-CN" altLang="en-US" b="0" i="0">
                              <a:solidFill>
                                <a:srgbClr val="000000"/>
                              </a:solidFill>
                              <a:latin typeface="Cambria Math" panose="02040503050406030204" pitchFamily="18" charset="0"/>
                            </a:rPr>
                            <m:t>6</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b="0" i="0">
                              <a:solidFill>
                                <a:srgbClr val="000000"/>
                              </a:solidFill>
                              <a:latin typeface="Cambria Math" panose="02040503050406030204" pitchFamily="18" charset="0"/>
                            </a:rPr>
                            <m:t>6</m:t>
                          </m:r>
                        </m:num>
                        <m:den>
                          <m:r>
                            <a:rPr lang="zh-CN" altLang="en-US" b="0" i="0">
                              <a:solidFill>
                                <a:srgbClr val="000000"/>
                              </a:solidFill>
                              <a:latin typeface="Cambria Math" panose="02040503050406030204" pitchFamily="18" charset="0"/>
                            </a:rPr>
                            <m:t>11</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en-US" altLang="zh-CN" b="0" i="0" smtClean="0">
                              <a:solidFill>
                                <a:srgbClr val="000000"/>
                              </a:solidFill>
                              <a:latin typeface="Cambria Math" panose="02040503050406030204" pitchFamily="18" charset="0"/>
                            </a:rPr>
                            <m:t>5</m:t>
                          </m:r>
                        </m:num>
                        <m:den>
                          <m:r>
                            <a:rPr lang="en-US" altLang="zh-CN" b="0" i="0" smtClean="0">
                              <a:solidFill>
                                <a:srgbClr val="000000"/>
                              </a:solidFill>
                              <a:latin typeface="Cambria Math" panose="02040503050406030204" pitchFamily="18" charset="0"/>
                            </a:rPr>
                            <m:t>9</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b="0" i="0">
                              <a:solidFill>
                                <a:srgbClr val="000000"/>
                              </a:solidFill>
                              <a:latin typeface="Cambria Math" panose="02040503050406030204" pitchFamily="18" charset="0"/>
                            </a:rPr>
                            <m:t>5</m:t>
                          </m:r>
                        </m:num>
                        <m:den>
                          <m:r>
                            <a:rPr lang="zh-CN" altLang="en-US" b="0" i="0">
                              <a:solidFill>
                                <a:srgbClr val="000000"/>
                              </a:solidFill>
                              <a:latin typeface="Cambria Math" panose="02040503050406030204" pitchFamily="18" charset="0"/>
                            </a:rPr>
                            <m:t>11</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b="0" i="0">
                              <a:solidFill>
                                <a:srgbClr val="000000"/>
                              </a:solidFill>
                              <a:latin typeface="Cambria Math" panose="02040503050406030204" pitchFamily="18" charset="0"/>
                            </a:rPr>
                            <m:t>5</m:t>
                          </m:r>
                        </m:num>
                        <m:den>
                          <m:r>
                            <a:rPr lang="zh-CN" altLang="en-US" b="0" i="0">
                              <a:solidFill>
                                <a:srgbClr val="000000"/>
                              </a:solidFill>
                              <a:latin typeface="Cambria Math" panose="02040503050406030204" pitchFamily="18" charset="0"/>
                            </a:rPr>
                            <m:t>18</m:t>
                          </m:r>
                        </m:den>
                      </m:f>
                      <m:r>
                        <a:rPr lang="zh-CN" altLang="en-US" b="0" i="0">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b="0" i="0">
                              <a:solidFill>
                                <a:srgbClr val="000000"/>
                              </a:solidFill>
                              <a:latin typeface="Cambria Math" panose="02040503050406030204" pitchFamily="18" charset="0"/>
                            </a:rPr>
                            <m:t>53</m:t>
                          </m:r>
                        </m:num>
                        <m:den>
                          <m:r>
                            <a:rPr lang="zh-CN" altLang="en-US" b="0" i="0">
                              <a:solidFill>
                                <a:srgbClr val="000000"/>
                              </a:solidFill>
                              <a:latin typeface="Cambria Math" panose="02040503050406030204" pitchFamily="18" charset="0"/>
                            </a:rPr>
                            <m:t>99</m:t>
                          </m:r>
                        </m:den>
                      </m:f>
                    </m:oMath>
                  </m:oMathPara>
                </a14:m>
                <a:endParaRPr lang="zh-CN" altLang="en-US" dirty="0"/>
              </a:p>
            </p:txBody>
          </p:sp>
        </mc:Choice>
        <mc:Fallback xmlns="">
          <p:sp>
            <p:nvSpPr>
              <p:cNvPr id="15362" name="Object 3">
                <a:extLst>
                  <a:ext uri="{FF2B5EF4-FFF2-40B4-BE49-F238E27FC236}">
                    <a16:creationId xmlns:a16="http://schemas.microsoft.com/office/drawing/2014/main" id="{14385325-CBEA-4B8F-B42D-7236866C5BC1}"/>
                  </a:ext>
                </a:extLst>
              </p:cNvPr>
              <p:cNvSpPr txBox="1">
                <a:spLocks noRot="1" noChangeAspect="1" noMove="1" noResize="1" noEditPoints="1" noAdjustHandles="1" noChangeArrowheads="1" noChangeShapeType="1" noTextEdit="1"/>
              </p:cNvSpPr>
              <p:nvPr/>
            </p:nvSpPr>
            <p:spPr bwMode="auto">
              <a:xfrm>
                <a:off x="2696766" y="4823223"/>
                <a:ext cx="2732484" cy="567928"/>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5CFEF2F9-B905-4815-B017-512130092528}"/>
              </a:ext>
            </a:extLst>
          </p:cNvPr>
          <p:cNvSpPr>
            <a:spLocks noGrp="1"/>
          </p:cNvSpPr>
          <p:nvPr>
            <p:ph type="sldNum" sz="quarter" idx="12"/>
          </p:nvPr>
        </p:nvSpPr>
        <p:spPr/>
        <p:txBody>
          <a:bodyPr/>
          <a:lstStyle/>
          <a:p>
            <a:fld id="{FA941FB5-B56A-DB49-A8AB-D06F1CE43BD1}" type="slidenum">
              <a:rPr lang="en-US" smtClean="0"/>
              <a:t>151</a:t>
            </a:fld>
            <a:endParaRPr lang="en-US"/>
          </a:p>
        </p:txBody>
      </p:sp>
    </p:spTree>
    <p:extLst>
      <p:ext uri="{BB962C8B-B14F-4D97-AF65-F5344CB8AC3E}">
        <p14:creationId xmlns:p14="http://schemas.microsoft.com/office/powerpoint/2010/main" val="1352105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wipe(left)">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wipe(left)">
                                      <p:cBhvr>
                                        <p:cTn id="12" dur="500"/>
                                        <p:tgtEl>
                                          <p:spTgt spid="15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wipe(left)">
                                      <p:cBhvr>
                                        <p:cTn id="22" dur="500"/>
                                        <p:tgtEl>
                                          <p:spTgt spid="153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368"/>
                                        </p:tgtEl>
                                        <p:attrNameLst>
                                          <p:attrName>style.visibility</p:attrName>
                                        </p:attrNameLst>
                                      </p:cBhvr>
                                      <p:to>
                                        <p:strVal val="visible"/>
                                      </p:to>
                                    </p:set>
                                    <p:anim calcmode="lin" valueType="num">
                                      <p:cBhvr additive="base">
                                        <p:cTn id="27" dur="500" fill="hold"/>
                                        <p:tgtEl>
                                          <p:spTgt spid="15368"/>
                                        </p:tgtEl>
                                        <p:attrNameLst>
                                          <p:attrName>ppt_x</p:attrName>
                                        </p:attrNameLst>
                                      </p:cBhvr>
                                      <p:tavLst>
                                        <p:tav tm="0">
                                          <p:val>
                                            <p:strVal val="0-#ppt_w/2"/>
                                          </p:val>
                                        </p:tav>
                                        <p:tav tm="100000">
                                          <p:val>
                                            <p:strVal val="#ppt_x"/>
                                          </p:val>
                                        </p:tav>
                                      </p:tavLst>
                                    </p:anim>
                                    <p:anim calcmode="lin" valueType="num">
                                      <p:cBhvr additive="base">
                                        <p:cTn id="28" dur="500" fill="hold"/>
                                        <p:tgtEl>
                                          <p:spTgt spid="153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362"/>
                                        </p:tgtEl>
                                        <p:attrNameLst>
                                          <p:attrName>style.visibility</p:attrName>
                                        </p:attrNameLst>
                                      </p:cBhvr>
                                      <p:to>
                                        <p:strVal val="visible"/>
                                      </p:to>
                                    </p:set>
                                    <p:animEffect transition="in" filter="blinds(horizontal)">
                                      <p:cBhvr>
                                        <p:cTn id="3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P spid="15366" grpId="0"/>
      <p:bldP spid="15367" grpId="0"/>
      <p:bldP spid="15368" grpId="0"/>
      <p:bldP spid="1536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Box 1">
            <a:extLst>
              <a:ext uri="{FF2B5EF4-FFF2-40B4-BE49-F238E27FC236}">
                <a16:creationId xmlns:a16="http://schemas.microsoft.com/office/drawing/2014/main" xmlns="" id="{5645F70D-E046-40C9-AB1D-597DE22E38C4}"/>
              </a:ext>
            </a:extLst>
          </p:cNvPr>
          <p:cNvSpPr txBox="1">
            <a:spLocks noChangeArrowheads="1"/>
          </p:cNvSpPr>
          <p:nvPr/>
        </p:nvSpPr>
        <p:spPr bwMode="auto">
          <a:xfrm>
            <a:off x="485776" y="1028143"/>
            <a:ext cx="159338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Method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2</a:t>
            </a:r>
            <a:endParaRPr lang="zh-CN" altLang="en-US" sz="2100" dirty="0">
              <a:latin typeface="Times New Roman" charset="0"/>
              <a:ea typeface="Times New Roman" charset="0"/>
              <a:cs typeface="Times New Roman" charset="0"/>
            </a:endParaRPr>
          </a:p>
        </p:txBody>
      </p:sp>
      <p:sp>
        <p:nvSpPr>
          <p:cNvPr id="16389" name="TextBox 3">
            <a:extLst>
              <a:ext uri="{FF2B5EF4-FFF2-40B4-BE49-F238E27FC236}">
                <a16:creationId xmlns:a16="http://schemas.microsoft.com/office/drawing/2014/main" xmlns="" id="{056B94C5-C46C-49E3-B10C-D1DBC209C859}"/>
              </a:ext>
            </a:extLst>
          </p:cNvPr>
          <p:cNvSpPr txBox="1">
            <a:spLocks noChangeArrowheads="1"/>
          </p:cNvSpPr>
          <p:nvPr/>
        </p:nvSpPr>
        <p:spPr bwMode="auto">
          <a:xfrm>
            <a:off x="872837" y="1420558"/>
            <a:ext cx="444730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B: whether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from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box:</a:t>
            </a:r>
            <a:endParaRPr lang="zh-CN" altLang="en-US" sz="2100" b="0" dirty="0">
              <a:latin typeface="Times New Roman" charset="0"/>
              <a:ea typeface="Times New Roman" charset="0"/>
              <a:cs typeface="Times New Roman" charset="0"/>
            </a:endParaRPr>
          </a:p>
        </p:txBody>
      </p:sp>
      <p:sp>
        <p:nvSpPr>
          <p:cNvPr id="16390" name="TextBox 4">
            <a:extLst>
              <a:ext uri="{FF2B5EF4-FFF2-40B4-BE49-F238E27FC236}">
                <a16:creationId xmlns:a16="http://schemas.microsoft.com/office/drawing/2014/main" xmlns="" id="{85EE96F2-70A1-42A9-9BBE-0D8B926EE793}"/>
              </a:ext>
            </a:extLst>
          </p:cNvPr>
          <p:cNvSpPr txBox="1">
            <a:spLocks noChangeArrowheads="1"/>
          </p:cNvSpPr>
          <p:nvPr/>
        </p:nvSpPr>
        <p:spPr bwMode="auto">
          <a:xfrm>
            <a:off x="485776" y="2763302"/>
            <a:ext cx="8393906"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100" b="0" dirty="0">
                <a:solidFill>
                  <a:srgbClr val="FF0000"/>
                </a:solidFill>
                <a:latin typeface="Times New Roman" charset="0"/>
                <a:ea typeface="Times New Roman" charset="0"/>
                <a:cs typeface="Times New Roman" charset="0"/>
              </a:rPr>
              <a:t> </a:t>
            </a:r>
            <a:r>
              <a:rPr lang="en-US" altLang="zh-CN" sz="2100" b="0" dirty="0">
                <a:solidFill>
                  <a:srgbClr val="FF0000"/>
                </a:solidFill>
                <a:latin typeface="Times New Roman" charset="0"/>
                <a:ea typeface="Times New Roman" charset="0"/>
                <a:cs typeface="Times New Roman" charset="0"/>
              </a:rPr>
              <a:t>5</a:t>
            </a:r>
            <a:r>
              <a:rPr lang="zh-CN" altLang="en-US" sz="2100" b="0" dirty="0">
                <a:solidFill>
                  <a:srgbClr val="FF0000"/>
                </a:solidFill>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15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sack,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10</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of</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yellow.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twice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without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replacement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one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one,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 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time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pick</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time.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following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events</a:t>
            </a:r>
            <a:r>
              <a:rPr lang="zh-CN" altLang="en-US" sz="2100" b="0" dirty="0">
                <a:latin typeface="Times New Roman" charset="0"/>
                <a:ea typeface="Times New Roman" charset="0"/>
                <a:cs typeface="Times New Roman" charset="0"/>
              </a:rPr>
              <a:t>：</a:t>
            </a:r>
          </a:p>
          <a:p>
            <a:pPr algn="just" eaLnBrk="1" hangingPunct="1"/>
            <a:r>
              <a:rPr lang="en-US" altLang="zh-CN" sz="2100" b="0" dirty="0">
                <a:latin typeface="Times New Roman" charset="0"/>
                <a:ea typeface="Times New Roman" charset="0"/>
                <a:cs typeface="Times New Roman" charset="0"/>
              </a:rPr>
              <a:t>(1) 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time,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among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endParaRPr lang="zh-CN" altLang="en-US" sz="2100" b="0" dirty="0">
              <a:latin typeface="Times New Roman" charset="0"/>
              <a:ea typeface="Times New Roman" charset="0"/>
              <a:cs typeface="Times New Roman" charset="0"/>
            </a:endParaRPr>
          </a:p>
          <a:p>
            <a:pPr algn="just" eaLnBrk="1" hangingPunct="1"/>
            <a:r>
              <a:rPr lang="en-US" altLang="zh-CN" sz="2100" b="0" dirty="0">
                <a:latin typeface="Times New Roman" charset="0"/>
                <a:ea typeface="Times New Roman" charset="0"/>
                <a:cs typeface="Times New Roman" charset="0"/>
              </a:rPr>
              <a:t>(2) 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yellow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a:t>
            </a:r>
          </a:p>
          <a:p>
            <a:pPr algn="just" eaLnBrk="1" hangingPunct="1"/>
            <a:r>
              <a:rPr lang="en-US" altLang="zh-CN" sz="2100" b="0" dirty="0">
                <a:latin typeface="Times New Roman" charset="0"/>
                <a:ea typeface="Times New Roman" charset="0"/>
                <a:cs typeface="Times New Roman" charset="0"/>
              </a:rPr>
              <a:t>(3) 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3</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yellow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endParaRPr lang="zh-CN" altLang="en-US" sz="2100" b="0" dirty="0">
              <a:latin typeface="Times New Roman" charset="0"/>
              <a:ea typeface="Times New Roman" charset="0"/>
              <a:cs typeface="Times New Roman" charset="0"/>
            </a:endParaRPr>
          </a:p>
          <a:p>
            <a:pPr algn="just" eaLnBrk="1" hangingPunct="1"/>
            <a:endParaRPr lang="zh-CN" altLang="en-US" sz="2100" dirty="0"/>
          </a:p>
        </p:txBody>
      </p:sp>
      <mc:AlternateContent xmlns:mc="http://schemas.openxmlformats.org/markup-compatibility/2006" xmlns:a14="http://schemas.microsoft.com/office/drawing/2010/main">
        <mc:Choice Requires="a14">
          <p:sp>
            <p:nvSpPr>
              <p:cNvPr id="16386" name="Object 1">
                <a:extLst>
                  <a:ext uri="{FF2B5EF4-FFF2-40B4-BE49-F238E27FC236}">
                    <a16:creationId xmlns:a16="http://schemas.microsoft.com/office/drawing/2014/main" xmlns="" id="{E8A7928A-F953-4979-96E1-962137E64366}"/>
                  </a:ext>
                </a:extLst>
              </p:cNvPr>
              <p:cNvSpPr txBox="1"/>
              <p:nvPr/>
            </p:nvSpPr>
            <p:spPr bwMode="auto">
              <a:xfrm>
                <a:off x="2457451" y="1813322"/>
                <a:ext cx="3908822" cy="37504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m:t>
                      </m:r>
                      <m:bar>
                        <m:barPr>
                          <m:pos m:val="top"/>
                          <m:ctrlPr>
                            <a:rPr lang="zh-CN" altLang="en-US" i="1">
                              <a:solidFill>
                                <a:srgbClr val="000000"/>
                              </a:solidFill>
                              <a:latin typeface="Cambria Math" charset="0"/>
                            </a:rPr>
                          </m:ctrlPr>
                        </m:barPr>
                        <m:e>
                          <m:r>
                            <a:rPr lang="zh-CN" altLang="en-US" i="1">
                              <a:solidFill>
                                <a:srgbClr val="000000"/>
                              </a:solidFill>
                              <a:latin typeface="Cambria Math" panose="02040503050406030204" pitchFamily="18" charset="0"/>
                            </a:rPr>
                            <m:t>𝐵</m:t>
                          </m:r>
                        </m:e>
                      </m:ba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bar>
                        <m:barPr>
                          <m:pos m:val="top"/>
                          <m:ctrlPr>
                            <a:rPr lang="zh-CN" altLang="en-US" i="1">
                              <a:solidFill>
                                <a:srgbClr val="000000"/>
                              </a:solidFill>
                              <a:latin typeface="Cambria Math" charset="0"/>
                            </a:rPr>
                          </m:ctrlPr>
                        </m:barPr>
                        <m:e>
                          <m:r>
                            <a:rPr lang="zh-CN" altLang="en-US" i="1">
                              <a:solidFill>
                                <a:srgbClr val="000000"/>
                              </a:solidFill>
                              <a:latin typeface="Cambria Math" panose="02040503050406030204" pitchFamily="18" charset="0"/>
                            </a:rPr>
                            <m:t>𝐵</m:t>
                          </m:r>
                        </m:e>
                      </m:ba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6386" name="Object 1">
                <a:extLst>
                  <a:ext uri="{FF2B5EF4-FFF2-40B4-BE49-F238E27FC236}">
                    <a16:creationId xmlns:a16="http://schemas.microsoft.com/office/drawing/2014/main" id="{E8A7928A-F953-4979-96E1-962137E64366}"/>
                  </a:ext>
                </a:extLst>
              </p:cNvPr>
              <p:cNvSpPr txBox="1">
                <a:spLocks noRot="1" noChangeAspect="1" noMove="1" noResize="1" noEditPoints="1" noAdjustHandles="1" noChangeArrowheads="1" noChangeShapeType="1" noTextEdit="1"/>
              </p:cNvSpPr>
              <p:nvPr/>
            </p:nvSpPr>
            <p:spPr bwMode="auto">
              <a:xfrm>
                <a:off x="2457451" y="1813322"/>
                <a:ext cx="3908822" cy="375047"/>
              </a:xfrm>
              <a:prstGeom prst="rect">
                <a:avLst/>
              </a:prstGeom>
              <a:blipFill>
                <a:blip r:embed="rId2"/>
                <a:stretch>
                  <a:fillRect b="-4839"/>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87" name="Object 2">
                <a:extLst>
                  <a:ext uri="{FF2B5EF4-FFF2-40B4-BE49-F238E27FC236}">
                    <a16:creationId xmlns:a16="http://schemas.microsoft.com/office/drawing/2014/main" xmlns="" id="{F3FD5B80-294E-492F-8BBD-2A778A26A851}"/>
                  </a:ext>
                </a:extLst>
              </p:cNvPr>
              <p:cNvSpPr txBox="1"/>
              <p:nvPr/>
            </p:nvSpPr>
            <p:spPr bwMode="auto">
              <a:xfrm>
                <a:off x="3096491" y="2205389"/>
                <a:ext cx="1821656" cy="525066"/>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9</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11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9</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9</m:t>
                          </m:r>
                        </m:num>
                        <m:den>
                          <m:r>
                            <a:rPr lang="zh-CN" altLang="en-US" i="1">
                              <a:solidFill>
                                <a:srgbClr val="000000"/>
                              </a:solidFill>
                              <a:latin typeface="Cambria Math" panose="02040503050406030204" pitchFamily="18" charset="0"/>
                            </a:rPr>
                            <m:t>11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53</m:t>
                          </m:r>
                        </m:num>
                        <m:den>
                          <m:r>
                            <a:rPr lang="zh-CN" altLang="en-US" i="1">
                              <a:solidFill>
                                <a:srgbClr val="000000"/>
                              </a:solidFill>
                              <a:latin typeface="Cambria Math" panose="02040503050406030204" pitchFamily="18" charset="0"/>
                            </a:rPr>
                            <m:t>99</m:t>
                          </m:r>
                        </m:den>
                      </m:f>
                    </m:oMath>
                  </m:oMathPara>
                </a14:m>
                <a:endParaRPr lang="zh-CN" altLang="en-US" dirty="0"/>
              </a:p>
            </p:txBody>
          </p:sp>
        </mc:Choice>
        <mc:Fallback xmlns="">
          <p:sp>
            <p:nvSpPr>
              <p:cNvPr id="16387" name="Object 2">
                <a:extLst>
                  <a:ext uri="{FF2B5EF4-FFF2-40B4-BE49-F238E27FC236}">
                    <a16:creationId xmlns:a16="http://schemas.microsoft.com/office/drawing/2014/main" id="{F3FD5B80-294E-492F-8BBD-2A778A26A851}"/>
                  </a:ext>
                </a:extLst>
              </p:cNvPr>
              <p:cNvSpPr txBox="1">
                <a:spLocks noRot="1" noChangeAspect="1" noMove="1" noResize="1" noEditPoints="1" noAdjustHandles="1" noChangeArrowheads="1" noChangeShapeType="1" noTextEdit="1"/>
              </p:cNvSpPr>
              <p:nvPr/>
            </p:nvSpPr>
            <p:spPr bwMode="auto">
              <a:xfrm>
                <a:off x="3096491" y="2205389"/>
                <a:ext cx="1821656" cy="525066"/>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163D8E1F-4C77-4BF1-9C13-49B151E3E595}"/>
              </a:ext>
            </a:extLst>
          </p:cNvPr>
          <p:cNvSpPr>
            <a:spLocks noGrp="1"/>
          </p:cNvSpPr>
          <p:nvPr>
            <p:ph type="sldNum" sz="quarter" idx="12"/>
          </p:nvPr>
        </p:nvSpPr>
        <p:spPr/>
        <p:txBody>
          <a:bodyPr/>
          <a:lstStyle/>
          <a:p>
            <a:fld id="{FA941FB5-B56A-DB49-A8AB-D06F1CE43BD1}" type="slidenum">
              <a:rPr lang="en-US" smtClean="0"/>
              <a:t>152</a:t>
            </a:fld>
            <a:endParaRPr lang="en-US"/>
          </a:p>
        </p:txBody>
      </p:sp>
    </p:spTree>
    <p:extLst>
      <p:ext uri="{BB962C8B-B14F-4D97-AF65-F5344CB8AC3E}">
        <p14:creationId xmlns:p14="http://schemas.microsoft.com/office/powerpoint/2010/main" val="16320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horizontal)">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wipe(left)">
                                      <p:cBhvr>
                                        <p:cTn id="12" dur="500"/>
                                        <p:tgtEl>
                                          <p:spTgt spid="16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blinds(horizontal)">
                                      <p:cBhvr>
                                        <p:cTn id="17" dur="500"/>
                                        <p:tgtEl>
                                          <p:spTgt spid="163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7"/>
                                        </p:tgtEl>
                                        <p:attrNameLst>
                                          <p:attrName>style.visibility</p:attrName>
                                        </p:attrNameLst>
                                      </p:cBhvr>
                                      <p:to>
                                        <p:strVal val="visible"/>
                                      </p:to>
                                    </p:set>
                                    <p:animEffect transition="in" filter="blinds(horizontal)">
                                      <p:cBhvr>
                                        <p:cTn id="22" dur="500"/>
                                        <p:tgtEl>
                                          <p:spTgt spid="163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0"/>
                                  </p:iterate>
                                  <p:childTnLst>
                                    <p:set>
                                      <p:cBhvr>
                                        <p:cTn id="26" dur="1" fill="hold">
                                          <p:stCondLst>
                                            <p:cond delay="0"/>
                                          </p:stCondLst>
                                        </p:cTn>
                                        <p:tgtEl>
                                          <p:spTgt spid="16390"/>
                                        </p:tgtEl>
                                        <p:attrNameLst>
                                          <p:attrName>style.visibility</p:attrName>
                                        </p:attrNameLst>
                                      </p:cBhvr>
                                      <p:to>
                                        <p:strVal val="visible"/>
                                      </p:to>
                                    </p:set>
                                    <p:animEffect transition="in" filter="wipe(left)">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P spid="16390" grpId="0"/>
      <p:bldP spid="16386" grpId="0"/>
      <p:bldP spid="1638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TextBox 1">
            <a:extLst>
              <a:ext uri="{FF2B5EF4-FFF2-40B4-BE49-F238E27FC236}">
                <a16:creationId xmlns:a16="http://schemas.microsoft.com/office/drawing/2014/main" xmlns="" id="{5B5F0C65-7E5A-46F8-8D96-0B8AE24C59A0}"/>
              </a:ext>
            </a:extLst>
          </p:cNvPr>
          <p:cNvSpPr txBox="1">
            <a:spLocks noChangeArrowheads="1"/>
          </p:cNvSpPr>
          <p:nvPr/>
        </p:nvSpPr>
        <p:spPr bwMode="auto">
          <a:xfrm>
            <a:off x="757237" y="1071563"/>
            <a:ext cx="765095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dirty="0">
                <a:latin typeface="Times New Roman" charset="0"/>
                <a:ea typeface="Times New Roman" charset="0"/>
                <a:cs typeface="Times New Roman" charset="0"/>
              </a:rPr>
              <a:t>Solution</a:t>
            </a:r>
            <a:r>
              <a:rPr lang="zh-CN" altLang="en-US" sz="210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	(1) Let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time,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among</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endParaRPr lang="zh-CN" altLang="en-US" sz="2100" b="0" dirty="0">
              <a:latin typeface="Times New Roman" charset="0"/>
              <a:ea typeface="Times New Roman" charset="0"/>
              <a:cs typeface="Times New Roman" charset="0"/>
            </a:endParaRPr>
          </a:p>
          <a:p>
            <a:pPr eaLnBrk="1" hangingPunct="1"/>
            <a:r>
              <a:rPr lang="en-US" altLang="zh-CN" sz="2100" dirty="0"/>
              <a:t>			 </a:t>
            </a:r>
            <a:endParaRPr lang="zh-CN" altLang="en-US" sz="2100" dirty="0"/>
          </a:p>
        </p:txBody>
      </p:sp>
      <p:sp>
        <p:nvSpPr>
          <p:cNvPr id="72706" name="Rectangle 2">
            <a:extLst>
              <a:ext uri="{FF2B5EF4-FFF2-40B4-BE49-F238E27FC236}">
                <a16:creationId xmlns:a16="http://schemas.microsoft.com/office/drawing/2014/main" xmlns="" id="{8CF780DF-A7D6-4009-B7CE-E12AACC1100A}"/>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7410" name="Object 1">
                <a:extLst>
                  <a:ext uri="{FF2B5EF4-FFF2-40B4-BE49-F238E27FC236}">
                    <a16:creationId xmlns:a16="http://schemas.microsoft.com/office/drawing/2014/main" xmlns="" id="{507A3BCE-8BDF-431D-A56F-4B42B5B46BB1}"/>
                  </a:ext>
                </a:extLst>
              </p:cNvPr>
              <p:cNvSpPr txBox="1"/>
              <p:nvPr/>
            </p:nvSpPr>
            <p:spPr bwMode="auto">
              <a:xfrm>
                <a:off x="3583781" y="1595438"/>
                <a:ext cx="1815704" cy="76319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10</m:t>
                          </m:r>
                        </m:num>
                        <m:den>
                          <m:r>
                            <a:rPr lang="zh-CN" altLang="en-US" i="1">
                              <a:solidFill>
                                <a:srgbClr val="000000"/>
                              </a:solidFill>
                              <a:latin typeface="Cambria Math" panose="02040503050406030204" pitchFamily="18" charset="0"/>
                            </a:rPr>
                            <m:t>15</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3</m:t>
                          </m:r>
                        </m:den>
                      </m:f>
                    </m:oMath>
                  </m:oMathPara>
                </a14:m>
                <a:endParaRPr lang="zh-CN" altLang="en-US" dirty="0"/>
              </a:p>
            </p:txBody>
          </p:sp>
        </mc:Choice>
        <mc:Fallback xmlns="">
          <p:sp>
            <p:nvSpPr>
              <p:cNvPr id="17410" name="Object 1">
                <a:extLst>
                  <a:ext uri="{FF2B5EF4-FFF2-40B4-BE49-F238E27FC236}">
                    <a16:creationId xmlns:a16="http://schemas.microsoft.com/office/drawing/2014/main" id="{507A3BCE-8BDF-431D-A56F-4B42B5B46BB1}"/>
                  </a:ext>
                </a:extLst>
              </p:cNvPr>
              <p:cNvSpPr txBox="1">
                <a:spLocks noRot="1" noChangeAspect="1" noMove="1" noResize="1" noEditPoints="1" noAdjustHandles="1" noChangeArrowheads="1" noChangeShapeType="1" noTextEdit="1"/>
              </p:cNvSpPr>
              <p:nvPr/>
            </p:nvSpPr>
            <p:spPr bwMode="auto">
              <a:xfrm>
                <a:off x="3583781" y="1595438"/>
                <a:ext cx="1815704" cy="763191"/>
              </a:xfrm>
              <a:prstGeom prst="rect">
                <a:avLst/>
              </a:prstGeom>
              <a:blipFill>
                <a:blip r:embed="rId2"/>
                <a:stretch>
                  <a:fillRect/>
                </a:stretch>
              </a:blipFill>
            </p:spPr>
            <p:txBody>
              <a:bodyPr/>
              <a:lstStyle/>
              <a:p>
                <a:r>
                  <a:rPr lang="zh-CN" altLang="en-US">
                    <a:noFill/>
                  </a:rPr>
                  <a:t> </a:t>
                </a:r>
              </a:p>
            </p:txBody>
          </p:sp>
        </mc:Fallback>
      </mc:AlternateContent>
      <p:sp>
        <p:nvSpPr>
          <p:cNvPr id="17416" name="TextBox 4">
            <a:extLst>
              <a:ext uri="{FF2B5EF4-FFF2-40B4-BE49-F238E27FC236}">
                <a16:creationId xmlns:a16="http://schemas.microsoft.com/office/drawing/2014/main" xmlns="" id="{D3864E09-D8FB-4B3F-A7B0-9B4A58BF92B8}"/>
              </a:ext>
            </a:extLst>
          </p:cNvPr>
          <p:cNvSpPr txBox="1">
            <a:spLocks noChangeArrowheads="1"/>
          </p:cNvSpPr>
          <p:nvPr/>
        </p:nvSpPr>
        <p:spPr bwMode="auto">
          <a:xfrm>
            <a:off x="878682" y="2464594"/>
            <a:ext cx="775096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100" b="0" dirty="0">
                <a:latin typeface="Times New Roman" charset="0"/>
                <a:ea typeface="Times New Roman" charset="0"/>
                <a:cs typeface="Times New Roman" charset="0"/>
              </a:rPr>
              <a:t>(2) Let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 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yellow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first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p>
          <a:p>
            <a:pPr algn="just" eaLnBrk="1" hangingPunct="1"/>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 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second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6</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balls</a:t>
            </a:r>
            <a:endParaRPr lang="zh-CN" altLang="en-US" sz="2100" b="0" dirty="0">
              <a:latin typeface="Times New Roman" charset="0"/>
              <a:ea typeface="Times New Roman" charset="0"/>
              <a:cs typeface="Times New Roman" charset="0"/>
            </a:endParaRPr>
          </a:p>
          <a:p>
            <a:pPr algn="just" eaLnBrk="1" hangingPunct="1"/>
            <a:r>
              <a:rPr lang="en-US" altLang="zh-CN" sz="2100" b="0" dirty="0">
                <a:latin typeface="Times New Roman" charset="0"/>
                <a:ea typeface="Times New Roman" charset="0"/>
                <a:cs typeface="Times New Roman" charset="0"/>
              </a:rPr>
              <a:t>Then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P(AB)</a:t>
            </a:r>
            <a:endParaRPr lang="zh-CN" altLang="en-US" sz="2100" b="0" dirty="0">
              <a:latin typeface="Times New Roman" charset="0"/>
              <a:ea typeface="Times New Roman" charset="0"/>
              <a:cs typeface="Times New Roman" charset="0"/>
            </a:endParaRPr>
          </a:p>
        </p:txBody>
      </p:sp>
      <p:sp>
        <p:nvSpPr>
          <p:cNvPr id="17417" name="矩形 5">
            <a:extLst>
              <a:ext uri="{FF2B5EF4-FFF2-40B4-BE49-F238E27FC236}">
                <a16:creationId xmlns:a16="http://schemas.microsoft.com/office/drawing/2014/main" xmlns="" id="{72FE5702-3A18-4AAC-BA94-253E39CEEF2F}"/>
              </a:ext>
            </a:extLst>
          </p:cNvPr>
          <p:cNvSpPr>
            <a:spLocks noChangeArrowheads="1"/>
          </p:cNvSpPr>
          <p:nvPr/>
        </p:nvSpPr>
        <p:spPr bwMode="auto">
          <a:xfrm>
            <a:off x="2268142" y="3696892"/>
            <a:ext cx="14895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sz="2100" dirty="0"/>
              <a:t>①</a:t>
            </a:r>
            <a:r>
              <a:rPr lang="en-US" altLang="zh-CN" sz="2100" dirty="0"/>
              <a:t>:	</a:t>
            </a:r>
            <a:r>
              <a:rPr lang="en-US" altLang="zh-CN" sz="2100" b="0" dirty="0"/>
              <a:t>Ω</a:t>
            </a:r>
            <a:r>
              <a:rPr lang="en-US" altLang="zh-CN" sz="2100" dirty="0"/>
              <a:t>: </a:t>
            </a:r>
            <a:endParaRPr lang="zh-CN" altLang="en-US" sz="2100" dirty="0"/>
          </a:p>
        </p:txBody>
      </p:sp>
      <p:sp>
        <p:nvSpPr>
          <p:cNvPr id="72708" name="Rectangle 4">
            <a:extLst>
              <a:ext uri="{FF2B5EF4-FFF2-40B4-BE49-F238E27FC236}">
                <a16:creationId xmlns:a16="http://schemas.microsoft.com/office/drawing/2014/main" xmlns="" id="{015EC35F-693D-471C-9D5B-F5CF1F38EC6A}"/>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7411" name="Object 3">
                <a:extLst>
                  <a:ext uri="{FF2B5EF4-FFF2-40B4-BE49-F238E27FC236}">
                    <a16:creationId xmlns:a16="http://schemas.microsoft.com/office/drawing/2014/main" xmlns="" id="{A610055A-C8F7-477F-9FA4-5582D17A89E1}"/>
                  </a:ext>
                </a:extLst>
              </p:cNvPr>
              <p:cNvSpPr txBox="1"/>
              <p:nvPr/>
            </p:nvSpPr>
            <p:spPr bwMode="auto">
              <a:xfrm>
                <a:off x="3915966" y="3643314"/>
                <a:ext cx="509588" cy="50244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5</m:t>
                          </m:r>
                        </m:sup>
                      </m:sSubSup>
                    </m:oMath>
                  </m:oMathPara>
                </a14:m>
                <a:endParaRPr lang="zh-CN" altLang="en-US" dirty="0"/>
              </a:p>
            </p:txBody>
          </p:sp>
        </mc:Choice>
        <mc:Fallback xmlns="">
          <p:sp>
            <p:nvSpPr>
              <p:cNvPr id="17411" name="Object 3">
                <a:extLst>
                  <a:ext uri="{FF2B5EF4-FFF2-40B4-BE49-F238E27FC236}">
                    <a16:creationId xmlns:a16="http://schemas.microsoft.com/office/drawing/2014/main" id="{A610055A-C8F7-477F-9FA4-5582D17A89E1}"/>
                  </a:ext>
                </a:extLst>
              </p:cNvPr>
              <p:cNvSpPr txBox="1">
                <a:spLocks noRot="1" noChangeAspect="1" noMove="1" noResize="1" noEditPoints="1" noAdjustHandles="1" noChangeArrowheads="1" noChangeShapeType="1" noTextEdit="1"/>
              </p:cNvSpPr>
              <p:nvPr/>
            </p:nvSpPr>
            <p:spPr bwMode="auto">
              <a:xfrm>
                <a:off x="3915966" y="3643314"/>
                <a:ext cx="509588" cy="502444"/>
              </a:xfrm>
              <a:prstGeom prst="rect">
                <a:avLst/>
              </a:prstGeom>
              <a:blipFill>
                <a:blip r:embed="rId3"/>
                <a:stretch>
                  <a:fillRect/>
                </a:stretch>
              </a:blipFill>
            </p:spPr>
            <p:txBody>
              <a:bodyPr/>
              <a:lstStyle/>
              <a:p>
                <a:r>
                  <a:rPr lang="zh-CN" altLang="en-US">
                    <a:noFill/>
                  </a:rPr>
                  <a:t> </a:t>
                </a:r>
              </a:p>
            </p:txBody>
          </p:sp>
        </mc:Fallback>
      </mc:AlternateContent>
      <p:sp>
        <p:nvSpPr>
          <p:cNvPr id="17419" name="矩形 8">
            <a:extLst>
              <a:ext uri="{FF2B5EF4-FFF2-40B4-BE49-F238E27FC236}">
                <a16:creationId xmlns:a16="http://schemas.microsoft.com/office/drawing/2014/main" xmlns="" id="{DEE5E663-21E9-471D-8D35-5D3267C5D7E8}"/>
              </a:ext>
            </a:extLst>
          </p:cNvPr>
          <p:cNvSpPr>
            <a:spLocks noChangeArrowheads="1"/>
          </p:cNvSpPr>
          <p:nvPr/>
        </p:nvSpPr>
        <p:spPr bwMode="auto">
          <a:xfrm>
            <a:off x="2803923" y="4339829"/>
            <a:ext cx="69442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t>AB: </a:t>
            </a:r>
            <a:endParaRPr lang="zh-CN" altLang="en-US" sz="2100" b="0" dirty="0"/>
          </a:p>
        </p:txBody>
      </p:sp>
      <p:sp>
        <p:nvSpPr>
          <p:cNvPr id="72710" name="Rectangle 6">
            <a:extLst>
              <a:ext uri="{FF2B5EF4-FFF2-40B4-BE49-F238E27FC236}">
                <a16:creationId xmlns:a16="http://schemas.microsoft.com/office/drawing/2014/main" xmlns="" id="{18F24FE8-69AA-48C2-B440-C52E4F0E2A07}"/>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7412" name="Object 5">
                <a:extLst>
                  <a:ext uri="{FF2B5EF4-FFF2-40B4-BE49-F238E27FC236}">
                    <a16:creationId xmlns:a16="http://schemas.microsoft.com/office/drawing/2014/main" xmlns="" id="{45845588-C979-43D8-888B-5115A03DBD1F}"/>
                  </a:ext>
                </a:extLst>
              </p:cNvPr>
              <p:cNvSpPr txBox="1"/>
              <p:nvPr/>
            </p:nvSpPr>
            <p:spPr bwMode="auto">
              <a:xfrm>
                <a:off x="3812382" y="4339830"/>
                <a:ext cx="1456135" cy="48339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1</m:t>
                          </m:r>
                        </m:sup>
                      </m:sSubSup>
                    </m:oMath>
                  </m:oMathPara>
                </a14:m>
                <a:endParaRPr lang="zh-CN" altLang="en-US" dirty="0"/>
              </a:p>
            </p:txBody>
          </p:sp>
        </mc:Choice>
        <mc:Fallback xmlns="">
          <p:sp>
            <p:nvSpPr>
              <p:cNvPr id="17412" name="Object 5">
                <a:extLst>
                  <a:ext uri="{FF2B5EF4-FFF2-40B4-BE49-F238E27FC236}">
                    <a16:creationId xmlns:a16="http://schemas.microsoft.com/office/drawing/2014/main" id="{45845588-C979-43D8-888B-5115A03DBD1F}"/>
                  </a:ext>
                </a:extLst>
              </p:cNvPr>
              <p:cNvSpPr txBox="1">
                <a:spLocks noRot="1" noChangeAspect="1" noMove="1" noResize="1" noEditPoints="1" noAdjustHandles="1" noChangeArrowheads="1" noChangeShapeType="1" noTextEdit="1"/>
              </p:cNvSpPr>
              <p:nvPr/>
            </p:nvSpPr>
            <p:spPr bwMode="auto">
              <a:xfrm>
                <a:off x="3812382" y="4339830"/>
                <a:ext cx="1456135" cy="483394"/>
              </a:xfrm>
              <a:prstGeom prst="rect">
                <a:avLst/>
              </a:prstGeom>
              <a:blipFill>
                <a:blip r:embed="rId4"/>
                <a:stretch>
                  <a:fillRect/>
                </a:stretch>
              </a:blipFill>
            </p:spPr>
            <p:txBody>
              <a:bodyPr/>
              <a:lstStyle/>
              <a:p>
                <a:r>
                  <a:rPr lang="zh-CN" altLang="en-US">
                    <a:noFill/>
                  </a:rPr>
                  <a:t> </a:t>
                </a:r>
              </a:p>
            </p:txBody>
          </p:sp>
        </mc:Fallback>
      </mc:AlternateContent>
      <p:sp>
        <p:nvSpPr>
          <p:cNvPr id="72712" name="Rectangle 8">
            <a:extLst>
              <a:ext uri="{FF2B5EF4-FFF2-40B4-BE49-F238E27FC236}">
                <a16:creationId xmlns:a16="http://schemas.microsoft.com/office/drawing/2014/main" xmlns="" id="{9A06CC0F-D939-4ED8-81CB-F52ACA5D1476}"/>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7413" name="Object 7">
                <a:extLst>
                  <a:ext uri="{FF2B5EF4-FFF2-40B4-BE49-F238E27FC236}">
                    <a16:creationId xmlns:a16="http://schemas.microsoft.com/office/drawing/2014/main" xmlns="" id="{70056EBF-2146-435E-9F42-E495A4468C2B}"/>
                  </a:ext>
                </a:extLst>
              </p:cNvPr>
              <p:cNvSpPr txBox="1"/>
              <p:nvPr/>
            </p:nvSpPr>
            <p:spPr bwMode="auto">
              <a:xfrm>
                <a:off x="2857501" y="4982767"/>
                <a:ext cx="3313510" cy="696515"/>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1</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5</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200</m:t>
                          </m:r>
                        </m:num>
                        <m:den>
                          <m:r>
                            <a:rPr lang="zh-CN" altLang="en-US" i="1">
                              <a:solidFill>
                                <a:srgbClr val="000000"/>
                              </a:solidFill>
                              <a:latin typeface="Cambria Math" panose="02040503050406030204" pitchFamily="18" charset="0"/>
                            </a:rPr>
                            <m:t>1001</m:t>
                          </m:r>
                        </m:den>
                      </m:f>
                      <m:r>
                        <a:rPr lang="zh-CN" altLang="en-US" i="1">
                          <a:solidFill>
                            <a:srgbClr val="000000"/>
                          </a:solidFill>
                          <a:latin typeface="Cambria Math" panose="02040503050406030204" pitchFamily="18" charset="0"/>
                        </a:rPr>
                        <m:t>≈0.2</m:t>
                      </m:r>
                    </m:oMath>
                  </m:oMathPara>
                </a14:m>
                <a:endParaRPr lang="zh-CN" altLang="en-US" dirty="0"/>
              </a:p>
            </p:txBody>
          </p:sp>
        </mc:Choice>
        <mc:Fallback xmlns="">
          <p:sp>
            <p:nvSpPr>
              <p:cNvPr id="17413" name="Object 7">
                <a:extLst>
                  <a:ext uri="{FF2B5EF4-FFF2-40B4-BE49-F238E27FC236}">
                    <a16:creationId xmlns:a16="http://schemas.microsoft.com/office/drawing/2014/main" id="{70056EBF-2146-435E-9F42-E495A4468C2B}"/>
                  </a:ext>
                </a:extLst>
              </p:cNvPr>
              <p:cNvSpPr txBox="1">
                <a:spLocks noRot="1" noChangeAspect="1" noMove="1" noResize="1" noEditPoints="1" noAdjustHandles="1" noChangeArrowheads="1" noChangeShapeType="1" noTextEdit="1"/>
              </p:cNvSpPr>
              <p:nvPr/>
            </p:nvSpPr>
            <p:spPr bwMode="auto">
              <a:xfrm>
                <a:off x="2857501" y="4982767"/>
                <a:ext cx="3313510" cy="696515"/>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E152786A-0B6E-4206-AFF4-6C8CE719A4C0}"/>
              </a:ext>
            </a:extLst>
          </p:cNvPr>
          <p:cNvSpPr>
            <a:spLocks noGrp="1"/>
          </p:cNvSpPr>
          <p:nvPr>
            <p:ph type="sldNum" sz="quarter" idx="12"/>
          </p:nvPr>
        </p:nvSpPr>
        <p:spPr/>
        <p:txBody>
          <a:bodyPr/>
          <a:lstStyle/>
          <a:p>
            <a:fld id="{FA941FB5-B56A-DB49-A8AB-D06F1CE43BD1}" type="slidenum">
              <a:rPr lang="en-US" smtClean="0"/>
              <a:t>153</a:t>
            </a:fld>
            <a:endParaRPr lang="en-US"/>
          </a:p>
        </p:txBody>
      </p:sp>
    </p:spTree>
    <p:extLst>
      <p:ext uri="{BB962C8B-B14F-4D97-AF65-F5344CB8AC3E}">
        <p14:creationId xmlns:p14="http://schemas.microsoft.com/office/powerpoint/2010/main" val="611497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7414"/>
                                        </p:tgtEl>
                                        <p:attrNameLst>
                                          <p:attrName>style.visibility</p:attrName>
                                        </p:attrNameLst>
                                      </p:cBhvr>
                                      <p:to>
                                        <p:strVal val="visible"/>
                                      </p:to>
                                    </p:set>
                                    <p:anim by="(-#ppt_w*2)" calcmode="lin" valueType="num">
                                      <p:cBhvr rctx="PPT">
                                        <p:cTn id="7" dur="500" autoRev="1" fill="hold">
                                          <p:stCondLst>
                                            <p:cond delay="0"/>
                                          </p:stCondLst>
                                        </p:cTn>
                                        <p:tgtEl>
                                          <p:spTgt spid="17414"/>
                                        </p:tgtEl>
                                        <p:attrNameLst>
                                          <p:attrName>ppt_w</p:attrName>
                                        </p:attrNameLst>
                                      </p:cBhvr>
                                    </p:anim>
                                    <p:anim by="(#ppt_w*0.50)" calcmode="lin" valueType="num">
                                      <p:cBhvr>
                                        <p:cTn id="8" dur="500" decel="50000" autoRev="1" fill="hold">
                                          <p:stCondLst>
                                            <p:cond delay="0"/>
                                          </p:stCondLst>
                                        </p:cTn>
                                        <p:tgtEl>
                                          <p:spTgt spid="17414"/>
                                        </p:tgtEl>
                                        <p:attrNameLst>
                                          <p:attrName>ppt_x</p:attrName>
                                        </p:attrNameLst>
                                      </p:cBhvr>
                                    </p:anim>
                                    <p:anim from="(-#ppt_h/2)" to="(#ppt_y)" calcmode="lin" valueType="num">
                                      <p:cBhvr>
                                        <p:cTn id="9" dur="1000" fill="hold">
                                          <p:stCondLst>
                                            <p:cond delay="0"/>
                                          </p:stCondLst>
                                        </p:cTn>
                                        <p:tgtEl>
                                          <p:spTgt spid="17414"/>
                                        </p:tgtEl>
                                        <p:attrNameLst>
                                          <p:attrName>ppt_y</p:attrName>
                                        </p:attrNameLst>
                                      </p:cBhvr>
                                    </p:anim>
                                    <p:animRot by="21600000">
                                      <p:cBhvr>
                                        <p:cTn id="10" dur="1000" fill="hold">
                                          <p:stCondLst>
                                            <p:cond delay="0"/>
                                          </p:stCondLst>
                                        </p:cTn>
                                        <p:tgtEl>
                                          <p:spTgt spid="17414"/>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0"/>
                                        </p:tgtEl>
                                        <p:attrNameLst>
                                          <p:attrName>style.visibility</p:attrName>
                                        </p:attrNameLst>
                                      </p:cBhvr>
                                      <p:to>
                                        <p:strVal val="visible"/>
                                      </p:to>
                                    </p:set>
                                    <p:animEffect transition="in" filter="blinds(horizontal)">
                                      <p:cBhvr>
                                        <p:cTn id="15" dur="500"/>
                                        <p:tgtEl>
                                          <p:spTgt spid="17410"/>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7416"/>
                                        </p:tgtEl>
                                        <p:attrNameLst>
                                          <p:attrName>style.visibility</p:attrName>
                                        </p:attrNameLst>
                                      </p:cBhvr>
                                      <p:to>
                                        <p:strVal val="visible"/>
                                      </p:to>
                                    </p:set>
                                    <p:anim calcmode="discrete" valueType="clr">
                                      <p:cBhvr override="childStyle">
                                        <p:cTn id="20" dur="80"/>
                                        <p:tgtEl>
                                          <p:spTgt spid="17416"/>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7416"/>
                                        </p:tgtEl>
                                        <p:attrNameLst>
                                          <p:attrName>fillcolor</p:attrName>
                                        </p:attrNameLst>
                                      </p:cBhvr>
                                      <p:tavLst>
                                        <p:tav tm="0">
                                          <p:val>
                                            <p:clrVal>
                                              <a:schemeClr val="accent2"/>
                                            </p:clrVal>
                                          </p:val>
                                        </p:tav>
                                        <p:tav tm="50000">
                                          <p:val>
                                            <p:clrVal>
                                              <a:schemeClr val="hlink"/>
                                            </p:clrVal>
                                          </p:val>
                                        </p:tav>
                                      </p:tavLst>
                                    </p:anim>
                                    <p:set>
                                      <p:cBhvr>
                                        <p:cTn id="22" dur="80"/>
                                        <p:tgtEl>
                                          <p:spTgt spid="17416"/>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38" presetClass="entr" presetSubtype="0" accel="50000" fill="hold" grpId="0" nodeType="clickEffect">
                                  <p:stCondLst>
                                    <p:cond delay="0"/>
                                  </p:stCondLst>
                                  <p:iterate type="lt">
                                    <p:tmPct val="50000"/>
                                  </p:iterate>
                                  <p:childTnLst>
                                    <p:set>
                                      <p:cBhvr>
                                        <p:cTn id="26" dur="1" fill="hold">
                                          <p:stCondLst>
                                            <p:cond delay="0"/>
                                          </p:stCondLst>
                                        </p:cTn>
                                        <p:tgtEl>
                                          <p:spTgt spid="17417"/>
                                        </p:tgtEl>
                                        <p:attrNameLst>
                                          <p:attrName>style.visibility</p:attrName>
                                        </p:attrNameLst>
                                      </p:cBhvr>
                                      <p:to>
                                        <p:strVal val="visible"/>
                                      </p:to>
                                    </p:set>
                                    <p:set>
                                      <p:cBhvr>
                                        <p:cTn id="27" dur="455" fill="hold">
                                          <p:stCondLst>
                                            <p:cond delay="0"/>
                                          </p:stCondLst>
                                        </p:cTn>
                                        <p:tgtEl>
                                          <p:spTgt spid="17417"/>
                                        </p:tgtEl>
                                        <p:attrNameLst>
                                          <p:attrName>style.rotation</p:attrName>
                                        </p:attrNameLst>
                                      </p:cBhvr>
                                      <p:to>
                                        <p:strVal val="-45.0"/>
                                      </p:to>
                                    </p:set>
                                    <p:anim calcmode="lin" valueType="num">
                                      <p:cBhvr>
                                        <p:cTn id="28" dur="455" fill="hold">
                                          <p:stCondLst>
                                            <p:cond delay="455"/>
                                          </p:stCondLst>
                                        </p:cTn>
                                        <p:tgtEl>
                                          <p:spTgt spid="17417"/>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17417"/>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17417"/>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17417"/>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411"/>
                                        </p:tgtEl>
                                        <p:attrNameLst>
                                          <p:attrName>style.visibility</p:attrName>
                                        </p:attrNameLst>
                                      </p:cBhvr>
                                      <p:to>
                                        <p:strVal val="visible"/>
                                      </p:to>
                                    </p:set>
                                    <p:animEffect transition="in" filter="blinds(horizontal)">
                                      <p:cBhvr>
                                        <p:cTn id="36" dur="500"/>
                                        <p:tgtEl>
                                          <p:spTgt spid="17411"/>
                                        </p:tgtEl>
                                      </p:cBhvr>
                                    </p:animEffect>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grpId="0" nodeType="clickEffect">
                                  <p:stCondLst>
                                    <p:cond delay="0"/>
                                  </p:stCondLst>
                                  <p:childTnLst>
                                    <p:set>
                                      <p:cBhvr>
                                        <p:cTn id="40" dur="1" fill="hold">
                                          <p:stCondLst>
                                            <p:cond delay="0"/>
                                          </p:stCondLst>
                                        </p:cTn>
                                        <p:tgtEl>
                                          <p:spTgt spid="17419"/>
                                        </p:tgtEl>
                                        <p:attrNameLst>
                                          <p:attrName>style.visibility</p:attrName>
                                        </p:attrNameLst>
                                      </p:cBhvr>
                                      <p:to>
                                        <p:strVal val="visible"/>
                                      </p:to>
                                    </p:set>
                                    <p:anim calcmode="lin" valueType="num">
                                      <p:cBhvr>
                                        <p:cTn id="41" dur="1000" fill="hold"/>
                                        <p:tgtEl>
                                          <p:spTgt spid="17419"/>
                                        </p:tgtEl>
                                        <p:attrNameLst>
                                          <p:attrName>ppt_w</p:attrName>
                                        </p:attrNameLst>
                                      </p:cBhvr>
                                      <p:tavLst>
                                        <p:tav tm="0">
                                          <p:val>
                                            <p:fltVal val="0"/>
                                          </p:val>
                                        </p:tav>
                                        <p:tav tm="100000">
                                          <p:val>
                                            <p:strVal val="#ppt_w"/>
                                          </p:val>
                                        </p:tav>
                                      </p:tavLst>
                                    </p:anim>
                                    <p:anim calcmode="lin" valueType="num">
                                      <p:cBhvr>
                                        <p:cTn id="42" dur="1000" fill="hold"/>
                                        <p:tgtEl>
                                          <p:spTgt spid="17419"/>
                                        </p:tgtEl>
                                        <p:attrNameLst>
                                          <p:attrName>ppt_h</p:attrName>
                                        </p:attrNameLst>
                                      </p:cBhvr>
                                      <p:tavLst>
                                        <p:tav tm="0">
                                          <p:val>
                                            <p:fltVal val="0"/>
                                          </p:val>
                                        </p:tav>
                                        <p:tav tm="100000">
                                          <p:val>
                                            <p:strVal val="#ppt_h"/>
                                          </p:val>
                                        </p:tav>
                                      </p:tavLst>
                                    </p:anim>
                                    <p:anim calcmode="lin" valueType="num">
                                      <p:cBhvr>
                                        <p:cTn id="43" dur="1000" fill="hold"/>
                                        <p:tgtEl>
                                          <p:spTgt spid="17419"/>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174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7412"/>
                                        </p:tgtEl>
                                        <p:attrNameLst>
                                          <p:attrName>style.visibility</p:attrName>
                                        </p:attrNameLst>
                                      </p:cBhvr>
                                      <p:to>
                                        <p:strVal val="visible"/>
                                      </p:to>
                                    </p:set>
                                    <p:animEffect transition="in" filter="dissolve">
                                      <p:cBhvr>
                                        <p:cTn id="49" dur="500"/>
                                        <p:tgtEl>
                                          <p:spTgt spid="1741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7413"/>
                                        </p:tgtEl>
                                        <p:attrNameLst>
                                          <p:attrName>style.visibility</p:attrName>
                                        </p:attrNameLst>
                                      </p:cBhvr>
                                      <p:to>
                                        <p:strVal val="visible"/>
                                      </p:to>
                                    </p:set>
                                    <p:animEffect transition="in" filter="dissolve">
                                      <p:cBhvr>
                                        <p:cTn id="54"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0" grpId="0"/>
      <p:bldP spid="17416" grpId="0"/>
      <p:bldP spid="17417" grpId="0"/>
      <p:bldP spid="17411" grpId="0"/>
      <p:bldP spid="17419" grpId="0"/>
      <p:bldP spid="17412" grpId="0"/>
      <p:bldP spid="174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3">
            <a:extLst>
              <a:ext uri="{FF2B5EF4-FFF2-40B4-BE49-F238E27FC236}">
                <a16:creationId xmlns:a16="http://schemas.microsoft.com/office/drawing/2014/main" xmlns="" id="{1DFE9344-E1C3-4277-844B-C8DD843F9EE0}"/>
              </a:ext>
            </a:extLst>
          </p:cNvPr>
          <p:cNvSpPr txBox="1">
            <a:spLocks noChangeArrowheads="1"/>
          </p:cNvSpPr>
          <p:nvPr/>
        </p:nvSpPr>
        <p:spPr bwMode="auto">
          <a:xfrm>
            <a:off x="714375" y="1232297"/>
            <a:ext cx="7600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charset="0"/>
                <a:ea typeface="Times New Roman" charset="0"/>
                <a:cs typeface="Times New Roman" charset="0"/>
              </a:rPr>
              <a:t>(3) </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Through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analysis,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just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need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P(A</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B)</a:t>
            </a:r>
            <a:endParaRPr lang="zh-CN" altLang="en-US" sz="2100" b="0" dirty="0">
              <a:latin typeface="Times New Roman" charset="0"/>
              <a:ea typeface="Times New Roman" charset="0"/>
              <a:cs typeface="Times New Roman" charset="0"/>
            </a:endParaRPr>
          </a:p>
          <a:p>
            <a:pPr eaLnBrk="1" hangingPunct="1"/>
            <a:endParaRPr lang="zh-CN" altLang="en-US" sz="2100" dirty="0"/>
          </a:p>
        </p:txBody>
      </p:sp>
      <p:sp>
        <p:nvSpPr>
          <p:cNvPr id="98308" name="Rectangle 4">
            <a:extLst>
              <a:ext uri="{FF2B5EF4-FFF2-40B4-BE49-F238E27FC236}">
                <a16:creationId xmlns:a16="http://schemas.microsoft.com/office/drawing/2014/main" xmlns="" id="{3CC9AC29-582D-49C5-B523-5659C6E47379}"/>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8434" name="Object 3">
                <a:extLst>
                  <a:ext uri="{FF2B5EF4-FFF2-40B4-BE49-F238E27FC236}">
                    <a16:creationId xmlns:a16="http://schemas.microsoft.com/office/drawing/2014/main" xmlns="" id="{79F8E5B7-B57F-4CED-8975-F81C40AA66F6}"/>
                  </a:ext>
                </a:extLst>
              </p:cNvPr>
              <p:cNvSpPr txBox="1"/>
              <p:nvPr/>
            </p:nvSpPr>
            <p:spPr bwMode="auto">
              <a:xfrm>
                <a:off x="2207960" y="2072640"/>
                <a:ext cx="4289822" cy="1401365"/>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5</m:t>
                              </m:r>
                            </m:sup>
                          </m:sSubSup>
                        </m:den>
                      </m:f>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m:t>
                              </m:r>
                            </m:sub>
                            <m:sup>
                              <m:r>
                                <a:rPr lang="zh-CN" altLang="en-US" i="1">
                                  <a:solidFill>
                                    <a:srgbClr val="000000"/>
                                  </a:solidFill>
                                  <a:latin typeface="Cambria Math" panose="02040503050406030204" pitchFamily="18" charset="0"/>
                                </a:rPr>
                                <m:t>4</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6</m:t>
                              </m:r>
                            </m:sup>
                          </m:sSubSup>
                        </m:den>
                      </m:f>
                      <m:d>
                        <m:dPr>
                          <m:ctrlPr>
                            <a:rPr lang="zh-CN" altLang="en-US" i="1">
                              <a:solidFill>
                                <a:srgbClr val="000000"/>
                              </a:solidFill>
                              <a:latin typeface="Cambria Math"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5</m:t>
                                  </m:r>
                                </m:sup>
                              </m:sSubSup>
                            </m:den>
                          </m:f>
                        </m:e>
                      </m:d>
                    </m:oMath>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6</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1</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15</m:t>
                              </m:r>
                            </m:sub>
                            <m:sup>
                              <m:r>
                                <a:rPr lang="zh-CN" altLang="en-US" i="1">
                                  <a:solidFill>
                                    <a:srgbClr val="000000"/>
                                  </a:solidFill>
                                  <a:latin typeface="Cambria Math" panose="02040503050406030204" pitchFamily="18" charset="0"/>
                                </a:rPr>
                                <m:t>5</m:t>
                              </m:r>
                            </m:sup>
                          </m:sSubSup>
                        </m:den>
                      </m:f>
                    </m:oMath>
                  </m:oMathPara>
                </a14:m>
                <a:endParaRPr lang="zh-CN" altLang="en-US" dirty="0"/>
              </a:p>
            </p:txBody>
          </p:sp>
        </mc:Choice>
        <mc:Fallback xmlns="">
          <p:sp>
            <p:nvSpPr>
              <p:cNvPr id="18434" name="Object 3">
                <a:extLst>
                  <a:ext uri="{FF2B5EF4-FFF2-40B4-BE49-F238E27FC236}">
                    <a16:creationId xmlns="" xmlns:a16="http://schemas.microsoft.com/office/drawing/2014/main" xmlns:a14="http://schemas.microsoft.com/office/drawing/2010/main" id="{79F8E5B7-B57F-4CED-8975-F81C40AA66F6}"/>
                  </a:ext>
                </a:extLst>
              </p:cNvPr>
              <p:cNvSpPr txBox="1">
                <a:spLocks noRot="1" noChangeAspect="1" noMove="1" noResize="1" noEditPoints="1" noAdjustHandles="1" noChangeArrowheads="1" noChangeShapeType="1" noTextEdit="1"/>
              </p:cNvSpPr>
              <p:nvPr/>
            </p:nvSpPr>
            <p:spPr bwMode="auto">
              <a:xfrm>
                <a:off x="2207960" y="2072640"/>
                <a:ext cx="4289822" cy="1401365"/>
              </a:xfrm>
              <a:prstGeom prst="rect">
                <a:avLst/>
              </a:prstGeom>
              <a:blipFill rotWithShape="0">
                <a:blip r:embed="rId2"/>
                <a:stretch>
                  <a:fillRect/>
                </a:stretch>
              </a:blipFill>
            </p:spPr>
            <p:txBody>
              <a:bodyPr/>
              <a:lstStyle/>
              <a:p>
                <a:r>
                  <a:rPr lang="zh-CN" altLang="en-US">
                    <a:noFill/>
                  </a:rPr>
                  <a:t> </a:t>
                </a:r>
              </a:p>
            </p:txBody>
          </p:sp>
        </mc:Fallback>
      </mc:AlternateContent>
      <p:sp>
        <p:nvSpPr>
          <p:cNvPr id="98310" name="Rectangle 6">
            <a:extLst>
              <a:ext uri="{FF2B5EF4-FFF2-40B4-BE49-F238E27FC236}">
                <a16:creationId xmlns:a16="http://schemas.microsoft.com/office/drawing/2014/main" xmlns="" id="{6EA800FD-F29F-4B20-B0B7-2BC5D2366341}"/>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8435" name="Object 5">
                <a:extLst>
                  <a:ext uri="{FF2B5EF4-FFF2-40B4-BE49-F238E27FC236}">
                    <a16:creationId xmlns:a16="http://schemas.microsoft.com/office/drawing/2014/main" xmlns="" id="{340EA3C5-1458-477E-96CD-DECAB264F640}"/>
                  </a:ext>
                </a:extLst>
              </p:cNvPr>
              <p:cNvSpPr txBox="1"/>
              <p:nvPr/>
            </p:nvSpPr>
            <p:spPr bwMode="auto">
              <a:xfrm>
                <a:off x="2911079" y="3964783"/>
                <a:ext cx="2732484" cy="40243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𝐴𝐵</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8435" name="Object 5">
                <a:extLst>
                  <a:ext uri="{FF2B5EF4-FFF2-40B4-BE49-F238E27FC236}">
                    <a16:creationId xmlns:a16="http://schemas.microsoft.com/office/drawing/2014/main" id="{340EA3C5-1458-477E-96CD-DECAB264F640}"/>
                  </a:ext>
                </a:extLst>
              </p:cNvPr>
              <p:cNvSpPr txBox="1">
                <a:spLocks noRot="1" noChangeAspect="1" noMove="1" noResize="1" noEditPoints="1" noAdjustHandles="1" noChangeArrowheads="1" noChangeShapeType="1" noTextEdit="1"/>
              </p:cNvSpPr>
              <p:nvPr/>
            </p:nvSpPr>
            <p:spPr bwMode="auto">
              <a:xfrm>
                <a:off x="2911079" y="3964783"/>
                <a:ext cx="2732484" cy="402431"/>
              </a:xfrm>
              <a:prstGeom prst="rect">
                <a:avLst/>
              </a:prstGeom>
              <a:blipFill>
                <a:blip r:embed="rId3"/>
                <a:stretch>
                  <a:fillRect b="-6061"/>
                </a:stretch>
              </a:blipFill>
            </p:spPr>
            <p:txBody>
              <a:bodyPr/>
              <a:lstStyle/>
              <a:p>
                <a:r>
                  <a:rPr lang="zh-CN" altLang="en-US">
                    <a:noFill/>
                  </a:rPr>
                  <a:t> </a:t>
                </a:r>
              </a:p>
            </p:txBody>
          </p:sp>
        </mc:Fallback>
      </mc:AlternateContent>
      <p:sp>
        <p:nvSpPr>
          <p:cNvPr id="98312" name="Rectangle 8">
            <a:extLst>
              <a:ext uri="{FF2B5EF4-FFF2-40B4-BE49-F238E27FC236}">
                <a16:creationId xmlns:a16="http://schemas.microsoft.com/office/drawing/2014/main" xmlns="" id="{EAA211A3-9D8F-409B-810A-F675ED0527B8}"/>
              </a:ext>
            </a:extLst>
          </p:cNvPr>
          <p:cNvSpPr>
            <a:spLocks noChangeArrowheads="1"/>
          </p:cNvSpPr>
          <p:nvPr/>
        </p:nvSpPr>
        <p:spPr bwMode="auto">
          <a:xfrm>
            <a:off x="1143001" y="672585"/>
            <a:ext cx="184731" cy="369332"/>
          </a:xfrm>
          <a:prstGeom prst="rect">
            <a:avLst/>
          </a:prstGeom>
          <a:noFill/>
          <a:ln w="9525" cap="flat" cmpd="sng" algn="ctr">
            <a:noFill/>
            <a:prstDash val="solid"/>
            <a:miter lim="800000"/>
            <a:headEnd/>
            <a:tailEnd/>
          </a:ln>
          <a:effectLst>
            <a:outerShdw dist="107763" dir="2700000" algn="ctr" rotWithShape="0">
              <a:srgbClr val="808080"/>
            </a:outerShdw>
          </a:effectLst>
        </p:spPr>
        <p:txBody>
          <a:bodyPr wrap="none" anchor="ctr">
            <a:spAutoFit/>
          </a:bodyPr>
          <a:lstStyle/>
          <a:p>
            <a:pPr>
              <a:defRPr/>
            </a:pPr>
            <a:endParaRPr lang="zh-CN" altLang="en-US">
              <a:latin typeface="Arial" charset="0"/>
            </a:endParaRPr>
          </a:p>
        </p:txBody>
      </p:sp>
      <mc:AlternateContent xmlns:mc="http://schemas.openxmlformats.org/markup-compatibility/2006" xmlns:a14="http://schemas.microsoft.com/office/drawing/2010/main">
        <mc:Choice Requires="a14">
          <p:sp>
            <p:nvSpPr>
              <p:cNvPr id="18436" name="Object 7">
                <a:extLst>
                  <a:ext uri="{FF2B5EF4-FFF2-40B4-BE49-F238E27FC236}">
                    <a16:creationId xmlns:a16="http://schemas.microsoft.com/office/drawing/2014/main" xmlns="" id="{C9B8B185-F161-4A88-8190-361785417EAD}"/>
                  </a:ext>
                </a:extLst>
              </p:cNvPr>
              <p:cNvSpPr txBox="1"/>
              <p:nvPr/>
            </p:nvSpPr>
            <p:spPr bwMode="auto">
              <a:xfrm>
                <a:off x="5686757" y="3918468"/>
                <a:ext cx="1225831" cy="554831"/>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620</m:t>
                          </m:r>
                        </m:num>
                        <m:den>
                          <m:r>
                            <a:rPr lang="zh-CN" altLang="en-US" i="1">
                              <a:solidFill>
                                <a:srgbClr val="000000"/>
                              </a:solidFill>
                              <a:latin typeface="Cambria Math" panose="02040503050406030204" pitchFamily="18" charset="0"/>
                            </a:rPr>
                            <m:t>1001</m:t>
                          </m:r>
                        </m:den>
                      </m:f>
                      <m:r>
                        <a:rPr lang="zh-CN" altLang="en-US" i="1">
                          <a:solidFill>
                            <a:srgbClr val="000000"/>
                          </a:solidFill>
                          <a:latin typeface="Cambria Math" panose="02040503050406030204" pitchFamily="18" charset="0"/>
                        </a:rPr>
                        <m:t>≈0.62</m:t>
                      </m:r>
                    </m:oMath>
                  </m:oMathPara>
                </a14:m>
                <a:endParaRPr lang="zh-CN" altLang="en-US" dirty="0"/>
              </a:p>
            </p:txBody>
          </p:sp>
        </mc:Choice>
        <mc:Fallback xmlns="">
          <p:sp>
            <p:nvSpPr>
              <p:cNvPr id="18436" name="Object 7">
                <a:extLst>
                  <a:ext uri="{FF2B5EF4-FFF2-40B4-BE49-F238E27FC236}">
                    <a16:creationId xmlns:a16="http://schemas.microsoft.com/office/drawing/2014/main" id="{C9B8B185-F161-4A88-8190-361785417EAD}"/>
                  </a:ext>
                </a:extLst>
              </p:cNvPr>
              <p:cNvSpPr txBox="1">
                <a:spLocks noRot="1" noChangeAspect="1" noMove="1" noResize="1" noEditPoints="1" noAdjustHandles="1" noChangeArrowheads="1" noChangeShapeType="1" noTextEdit="1"/>
              </p:cNvSpPr>
              <p:nvPr/>
            </p:nvSpPr>
            <p:spPr bwMode="auto">
              <a:xfrm>
                <a:off x="5686757" y="3918468"/>
                <a:ext cx="1225831" cy="554831"/>
              </a:xfrm>
              <a:prstGeom prst="rect">
                <a:avLst/>
              </a:prstGeom>
              <a:blipFill>
                <a:blip r:embed="rId4"/>
                <a:stretch>
                  <a:fillRect/>
                </a:stretch>
              </a:blipFill>
            </p:spPr>
            <p:txBody>
              <a:bodyPr/>
              <a:lstStyle/>
              <a:p>
                <a:r>
                  <a:rPr lang="zh-CN" altLang="en-US">
                    <a:noFill/>
                  </a:rPr>
                  <a:t> </a:t>
                </a:r>
              </a:p>
            </p:txBody>
          </p:sp>
        </mc:Fallback>
      </mc:AlternateContent>
      <p:sp>
        <p:nvSpPr>
          <p:cNvPr id="18441" name="TextBox 10">
            <a:extLst>
              <a:ext uri="{FF2B5EF4-FFF2-40B4-BE49-F238E27FC236}">
                <a16:creationId xmlns:a16="http://schemas.microsoft.com/office/drawing/2014/main" xmlns="" id="{71014A1D-F196-4EA9-96B0-CE6FEA4B8CB9}"/>
              </a:ext>
            </a:extLst>
          </p:cNvPr>
          <p:cNvSpPr txBox="1">
            <a:spLocks noChangeArrowheads="1"/>
          </p:cNvSpPr>
          <p:nvPr/>
        </p:nvSpPr>
        <p:spPr bwMode="auto">
          <a:xfrm>
            <a:off x="1732361" y="3924055"/>
            <a:ext cx="13930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latin typeface="Times New Roman" panose="02020603050405020304" pitchFamily="18" charset="0"/>
                <a:cs typeface="Times New Roman" panose="02020603050405020304" pitchFamily="18" charset="0"/>
              </a:rPr>
              <a:t>P(A</a:t>
            </a:r>
            <a:r>
              <a:rPr lang="zh-CN" altLang="en-US" sz="2100" b="0" dirty="0">
                <a:latin typeface="Times New Roman" panose="02020603050405020304" pitchFamily="18" charset="0"/>
                <a:cs typeface="Times New Roman" panose="02020603050405020304" pitchFamily="18" charset="0"/>
              </a:rPr>
              <a:t>∪</a:t>
            </a:r>
            <a:r>
              <a:rPr lang="en-US" altLang="zh-CN" sz="2100" b="0" dirty="0">
                <a:latin typeface="Times New Roman" panose="02020603050405020304" pitchFamily="18" charset="0"/>
                <a:cs typeface="Times New Roman" panose="02020603050405020304" pitchFamily="18" charset="0"/>
              </a:rPr>
              <a:t>B)=</a:t>
            </a:r>
            <a:endParaRPr lang="zh-CN" altLang="en-US" sz="2100" b="0" dirty="0">
              <a:latin typeface="Times New Roman" panose="02020603050405020304" pitchFamily="18" charset="0"/>
              <a:cs typeface="Times New Roman" panose="02020603050405020304" pitchFamily="18" charset="0"/>
            </a:endParaRPr>
          </a:p>
        </p:txBody>
      </p:sp>
      <p:sp>
        <p:nvSpPr>
          <p:cNvPr id="18442" name="TextBox 11">
            <a:extLst>
              <a:ext uri="{FF2B5EF4-FFF2-40B4-BE49-F238E27FC236}">
                <a16:creationId xmlns:a16="http://schemas.microsoft.com/office/drawing/2014/main" xmlns="" id="{99040040-96B2-4A2C-A74C-16CF44A29EE2}"/>
              </a:ext>
            </a:extLst>
          </p:cNvPr>
          <p:cNvSpPr txBox="1">
            <a:spLocks noChangeArrowheads="1"/>
          </p:cNvSpPr>
          <p:nvPr/>
        </p:nvSpPr>
        <p:spPr bwMode="auto">
          <a:xfrm>
            <a:off x="5292080" y="3988135"/>
            <a:ext cx="2143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100" b="0" dirty="0"/>
              <a:t>=</a:t>
            </a:r>
            <a:endParaRPr lang="zh-CN" altLang="en-US" sz="2100" b="0" dirty="0"/>
          </a:p>
        </p:txBody>
      </p:sp>
      <p:sp>
        <p:nvSpPr>
          <p:cNvPr id="4" name="灯片编号占位符 3">
            <a:extLst>
              <a:ext uri="{FF2B5EF4-FFF2-40B4-BE49-F238E27FC236}">
                <a16:creationId xmlns:a16="http://schemas.microsoft.com/office/drawing/2014/main" xmlns="" id="{F7A300F8-F487-44EF-A773-4599685668CF}"/>
              </a:ext>
            </a:extLst>
          </p:cNvPr>
          <p:cNvSpPr>
            <a:spLocks noGrp="1"/>
          </p:cNvSpPr>
          <p:nvPr>
            <p:ph type="sldNum" sz="quarter" idx="12"/>
          </p:nvPr>
        </p:nvSpPr>
        <p:spPr/>
        <p:txBody>
          <a:bodyPr/>
          <a:lstStyle/>
          <a:p>
            <a:fld id="{FA941FB5-B56A-DB49-A8AB-D06F1CE43BD1}" type="slidenum">
              <a:rPr lang="en-US" smtClean="0"/>
              <a:t>154</a:t>
            </a:fld>
            <a:endParaRPr lang="en-US"/>
          </a:p>
        </p:txBody>
      </p:sp>
    </p:spTree>
    <p:extLst>
      <p:ext uri="{BB962C8B-B14F-4D97-AF65-F5344CB8AC3E}">
        <p14:creationId xmlns:p14="http://schemas.microsoft.com/office/powerpoint/2010/main" val="1734626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8437"/>
                                        </p:tgtEl>
                                        <p:attrNameLst>
                                          <p:attrName>style.visibility</p:attrName>
                                        </p:attrNameLst>
                                      </p:cBhvr>
                                      <p:to>
                                        <p:strVal val="visible"/>
                                      </p:to>
                                    </p:set>
                                    <p:anim calcmode="discrete" valueType="clr">
                                      <p:cBhvr override="childStyle">
                                        <p:cTn id="7" dur="80"/>
                                        <p:tgtEl>
                                          <p:spTgt spid="184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437"/>
                                        </p:tgtEl>
                                        <p:attrNameLst>
                                          <p:attrName>fillcolor</p:attrName>
                                        </p:attrNameLst>
                                      </p:cBhvr>
                                      <p:tavLst>
                                        <p:tav tm="0">
                                          <p:val>
                                            <p:clrVal>
                                              <a:schemeClr val="accent2"/>
                                            </p:clrVal>
                                          </p:val>
                                        </p:tav>
                                        <p:tav tm="50000">
                                          <p:val>
                                            <p:clrVal>
                                              <a:schemeClr val="hlink"/>
                                            </p:clrVal>
                                          </p:val>
                                        </p:tav>
                                      </p:tavLst>
                                    </p:anim>
                                    <p:set>
                                      <p:cBhvr>
                                        <p:cTn id="9" dur="80"/>
                                        <p:tgtEl>
                                          <p:spTgt spid="1843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8434"/>
                                        </p:tgtEl>
                                        <p:attrNameLst>
                                          <p:attrName>style.visibility</p:attrName>
                                        </p:attrNameLst>
                                      </p:cBhvr>
                                      <p:to>
                                        <p:strVal val="visible"/>
                                      </p:to>
                                    </p:set>
                                    <p:animEffect transition="in" filter="blinds(horizontal)">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441"/>
                                        </p:tgtEl>
                                        <p:attrNameLst>
                                          <p:attrName>style.visibility</p:attrName>
                                        </p:attrNameLst>
                                      </p:cBhvr>
                                      <p:to>
                                        <p:strVal val="visible"/>
                                      </p:to>
                                    </p:set>
                                    <p:animEffect transition="in" filter="wipe(left)">
                                      <p:cBhvr>
                                        <p:cTn id="19" dur="500"/>
                                        <p:tgtEl>
                                          <p:spTgt spid="1844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435"/>
                                        </p:tgtEl>
                                        <p:attrNameLst>
                                          <p:attrName>style.visibility</p:attrName>
                                        </p:attrNameLst>
                                      </p:cBhvr>
                                      <p:to>
                                        <p:strVal val="visible"/>
                                      </p:to>
                                    </p:set>
                                    <p:animEffect transition="in" filter="blinds(horizontal)">
                                      <p:cBhvr>
                                        <p:cTn id="24" dur="500"/>
                                        <p:tgtEl>
                                          <p:spTgt spid="1843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442"/>
                                        </p:tgtEl>
                                        <p:attrNameLst>
                                          <p:attrName>style.visibility</p:attrName>
                                        </p:attrNameLst>
                                      </p:cBhvr>
                                      <p:to>
                                        <p:strVal val="visible"/>
                                      </p:to>
                                    </p:set>
                                    <p:animEffect transition="in" filter="blinds(horizontal)">
                                      <p:cBhvr>
                                        <p:cTn id="29" dur="500"/>
                                        <p:tgtEl>
                                          <p:spTgt spid="1844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1" nodeType="clickEffect">
                                  <p:stCondLst>
                                    <p:cond delay="0"/>
                                  </p:stCondLst>
                                  <p:childTnLst>
                                    <p:set>
                                      <p:cBhvr>
                                        <p:cTn id="33" dur="1" fill="hold">
                                          <p:stCondLst>
                                            <p:cond delay="0"/>
                                          </p:stCondLst>
                                        </p:cTn>
                                        <p:tgtEl>
                                          <p:spTgt spid="18436"/>
                                        </p:tgtEl>
                                        <p:attrNameLst>
                                          <p:attrName>style.visibility</p:attrName>
                                        </p:attrNameLst>
                                      </p:cBhvr>
                                      <p:to>
                                        <p:strVal val="visible"/>
                                      </p:to>
                                    </p:set>
                                    <p:animEffect transition="in" filter="blinds(horizontal)">
                                      <p:cBhvr>
                                        <p:cTn id="34"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8434" grpId="0"/>
      <p:bldP spid="18435" grpId="0"/>
      <p:bldP spid="18436" grpId="1"/>
      <p:bldP spid="18441" grpId="0"/>
      <p:bldP spid="1844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a:extLst>
              <a:ext uri="{FF2B5EF4-FFF2-40B4-BE49-F238E27FC236}">
                <a16:creationId xmlns:a16="http://schemas.microsoft.com/office/drawing/2014/main" xmlns="" id="{12102859-BB99-4F9C-9F8A-F70F1451BB19}"/>
              </a:ext>
            </a:extLst>
          </p:cNvPr>
          <p:cNvSpPr txBox="1">
            <a:spLocks noChangeArrowheads="1"/>
          </p:cNvSpPr>
          <p:nvPr/>
        </p:nvSpPr>
        <p:spPr bwMode="auto">
          <a:xfrm>
            <a:off x="500062" y="1509713"/>
            <a:ext cx="8129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fontAlgn="ctr" hangingPunct="1"/>
            <a:r>
              <a:rPr lang="en-US" altLang="zh-CN" sz="2100" b="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Suppose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i="1" dirty="0">
                <a:latin typeface="Times New Roman" charset="0"/>
                <a:ea typeface="Times New Roman" charset="0"/>
                <a:cs typeface="Times New Roman" charset="0"/>
              </a:rPr>
              <a:t>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persons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row</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two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of</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them</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exactly</a:t>
            </a:r>
            <a:r>
              <a:rPr lang="zh-CN" altLang="en-US" sz="2100" b="0" dirty="0">
                <a:latin typeface="Times New Roman" charset="0"/>
                <a:ea typeface="Times New Roman" charset="0"/>
                <a:cs typeface="Times New Roman" charset="0"/>
              </a:rPr>
              <a:t> </a:t>
            </a:r>
            <a:r>
              <a:rPr lang="en-US" altLang="zh-CN" sz="2100" b="0" i="1" dirty="0">
                <a:latin typeface="Times New Roman" charset="0"/>
                <a:ea typeface="Times New Roman" charset="0"/>
                <a:cs typeface="Times New Roman" charset="0"/>
              </a:rPr>
              <a:t>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persons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between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arbitrary</a:t>
            </a:r>
            <a:r>
              <a:rPr lang="zh-CN" altLang="en-US" sz="2100" b="0" dirty="0">
                <a:latin typeface="Times New Roman" charset="0"/>
                <a:ea typeface="Times New Roman" charset="0"/>
                <a:cs typeface="Times New Roman" charset="0"/>
              </a:rPr>
              <a:t> </a:t>
            </a:r>
            <a:r>
              <a:rPr lang="en-US" altLang="zh-CN" sz="2100" b="0" i="1" dirty="0">
                <a:latin typeface="Times New Roman" charset="0"/>
                <a:ea typeface="Times New Roman" charset="0"/>
                <a:cs typeface="Times New Roman" charset="0"/>
              </a:rPr>
              <a:t>n</a:t>
            </a:r>
            <a:r>
              <a:rPr lang="en-US" altLang="zh-CN" sz="2100" b="0" dirty="0">
                <a:latin typeface="Times New Roman" charset="0"/>
                <a:ea typeface="Times New Roman" charset="0"/>
                <a:cs typeface="Times New Roman" charset="0"/>
              </a:rPr>
              <a:t>-permutation?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How</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about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i="1" dirty="0">
                <a:latin typeface="Times New Roman" charset="0"/>
                <a:ea typeface="Times New Roman" charset="0"/>
                <a:cs typeface="Times New Roman" charset="0"/>
              </a:rPr>
              <a:t>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permutation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with</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circle?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(From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to</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clockwise)</a:t>
            </a:r>
            <a:endParaRPr lang="zh-CN" altLang="en-US" sz="2100" b="0" dirty="0">
              <a:latin typeface="Times New Roman" charset="0"/>
              <a:ea typeface="Times New Roman" charset="0"/>
              <a:cs typeface="Times New Roman" charset="0"/>
            </a:endParaRPr>
          </a:p>
        </p:txBody>
      </p:sp>
      <p:sp>
        <p:nvSpPr>
          <p:cNvPr id="24579" name="TextBox 3">
            <a:extLst>
              <a:ext uri="{FF2B5EF4-FFF2-40B4-BE49-F238E27FC236}">
                <a16:creationId xmlns:a16="http://schemas.microsoft.com/office/drawing/2014/main" xmlns="" id="{90FF3551-C0BC-4008-AA8F-B5DF4F64B9CE}"/>
              </a:ext>
            </a:extLst>
          </p:cNvPr>
          <p:cNvSpPr txBox="1">
            <a:spLocks noChangeArrowheads="1"/>
          </p:cNvSpPr>
          <p:nvPr/>
        </p:nvSpPr>
        <p:spPr bwMode="auto">
          <a:xfrm>
            <a:off x="600075" y="3454004"/>
            <a:ext cx="8029575"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100" b="0" dirty="0">
                <a:latin typeface="Times New Roman" charset="0"/>
                <a:ea typeface="Times New Roman" charset="0"/>
                <a:cs typeface="Times New Roman" charset="0"/>
              </a:rPr>
              <a:t>2.  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certain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factory,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B</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C</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workshops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manufacture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same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product,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yields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occupy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25%,35%,40%</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respectively,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defective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index</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5%,4%</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respectively.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All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products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mixed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together,</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a:t>
            </a:r>
          </a:p>
          <a:p>
            <a:pPr eaLnBrk="1" hangingPunct="1"/>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1</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total</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defective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index;</a:t>
            </a:r>
            <a:endParaRPr lang="zh-CN" altLang="en-US" sz="2100" b="0" dirty="0">
              <a:latin typeface="Times New Roman" charset="0"/>
              <a:ea typeface="Times New Roman" charset="0"/>
              <a:cs typeface="Times New Roman" charset="0"/>
            </a:endParaRPr>
          </a:p>
          <a:p>
            <a:pPr eaLnBrk="1" hangingPunct="1"/>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2</a:t>
            </a:r>
            <a:r>
              <a:rPr lang="zh-CN" altLang="en-US" sz="2100" b="0" dirty="0">
                <a:latin typeface="Times New Roman" charset="0"/>
                <a:ea typeface="Times New Roman" charset="0"/>
                <a:cs typeface="Times New Roman" charset="0"/>
              </a:rPr>
              <a:t>）</a:t>
            </a:r>
            <a:r>
              <a:rPr lang="en-US" altLang="zh-CN" sz="2100" b="0" dirty="0">
                <a:latin typeface="Times New Roman" charset="0"/>
                <a:ea typeface="Times New Roman" charset="0"/>
                <a:cs typeface="Times New Roman" charset="0"/>
              </a:rPr>
              <a:t>find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probability</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that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defective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products</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from</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workshop</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when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defective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product</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are</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found</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in</a:t>
            </a:r>
            <a:r>
              <a:rPr lang="zh-CN" altLang="en-US" sz="2100" b="0" dirty="0">
                <a:latin typeface="Times New Roman" charset="0"/>
                <a:ea typeface="Times New Roman" charset="0"/>
                <a:cs typeface="Times New Roman" charset="0"/>
              </a:rPr>
              <a:t> </a:t>
            </a:r>
            <a:r>
              <a:rPr lang="en-US" altLang="zh-CN" sz="2100" b="0" dirty="0">
                <a:latin typeface="Times New Roman" charset="0"/>
                <a:ea typeface="Times New Roman" charset="0"/>
                <a:cs typeface="Times New Roman" charset="0"/>
              </a:rPr>
              <a:t>the</a:t>
            </a:r>
            <a:r>
              <a:rPr lang="zh-CN" altLang="en-US" sz="2100" b="0" dirty="0">
                <a:latin typeface="Times New Roman" charset="0"/>
                <a:ea typeface="Times New Roman" charset="0"/>
                <a:cs typeface="Times New Roman" charset="0"/>
              </a:rPr>
              <a:t> </a:t>
            </a:r>
            <a:r>
              <a:rPr lang="en-US" sz="2100" b="0" dirty="0">
                <a:latin typeface="Times New Roman" charset="0"/>
                <a:ea typeface="Times New Roman" charset="0"/>
                <a:cs typeface="Times New Roman" charset="0"/>
              </a:rPr>
              <a:t>spot check</a:t>
            </a:r>
            <a:r>
              <a:rPr lang="en-US" altLang="zh-CN" sz="2100" b="0" dirty="0">
                <a:latin typeface="Times New Roman" charset="0"/>
                <a:ea typeface="Times New Roman" charset="0"/>
                <a:cs typeface="Times New Roman" charset="0"/>
              </a:rPr>
              <a:t>.</a:t>
            </a:r>
            <a:endParaRPr lang="zh-CN" altLang="en-US" sz="2100" b="0" dirty="0">
              <a:latin typeface="Times New Roman" charset="0"/>
              <a:ea typeface="Times New Roman" charset="0"/>
              <a:cs typeface="Times New Roman" charset="0"/>
            </a:endParaRPr>
          </a:p>
        </p:txBody>
      </p:sp>
      <p:sp>
        <p:nvSpPr>
          <p:cNvPr id="24580" name="TextBox 4">
            <a:extLst>
              <a:ext uri="{FF2B5EF4-FFF2-40B4-BE49-F238E27FC236}">
                <a16:creationId xmlns:a16="http://schemas.microsoft.com/office/drawing/2014/main" xmlns="" id="{097A53AA-C86E-404F-93D6-DCC76B10EFCD}"/>
              </a:ext>
            </a:extLst>
          </p:cNvPr>
          <p:cNvSpPr txBox="1">
            <a:spLocks noChangeArrowheads="1"/>
          </p:cNvSpPr>
          <p:nvPr/>
        </p:nvSpPr>
        <p:spPr bwMode="auto">
          <a:xfrm>
            <a:off x="3607594" y="1071563"/>
            <a:ext cx="283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sz="2400" b="0" dirty="0">
                <a:solidFill>
                  <a:srgbClr val="FF0000"/>
                </a:solidFill>
                <a:latin typeface="Times New Roman" charset="0"/>
                <a:ea typeface="Times New Roman" charset="0"/>
                <a:cs typeface="Times New Roman" charset="0"/>
              </a:rPr>
              <a:t>Test</a:t>
            </a:r>
            <a:r>
              <a:rPr lang="zh-CN" altLang="en-US" sz="2400" b="0" dirty="0">
                <a:solidFill>
                  <a:srgbClr val="FF0000"/>
                </a:solidFill>
                <a:latin typeface="Times New Roman" charset="0"/>
                <a:ea typeface="Times New Roman" charset="0"/>
                <a:cs typeface="Times New Roman" charset="0"/>
              </a:rPr>
              <a:t>（</a:t>
            </a:r>
            <a:r>
              <a:rPr lang="en-US" altLang="zh-CN" sz="2400" b="0" dirty="0">
                <a:solidFill>
                  <a:srgbClr val="FF0000"/>
                </a:solidFill>
                <a:latin typeface="Times New Roman" charset="0"/>
                <a:ea typeface="Times New Roman" charset="0"/>
                <a:cs typeface="Times New Roman" charset="0"/>
              </a:rPr>
              <a:t>25</a:t>
            </a:r>
            <a:r>
              <a:rPr lang="zh-CN" altLang="en-US" sz="2400" b="0" dirty="0">
                <a:solidFill>
                  <a:srgbClr val="FF0000"/>
                </a:solidFill>
                <a:latin typeface="Times New Roman" charset="0"/>
                <a:ea typeface="Times New Roman" charset="0"/>
                <a:cs typeface="Times New Roman" charset="0"/>
              </a:rPr>
              <a:t> </a:t>
            </a:r>
            <a:r>
              <a:rPr lang="en-US" altLang="zh-CN" sz="2400" b="0" dirty="0">
                <a:solidFill>
                  <a:srgbClr val="FF0000"/>
                </a:solidFill>
                <a:latin typeface="Times New Roman" charset="0"/>
                <a:ea typeface="Times New Roman" charset="0"/>
                <a:cs typeface="Times New Roman" charset="0"/>
              </a:rPr>
              <a:t>minutes</a:t>
            </a:r>
            <a:r>
              <a:rPr lang="zh-CN" altLang="en-US" sz="2400" b="0" dirty="0">
                <a:solidFill>
                  <a:srgbClr val="FF0000"/>
                </a:solidFill>
                <a:latin typeface="Times New Roman" charset="0"/>
                <a:ea typeface="Times New Roman" charset="0"/>
                <a:cs typeface="Times New Roman" charset="0"/>
              </a:rPr>
              <a:t>）</a:t>
            </a:r>
          </a:p>
        </p:txBody>
      </p:sp>
      <p:sp>
        <p:nvSpPr>
          <p:cNvPr id="4" name="灯片编号占位符 3">
            <a:extLst>
              <a:ext uri="{FF2B5EF4-FFF2-40B4-BE49-F238E27FC236}">
                <a16:creationId xmlns:a16="http://schemas.microsoft.com/office/drawing/2014/main" xmlns="" id="{8E460252-74D1-414A-9F23-88EF2DDAB0F8}"/>
              </a:ext>
            </a:extLst>
          </p:cNvPr>
          <p:cNvSpPr>
            <a:spLocks noGrp="1"/>
          </p:cNvSpPr>
          <p:nvPr>
            <p:ph type="sldNum" sz="quarter" idx="12"/>
          </p:nvPr>
        </p:nvSpPr>
        <p:spPr/>
        <p:txBody>
          <a:bodyPr/>
          <a:lstStyle/>
          <a:p>
            <a:fld id="{FA941FB5-B56A-DB49-A8AB-D06F1CE43BD1}" type="slidenum">
              <a:rPr lang="en-US" smtClean="0"/>
              <a:t>155</a:t>
            </a:fld>
            <a:endParaRPr lang="en-US"/>
          </a:p>
        </p:txBody>
      </p:sp>
    </p:spTree>
    <p:extLst>
      <p:ext uri="{BB962C8B-B14F-4D97-AF65-F5344CB8AC3E}">
        <p14:creationId xmlns:p14="http://schemas.microsoft.com/office/powerpoint/2010/main" val="1779632139"/>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bwMode="auto">
              <a:xfrm>
                <a:off x="647700" y="1108786"/>
                <a:ext cx="7886700" cy="49148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rtlCol="0">
                <a:spAutoFit/>
              </a:bodyPr>
              <a:lstStyle/>
              <a:p>
                <a:pPr algn="just" fontAlgn="ctr"/>
                <a:r>
                  <a:rPr lang="en-US" altLang="zh-CN" sz="2100" b="1" dirty="0">
                    <a:solidFill>
                      <a:srgbClr val="FF0000"/>
                    </a:solidFill>
                    <a:latin typeface="Times New Roman" charset="0"/>
                    <a:ea typeface="Times New Roman" charset="0"/>
                    <a:cs typeface="Times New Roman" charset="0"/>
                  </a:rPr>
                  <a:t>1</a:t>
                </a:r>
                <a:r>
                  <a:rPr lang="zh-CN" altLang="en-US" sz="2100" b="1" dirty="0">
                    <a:solidFill>
                      <a:srgbClr val="FF0000"/>
                    </a:solidFill>
                    <a:latin typeface="Times New Roman" charset="0"/>
                    <a:ea typeface="Times New Roman" charset="0"/>
                    <a:cs typeface="Times New Roman" charset="0"/>
                  </a:rPr>
                  <a:t> </a:t>
                </a:r>
                <a:r>
                  <a:rPr lang="en-US" altLang="zh-CN" sz="2100" b="1" dirty="0">
                    <a:solidFill>
                      <a:srgbClr val="FF0000"/>
                    </a:solidFill>
                    <a:latin typeface="Times New Roman" charset="0"/>
                    <a:ea typeface="Times New Roman" charset="0"/>
                    <a:cs typeface="Times New Roman" charset="0"/>
                  </a:rPr>
                  <a:t>Solution:</a:t>
                </a:r>
                <a:r>
                  <a:rPr lang="zh-CN" altLang="en-US" sz="2100" b="1" dirty="0">
                    <a:solidFill>
                      <a:srgbClr val="FF0000"/>
                    </a:solidFill>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number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perturbation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is</a:t>
                </a:r>
                <a:r>
                  <a:rPr lang="zh-CN" altLang="en-US" sz="2100" dirty="0">
                    <a:latin typeface="Times New Roman" charset="0"/>
                    <a:ea typeface="Times New Roman" charset="0"/>
                    <a:cs typeface="Times New Roman" charset="0"/>
                  </a:rPr>
                  <a:t> </a:t>
                </a:r>
                <a14:m>
                  <m:oMath xmlns:m="http://schemas.openxmlformats.org/officeDocument/2006/math">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sub>
                      <m:sup>
                        <m:r>
                          <a:rPr lang="en-US" altLang="zh-CN" sz="2100" i="1">
                            <a:latin typeface="Cambria Math" charset="0"/>
                            <a:ea typeface="Times New Roman" charset="0"/>
                            <a:cs typeface="Times New Roman" charset="0"/>
                          </a:rPr>
                          <m:t>𝑛</m:t>
                        </m:r>
                      </m:sup>
                    </m:sSubSup>
                  </m:oMath>
                </a14:m>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endParaRPr lang="en-US" altLang="zh-CN" sz="2100" dirty="0">
                  <a:latin typeface="Times New Roman" charset="0"/>
                  <a:ea typeface="Times New Roman" charset="0"/>
                  <a:cs typeface="Times New Roman" charset="0"/>
                </a:endParaRPr>
              </a:p>
              <a:p>
                <a:pPr algn="just" fontAlgn="ct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number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event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exactly</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persons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between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for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arbitrary</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n</a:t>
                </a:r>
                <a:r>
                  <a:rPr lang="en-US" altLang="zh-CN" sz="2100" dirty="0">
                    <a:latin typeface="Times New Roman" charset="0"/>
                    <a:ea typeface="Times New Roman" charset="0"/>
                    <a:cs typeface="Times New Roman" charset="0"/>
                  </a:rPr>
                  <a:t>-permutation”:</a:t>
                </a:r>
                <a:r>
                  <a:rPr lang="zh-CN" altLang="en-US" sz="2100" dirty="0">
                    <a:latin typeface="Times New Roman" charset="0"/>
                    <a:ea typeface="Times New Roman" charset="0"/>
                    <a:cs typeface="Times New Roman" charset="0"/>
                  </a:rPr>
                  <a:t>  </a:t>
                </a:r>
                <a14:m>
                  <m:oMath xmlns:m="http://schemas.openxmlformats.org/officeDocument/2006/math">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sub>
                      <m:sup>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sup>
                    </m:sSubSup>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𝐶</m:t>
                        </m:r>
                      </m:e>
                      <m:sub>
                        <m:r>
                          <a:rPr lang="en-US" altLang="zh-CN" sz="2100" i="1">
                            <a:latin typeface="Cambria Math" charset="0"/>
                            <a:ea typeface="Times New Roman" charset="0"/>
                            <a:cs typeface="Times New Roman" charset="0"/>
                          </a:rPr>
                          <m:t>2</m:t>
                        </m:r>
                      </m:sub>
                      <m:sup>
                        <m:r>
                          <a:rPr lang="en-US" altLang="zh-CN" sz="2100" i="1">
                            <a:latin typeface="Cambria Math" charset="0"/>
                            <a:ea typeface="Times New Roman" charset="0"/>
                            <a:cs typeface="Times New Roman" charset="0"/>
                          </a:rPr>
                          <m:t>1</m:t>
                        </m:r>
                      </m:sup>
                    </m:sSubSup>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𝐶</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𝑟</m:t>
                        </m:r>
                        <m:r>
                          <a:rPr lang="en-US" altLang="zh-CN" sz="2100" i="1">
                            <a:latin typeface="Cambria Math" charset="0"/>
                            <a:ea typeface="Times New Roman" charset="0"/>
                            <a:cs typeface="Times New Roman" charset="0"/>
                          </a:rPr>
                          <m:t>−1</m:t>
                        </m:r>
                      </m:sub>
                      <m:sup>
                        <m:r>
                          <a:rPr lang="en-US" altLang="zh-CN" sz="2100" i="1">
                            <a:latin typeface="Cambria Math" charset="0"/>
                            <a:ea typeface="Times New Roman" charset="0"/>
                            <a:cs typeface="Times New Roman" charset="0"/>
                          </a:rPr>
                          <m:t>1</m:t>
                        </m:r>
                      </m:sup>
                    </m:sSubSup>
                  </m:oMath>
                </a14:m>
                <a:endParaRPr lang="en-US" altLang="zh-CN" sz="2100" dirty="0">
                  <a:latin typeface="Times New Roman" charset="0"/>
                  <a:ea typeface="Times New Roman" charset="0"/>
                  <a:cs typeface="Times New Roman" charset="0"/>
                </a:endParaRPr>
              </a:p>
              <a:p>
                <a:pPr algn="just" fontAlgn="ctr"/>
                <a:r>
                  <a:rPr lang="en-US" altLang="zh-CN" sz="2100" dirty="0">
                    <a:latin typeface="Times New Roman" charset="0"/>
                    <a:ea typeface="Times New Roman" charset="0"/>
                    <a:cs typeface="Times New Roman" charset="0"/>
                  </a:rPr>
                  <a:t>So</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14:m>
                  <m:oMath xmlns:m="http://schemas.openxmlformats.org/officeDocument/2006/math">
                    <m:r>
                      <a:rPr lang="en-US" altLang="zh-CN" sz="2100" i="1">
                        <a:latin typeface="Cambria Math" charset="0"/>
                        <a:ea typeface="Times New Roman" charset="0"/>
                        <a:cs typeface="Times New Roman" charset="0"/>
                      </a:rPr>
                      <m:t>𝑃</m:t>
                    </m:r>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sub>
                          <m:sup>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sup>
                        </m:sSubSup>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𝐶</m:t>
                            </m:r>
                          </m:e>
                          <m:sub>
                            <m:r>
                              <a:rPr lang="en-US" altLang="zh-CN" sz="2100" i="1">
                                <a:latin typeface="Cambria Math" charset="0"/>
                                <a:ea typeface="Times New Roman" charset="0"/>
                                <a:cs typeface="Times New Roman" charset="0"/>
                              </a:rPr>
                              <m:t>2</m:t>
                            </m:r>
                          </m:sub>
                          <m:sup>
                            <m:r>
                              <a:rPr lang="en-US" altLang="zh-CN" sz="2100" i="1">
                                <a:latin typeface="Cambria Math" charset="0"/>
                                <a:ea typeface="Times New Roman" charset="0"/>
                                <a:cs typeface="Times New Roman" charset="0"/>
                              </a:rPr>
                              <m:t>1</m:t>
                            </m:r>
                          </m:sup>
                        </m:sSubSup>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𝐶</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𝑟</m:t>
                            </m:r>
                            <m:r>
                              <a:rPr lang="en-US" altLang="zh-CN" sz="2100" i="1">
                                <a:latin typeface="Cambria Math" charset="0"/>
                                <a:ea typeface="Times New Roman" charset="0"/>
                                <a:cs typeface="Times New Roman" charset="0"/>
                              </a:rPr>
                              <m:t>−1</m:t>
                            </m:r>
                          </m:sub>
                          <m:sup>
                            <m:r>
                              <a:rPr lang="en-US" altLang="zh-CN" sz="2100" i="1">
                                <a:latin typeface="Cambria Math" charset="0"/>
                                <a:ea typeface="Times New Roman" charset="0"/>
                                <a:cs typeface="Times New Roman" charset="0"/>
                              </a:rPr>
                              <m:t>1</m:t>
                            </m:r>
                          </m:sup>
                        </m:sSubSup>
                      </m:num>
                      <m:den>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sub>
                          <m:sup>
                            <m:r>
                              <a:rPr lang="en-US" altLang="zh-CN" sz="2100" i="1">
                                <a:latin typeface="Cambria Math" charset="0"/>
                                <a:ea typeface="Times New Roman" charset="0"/>
                                <a:cs typeface="Times New Roman" charset="0"/>
                              </a:rPr>
                              <m:t>𝑛</m:t>
                            </m:r>
                          </m:sup>
                        </m:sSubSup>
                      </m:den>
                    </m:f>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2(</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𝑟</m:t>
                        </m:r>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den>
                    </m:f>
                  </m:oMath>
                </a14:m>
                <a:endParaRPr lang="en-US" altLang="zh-CN" sz="2100" dirty="0">
                  <a:latin typeface="Times New Roman" charset="0"/>
                  <a:ea typeface="Times New Roman" charset="0"/>
                  <a:cs typeface="Times New Roman" charset="0"/>
                </a:endParaRPr>
              </a:p>
              <a:p>
                <a:pPr algn="just" fontAlgn="ctr"/>
                <a:endParaRPr lang="en-US" altLang="zh-CN" sz="2100" dirty="0">
                  <a:latin typeface="Times New Roman" charset="0"/>
                  <a:ea typeface="Times New Roman" charset="0"/>
                  <a:cs typeface="Times New Roman" charset="0"/>
                </a:endParaRPr>
              </a:p>
              <a:p>
                <a:pPr algn="just" fontAlgn="ctr"/>
                <a:r>
                  <a:rPr lang="en-US" altLang="zh-CN" sz="2100" dirty="0">
                    <a:latin typeface="Times New Roman" charset="0"/>
                    <a:ea typeface="Times New Roman" charset="0"/>
                    <a:cs typeface="Times New Roman" charset="0"/>
                  </a:rPr>
                  <a:t>Method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1:</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number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perturbation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with</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circle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is</a:t>
                </a:r>
                <a:r>
                  <a:rPr lang="zh-CN" altLang="en-US" sz="2100" dirty="0">
                    <a:latin typeface="Times New Roman" charset="0"/>
                    <a:ea typeface="Times New Roman" charset="0"/>
                    <a:cs typeface="Times New Roman" charset="0"/>
                  </a:rPr>
                  <a:t> </a:t>
                </a:r>
                <a14:m>
                  <m:oMath xmlns:m="http://schemas.openxmlformats.org/officeDocument/2006/math">
                    <m:r>
                      <a:rPr lang="en-US" altLang="zh-CN" sz="2100">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endParaRPr lang="en-US" altLang="zh-CN" sz="2100" dirty="0">
                  <a:latin typeface="Times New Roman" charset="0"/>
                  <a:ea typeface="Times New Roman" charset="0"/>
                  <a:cs typeface="Times New Roman" charset="0"/>
                </a:endParaRPr>
              </a:p>
              <a:p>
                <a:pPr algn="just" fontAlgn="ct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number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event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exactly</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persons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between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for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arbitrary</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n</a:t>
                </a:r>
                <a:r>
                  <a:rPr lang="en-US" altLang="zh-CN" sz="2100" dirty="0">
                    <a:latin typeface="Times New Roman" charset="0"/>
                    <a:ea typeface="Times New Roman" charset="0"/>
                    <a:cs typeface="Times New Roman" charset="0"/>
                  </a:rPr>
                  <a:t>-permutation”:</a:t>
                </a:r>
                <a:r>
                  <a:rPr lang="zh-CN" altLang="en-US" sz="2100" dirty="0">
                    <a:latin typeface="Times New Roman" charset="0"/>
                    <a:ea typeface="Times New Roman" charset="0"/>
                    <a:cs typeface="Times New Roman" charset="0"/>
                  </a:rPr>
                  <a:t>  </a:t>
                </a:r>
                <a14:m>
                  <m:oMath xmlns:m="http://schemas.openxmlformats.org/officeDocument/2006/math">
                    <m:d>
                      <m:dPr>
                        <m:ctrlPr>
                          <a:rPr lang="en-US" altLang="zh-CN" sz="2100" i="1">
                            <a:latin typeface="Cambria Math" charset="0"/>
                            <a:ea typeface="Times New Roman" charset="0"/>
                            <a:cs typeface="Times New Roman" charset="0"/>
                          </a:rPr>
                        </m:ctrlPr>
                      </m:dPr>
                      <m:e>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−3</m:t>
                        </m:r>
                      </m:e>
                    </m:d>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oMath>
                </a14:m>
                <a:r>
                  <a:rPr lang="en-US" altLang="zh-CN" sz="2100" dirty="0">
                    <a:latin typeface="Times New Roman" charset="0"/>
                    <a:ea typeface="Times New Roman" charset="0"/>
                    <a:cs typeface="Times New Roman" charset="0"/>
                  </a:rPr>
                  <a:t>;</a:t>
                </a:r>
              </a:p>
              <a:p>
                <a:pPr algn="just" fontAlgn="ctr"/>
                <a:r>
                  <a:rPr lang="en-US" altLang="zh-CN" sz="2100" dirty="0">
                    <a:latin typeface="Times New Roman" charset="0"/>
                    <a:ea typeface="Times New Roman" charset="0"/>
                    <a:cs typeface="Times New Roman" charset="0"/>
                  </a:rPr>
                  <a:t>So</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is</a:t>
                </a:r>
                <a:r>
                  <a:rPr lang="zh-CN" altLang="en-US" sz="2100" dirty="0">
                    <a:latin typeface="Times New Roman" charset="0"/>
                    <a:ea typeface="Times New Roman" charset="0"/>
                    <a:cs typeface="Times New Roman" charset="0"/>
                  </a:rPr>
                  <a:t> </a:t>
                </a:r>
                <a14:m>
                  <m:oMath xmlns:m="http://schemas.openxmlformats.org/officeDocument/2006/math">
                    <m:r>
                      <a:rPr lang="en-US" altLang="zh-CN" sz="2100" i="1">
                        <a:latin typeface="Cambria Math" charset="0"/>
                        <a:ea typeface="Times New Roman" charset="0"/>
                        <a:cs typeface="Times New Roman" charset="0"/>
                      </a:rPr>
                      <m:t>𝑃</m:t>
                    </m:r>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−3</m:t>
                            </m:r>
                          </m:sub>
                          <m:sup>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−3</m:t>
                            </m:r>
                          </m:sup>
                        </m:sSubSup>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𝐶</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−2</m:t>
                            </m:r>
                          </m:sub>
                          <m:sup>
                            <m:r>
                              <a:rPr lang="en-US" altLang="zh-CN" sz="2100" i="1">
                                <a:latin typeface="Cambria Math" charset="0"/>
                                <a:ea typeface="Times New Roman" charset="0"/>
                                <a:cs typeface="Times New Roman" charset="0"/>
                              </a:rPr>
                              <m:t>1</m:t>
                            </m:r>
                          </m:sup>
                        </m:sSubSup>
                      </m:num>
                      <m:den>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𝐴</m:t>
                            </m:r>
                          </m:e>
                          <m:sub>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sub>
                          <m:sup>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sup>
                        </m:sSubSup>
                      </m:den>
                    </m:f>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den>
                    </m:f>
                  </m:oMath>
                </a14:m>
                <a:r>
                  <a:rPr lang="en-US" altLang="zh-CN" sz="2100" dirty="0">
                    <a:latin typeface="Times New Roman" charset="0"/>
                    <a:ea typeface="Times New Roman" charset="0"/>
                    <a:cs typeface="Times New Roman" charset="0"/>
                  </a:rPr>
                  <a:t>.</a:t>
                </a:r>
              </a:p>
              <a:p>
                <a:pPr algn="just" fontAlgn="ctr"/>
                <a:r>
                  <a:rPr lang="en-US" altLang="zh-CN" sz="2100" dirty="0">
                    <a:latin typeface="Times New Roman" charset="0"/>
                    <a:ea typeface="Times New Roman" charset="0"/>
                    <a:cs typeface="Times New Roman" charset="0"/>
                  </a:rPr>
                  <a:t>Method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2:</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Suppose</a:t>
                </a:r>
                <a:r>
                  <a:rPr lang="zh-CN" altLang="en-US" sz="2100" dirty="0">
                    <a:latin typeface="Times New Roman" charset="0"/>
                    <a:ea typeface="Times New Roman" charset="0"/>
                    <a:cs typeface="Times New Roman" charset="0"/>
                  </a:rPr>
                  <a:t> </a:t>
                </a:r>
                <a:r>
                  <a:rPr lang="en-US" altLang="zh-CN" sz="2100" i="1" dirty="0">
                    <a:latin typeface="Times New Roman" charset="0"/>
                    <a:ea typeface="Times New Roman" charset="0"/>
                    <a:cs typeface="Times New Roman" charset="0"/>
                  </a:rPr>
                  <a:t>n</a:t>
                </a:r>
                <a:r>
                  <a:rPr lang="en-US" altLang="zh-CN" sz="2100" dirty="0">
                    <a:latin typeface="Times New Roman" charset="0"/>
                    <a:ea typeface="Times New Roman" charset="0"/>
                    <a:cs typeface="Times New Roman" charset="0"/>
                  </a:rPr>
                  <a:t>-2</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persons arrange in a circle, 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first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person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jump</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circle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arbitrary,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second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people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jump</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circle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with</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(n-1)</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cases.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But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just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one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case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satisfying</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requirements.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Thus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14:m>
                  <m:oMath xmlns:m="http://schemas.openxmlformats.org/officeDocument/2006/math">
                    <m:r>
                      <a:rPr lang="en-US" altLang="zh-CN" sz="2100" i="1">
                        <a:latin typeface="Cambria Math" charset="0"/>
                        <a:ea typeface="Times New Roman" charset="0"/>
                        <a:cs typeface="Times New Roman" charset="0"/>
                      </a:rPr>
                      <m:t>𝑃</m:t>
                    </m:r>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den>
                    </m:f>
                    <m:r>
                      <a:rPr lang="en-US" altLang="zh-CN" sz="2100" i="1">
                        <a:latin typeface="Cambria Math" charset="0"/>
                        <a:ea typeface="Times New Roman" charset="0"/>
                        <a:cs typeface="Times New Roman" charset="0"/>
                      </a:rPr>
                      <m:t>.</m:t>
                    </m:r>
                  </m:oMath>
                </a14:m>
                <a:r>
                  <a:rPr lang="zh-CN" altLang="en-US" sz="2100" dirty="0">
                    <a:latin typeface="Times New Roman" charset="0"/>
                    <a:ea typeface="Times New Roman" charset="0"/>
                    <a:cs typeface="Times New Roman" charset="0"/>
                  </a:rPr>
                  <a:t> </a:t>
                </a:r>
                <a:endParaRPr lang="en-US" altLang="zh-CN" sz="2100" dirty="0">
                  <a:latin typeface="Times New Roman" charset="0"/>
                  <a:ea typeface="Times New Roman" charset="0"/>
                  <a:cs typeface="Times New Roman"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647700" y="1108786"/>
                <a:ext cx="7886700" cy="4914872"/>
              </a:xfrm>
              <a:prstGeom prst="rect">
                <a:avLst/>
              </a:prstGeom>
              <a:blipFill>
                <a:blip r:embed="rId2"/>
                <a:stretch>
                  <a:fillRect l="-927" t="-868" r="-9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5157C37E-B143-4C72-97C3-DD438A81E663}"/>
              </a:ext>
            </a:extLst>
          </p:cNvPr>
          <p:cNvSpPr>
            <a:spLocks noGrp="1"/>
          </p:cNvSpPr>
          <p:nvPr>
            <p:ph type="sldNum" sz="quarter" idx="12"/>
          </p:nvPr>
        </p:nvSpPr>
        <p:spPr/>
        <p:txBody>
          <a:bodyPr/>
          <a:lstStyle/>
          <a:p>
            <a:fld id="{FA941FB5-B56A-DB49-A8AB-D06F1CE43BD1}" type="slidenum">
              <a:rPr lang="en-US" smtClean="0"/>
              <a:t>156</a:t>
            </a:fld>
            <a:endParaRPr lang="en-US"/>
          </a:p>
        </p:txBody>
      </p:sp>
    </p:spTree>
    <p:extLst>
      <p:ext uri="{BB962C8B-B14F-4D97-AF65-F5344CB8AC3E}">
        <p14:creationId xmlns:p14="http://schemas.microsoft.com/office/powerpoint/2010/main" val="591736614"/>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bwMode="auto">
              <a:xfrm>
                <a:off x="431800" y="1250950"/>
                <a:ext cx="8331200" cy="31924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rtlCol="0">
                <a:spAutoFit/>
              </a:bodyPr>
              <a:lstStyle/>
              <a:p>
                <a:pPr eaLnBrk="1" fontAlgn="ctr" hangingPunct="1"/>
                <a:r>
                  <a:rPr lang="en-US" altLang="zh-CN" sz="2100" b="1" dirty="0">
                    <a:solidFill>
                      <a:srgbClr val="FF0000"/>
                    </a:solidFill>
                    <a:latin typeface="Times New Roman" charset="0"/>
                    <a:ea typeface="Times New Roman" charset="0"/>
                    <a:cs typeface="Times New Roman" charset="0"/>
                  </a:rPr>
                  <a:t>2</a:t>
                </a:r>
                <a:r>
                  <a:rPr lang="zh-CN" altLang="en-US" sz="2100" b="1" dirty="0">
                    <a:solidFill>
                      <a:srgbClr val="FF0000"/>
                    </a:solidFill>
                    <a:latin typeface="Times New Roman" charset="0"/>
                    <a:ea typeface="Times New Roman" charset="0"/>
                    <a:cs typeface="Times New Roman" charset="0"/>
                  </a:rPr>
                  <a:t> </a:t>
                </a:r>
                <a:r>
                  <a:rPr lang="en-US" altLang="zh-CN" sz="2100" b="1" dirty="0">
                    <a:solidFill>
                      <a:srgbClr val="FF0000"/>
                    </a:solidFill>
                    <a:latin typeface="Times New Roman" charset="0"/>
                    <a:ea typeface="Times New Roman" charset="0"/>
                    <a:cs typeface="Times New Roman" charset="0"/>
                  </a:rPr>
                  <a:t>Solution:</a:t>
                </a:r>
                <a:r>
                  <a:rPr lang="zh-CN" altLang="en-US" sz="2100" b="1" dirty="0">
                    <a:solidFill>
                      <a:srgbClr val="FF0000"/>
                    </a:solidFill>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Let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denote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defective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products,</a:t>
                </a:r>
                <a:r>
                  <a:rPr lang="zh-CN" altLang="en-US" sz="2100" dirty="0">
                    <a:latin typeface="Times New Roman" charset="0"/>
                    <a:ea typeface="Times New Roman" charset="0"/>
                    <a:cs typeface="Times New Roman" charset="0"/>
                  </a:rPr>
                  <a:t> </a:t>
                </a:r>
                <a:endParaRPr lang="en-US" altLang="zh-CN" sz="2100" dirty="0">
                  <a:latin typeface="Times New Roman" charset="0"/>
                  <a:ea typeface="Times New Roman" charset="0"/>
                  <a:cs typeface="Times New Roman" charset="0"/>
                </a:endParaRPr>
              </a:p>
              <a:p>
                <a:pPr algn="just" eaLnBrk="1" fontAlgn="ctr" hangingPunct="1"/>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1)</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defective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index</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obtained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from</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law</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of</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total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p>
              <a:p>
                <a:pPr algn="ctr" eaLnBrk="1" fontAlgn="ctr" hangingPunct="1"/>
                <a:r>
                  <a:rPr lang="en-US" altLang="zh-CN" sz="2100" dirty="0">
                    <a:latin typeface="Times New Roman" charset="0"/>
                    <a:ea typeface="Times New Roman" charset="0"/>
                    <a:cs typeface="Times New Roman" charset="0"/>
                  </a:rPr>
                  <a:t>P(D)=P(A)P(D|A)+P(B)P(D|B)+P(C)P(D|C)</a:t>
                </a:r>
              </a:p>
              <a:p>
                <a:pPr eaLnBrk="1" fontAlgn="ctr" hangingPunct="1"/>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14:m>
                  <m:oMath xmlns:m="http://schemas.openxmlformats.org/officeDocument/2006/math">
                    <m:r>
                      <a:rPr lang="en-US" altLang="zh-CN" sz="2100" i="1">
                        <a:latin typeface="Cambria Math" charset="0"/>
                        <a:ea typeface="Times New Roman" charset="0"/>
                        <a:cs typeface="Times New Roman" charset="0"/>
                      </a:rPr>
                      <m:t>0.05×0.25+0.04×0.35+0.02×0.40</m:t>
                    </m:r>
                  </m:oMath>
                </a14:m>
                <a:endParaRPr lang="en-US" altLang="zh-CN" sz="2100" dirty="0">
                  <a:latin typeface="Times New Roman" charset="0"/>
                  <a:ea typeface="Times New Roman" charset="0"/>
                  <a:cs typeface="Times New Roman" charset="0"/>
                </a:endParaRPr>
              </a:p>
              <a:p>
                <a:pPr eaLnBrk="1" fontAlgn="ctr" hangingPunct="1"/>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=0.0345</a:t>
                </a:r>
                <a:r>
                  <a:rPr lang="zh-CN" altLang="en-US" sz="2100" dirty="0">
                    <a:latin typeface="Times New Roman" charset="0"/>
                    <a:ea typeface="Times New Roman" charset="0"/>
                    <a:cs typeface="Times New Roman" charset="0"/>
                  </a:rPr>
                  <a:t> </a:t>
                </a:r>
                <a:endParaRPr lang="en-US" altLang="zh-CN" sz="2100" dirty="0">
                  <a:latin typeface="Times New Roman" charset="0"/>
                  <a:ea typeface="Times New Roman" charset="0"/>
                  <a:cs typeface="Times New Roman" charset="0"/>
                </a:endParaRPr>
              </a:p>
              <a:p>
                <a:pPr eaLnBrk="1" fontAlgn="ctr" hangingPunct="1"/>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2)</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probability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for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defective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products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are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from</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workshop</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can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obtained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through</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Bayes’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theorem:</a:t>
                </a:r>
              </a:p>
              <a:p>
                <a:pPr algn="ctr" fontAlgn="ctr"/>
                <a:r>
                  <a:rPr lang="en-US" altLang="zh-CN" sz="2100" dirty="0">
                    <a:latin typeface="Times New Roman" charset="0"/>
                    <a:ea typeface="Times New Roman" charset="0"/>
                    <a:cs typeface="Times New Roman" charset="0"/>
                  </a:rPr>
                  <a:t>P(A|D)=</a:t>
                </a:r>
                <a:r>
                  <a:rPr lang="zh-CN" altLang="en-US" sz="2100" dirty="0">
                    <a:latin typeface="Times New Roman" charset="0"/>
                    <a:ea typeface="Times New Roman" charset="0"/>
                    <a:cs typeface="Times New Roman" charset="0"/>
                  </a:rPr>
                  <a:t> </a:t>
                </a:r>
                <a14:m>
                  <m:oMath xmlns:m="http://schemas.openxmlformats.org/officeDocument/2006/math">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𝑃</m:t>
                        </m:r>
                        <m:d>
                          <m:dPr>
                            <m:ctrlPr>
                              <a:rPr lang="en-US" altLang="zh-CN" sz="2100" i="1">
                                <a:latin typeface="Cambria Math" charset="0"/>
                                <a:ea typeface="Times New Roman" charset="0"/>
                                <a:cs typeface="Times New Roman" charset="0"/>
                              </a:rPr>
                            </m:ctrlPr>
                          </m:dPr>
                          <m:e>
                            <m:r>
                              <a:rPr lang="en-US" altLang="zh-CN" sz="2100" i="1">
                                <a:latin typeface="Cambria Math" charset="0"/>
                                <a:ea typeface="Times New Roman" charset="0"/>
                                <a:cs typeface="Times New Roman" charset="0"/>
                              </a:rPr>
                              <m:t>𝐴</m:t>
                            </m:r>
                          </m:e>
                        </m:d>
                        <m:r>
                          <a:rPr lang="en-US" altLang="zh-CN" sz="2100" i="1">
                            <a:latin typeface="Cambria Math" charset="0"/>
                            <a:ea typeface="Times New Roman" charset="0"/>
                            <a:cs typeface="Times New Roman" charset="0"/>
                          </a:rPr>
                          <m:t>𝑃</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𝐷</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𝐴</m:t>
                        </m:r>
                        <m:r>
                          <a:rPr lang="en-US" altLang="zh-CN" sz="2100" i="1">
                            <a:latin typeface="Cambria Math" charset="0"/>
                            <a:ea typeface="Times New Roman" charset="0"/>
                            <a:cs typeface="Times New Roman" charset="0"/>
                          </a:rPr>
                          <m:t>)</m:t>
                        </m:r>
                      </m:num>
                      <m:den>
                        <m:r>
                          <a:rPr lang="en-US" altLang="zh-CN" sz="2100" i="1">
                            <a:latin typeface="Cambria Math" charset="0"/>
                            <a:ea typeface="Times New Roman" charset="0"/>
                            <a:cs typeface="Times New Roman" charset="0"/>
                          </a:rPr>
                          <m:t>𝑃</m:t>
                        </m:r>
                        <m:d>
                          <m:dPr>
                            <m:ctrlPr>
                              <a:rPr lang="en-US" altLang="zh-CN" sz="2100" i="1">
                                <a:latin typeface="Cambria Math" charset="0"/>
                                <a:ea typeface="Times New Roman" charset="0"/>
                                <a:cs typeface="Times New Roman" charset="0"/>
                              </a:rPr>
                            </m:ctrlPr>
                          </m:dPr>
                          <m:e>
                            <m:r>
                              <a:rPr lang="en-US" altLang="zh-CN" sz="2100" i="1">
                                <a:latin typeface="Cambria Math" charset="0"/>
                                <a:ea typeface="Times New Roman" charset="0"/>
                                <a:cs typeface="Times New Roman" charset="0"/>
                              </a:rPr>
                              <m:t>𝐷</m:t>
                            </m:r>
                          </m:e>
                        </m:d>
                      </m:den>
                    </m:f>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14:m>
                  <m:oMath xmlns:m="http://schemas.openxmlformats.org/officeDocument/2006/math">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0.05×0.25</m:t>
                        </m:r>
                      </m:num>
                      <m:den>
                        <m:r>
                          <m:rPr>
                            <m:nor/>
                          </m:rPr>
                          <a:rPr lang="en-US" altLang="zh-CN" sz="2100" dirty="0">
                            <a:latin typeface="Times New Roman" charset="0"/>
                            <a:ea typeface="Times New Roman" charset="0"/>
                            <a:cs typeface="Times New Roman" charset="0"/>
                          </a:rPr>
                          <m:t>0.0345</m:t>
                        </m:r>
                      </m:den>
                    </m:f>
                    <m:r>
                      <a:rPr lang="en-US" altLang="zh-CN" sz="2100" i="1">
                        <a:latin typeface="Cambria Math" charset="0"/>
                        <a:ea typeface="Times New Roman" charset="0"/>
                        <a:cs typeface="Times New Roman" charset="0"/>
                      </a:rPr>
                      <m:t>≈0.36</m:t>
                    </m:r>
                  </m:oMath>
                </a14:m>
                <a:endParaRPr lang="en-US" altLang="zh-CN" sz="2100" dirty="0">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431800" y="1250950"/>
                <a:ext cx="8331200" cy="3192412"/>
              </a:xfrm>
              <a:prstGeom prst="rect">
                <a:avLst/>
              </a:prstGeom>
              <a:blipFill>
                <a:blip r:embed="rId2"/>
                <a:stretch>
                  <a:fillRect l="-878" t="-1336" r="-8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FA5BD5A5-2809-44FE-BCF3-D4746839CE41}"/>
              </a:ext>
            </a:extLst>
          </p:cNvPr>
          <p:cNvSpPr>
            <a:spLocks noGrp="1"/>
          </p:cNvSpPr>
          <p:nvPr>
            <p:ph type="sldNum" sz="quarter" idx="12"/>
          </p:nvPr>
        </p:nvSpPr>
        <p:spPr/>
        <p:txBody>
          <a:bodyPr/>
          <a:lstStyle/>
          <a:p>
            <a:fld id="{FA941FB5-B56A-DB49-A8AB-D06F1CE43BD1}" type="slidenum">
              <a:rPr lang="en-US" smtClean="0"/>
              <a:t>157</a:t>
            </a:fld>
            <a:endParaRPr lang="en-US"/>
          </a:p>
        </p:txBody>
      </p:sp>
    </p:spTree>
    <p:extLst>
      <p:ext uri="{BB962C8B-B14F-4D97-AF65-F5344CB8AC3E}">
        <p14:creationId xmlns:p14="http://schemas.microsoft.com/office/powerpoint/2010/main" val="19481366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09" y="728700"/>
            <a:ext cx="3285365" cy="811560"/>
          </a:xfrm>
          <a:ln>
            <a:solidFill>
              <a:srgbClr val="FF0000"/>
            </a:solidFill>
          </a:ln>
          <a:effectLst>
            <a:outerShdw blurRad="50800" dist="38100" dir="2700000" algn="tl" rotWithShape="0">
              <a:prstClr val="black">
                <a:alpha val="40000"/>
              </a:prstClr>
            </a:outerShdw>
          </a:effectLst>
        </p:spPr>
        <p:txBody>
          <a:bodyPr/>
          <a:lstStyle/>
          <a:p>
            <a:pPr algn="ctr"/>
            <a:r>
              <a:rPr lang="en-US" sz="3200" b="1" dirty="0">
                <a:solidFill>
                  <a:schemeClr val="bg2">
                    <a:lumMod val="60000"/>
                    <a:lumOff val="40000"/>
                  </a:schemeClr>
                </a:solidFill>
                <a:latin typeface="Times New Roman" charset="0"/>
                <a:ea typeface="Times New Roman" charset="0"/>
                <a:cs typeface="Times New Roman" charset="0"/>
              </a:rPr>
              <a:t>6  Histograms</a:t>
            </a:r>
          </a:p>
        </p:txBody>
      </p:sp>
      <p:sp>
        <p:nvSpPr>
          <p:cNvPr id="3" name="Content Placeholder 2"/>
          <p:cNvSpPr>
            <a:spLocks noGrp="1"/>
          </p:cNvSpPr>
          <p:nvPr>
            <p:ph idx="1"/>
          </p:nvPr>
        </p:nvSpPr>
        <p:spPr>
          <a:xfrm>
            <a:off x="476545" y="1898830"/>
            <a:ext cx="8304661" cy="3542791"/>
          </a:xfrm>
          <a:ln>
            <a:solidFill>
              <a:srgbClr val="FF0000"/>
            </a:solidFill>
          </a:ln>
        </p:spPr>
        <p:txBody>
          <a:bodyPr/>
          <a:lstStyle/>
          <a:p>
            <a:pPr algn="just">
              <a:buFont typeface="Wingdings" panose="05000000000000000000" pitchFamily="2" charset="2"/>
              <a:buChar char="l"/>
            </a:pPr>
            <a:r>
              <a:rPr lang="en-US" sz="2400" dirty="0">
                <a:latin typeface="Times" charset="0"/>
              </a:rPr>
              <a:t>     A numerical variable is </a:t>
            </a:r>
            <a:r>
              <a:rPr lang="en-US" sz="2400" b="1" dirty="0">
                <a:latin typeface="Times" charset="0"/>
              </a:rPr>
              <a:t>discrete </a:t>
            </a:r>
            <a:r>
              <a:rPr lang="en-US" sz="2400" dirty="0">
                <a:latin typeface="Times" charset="0"/>
              </a:rPr>
              <a:t>if its set of possible values either is finite or else can be listed in an </a:t>
            </a:r>
            <a:r>
              <a:rPr lang="en-US" sz="2400" dirty="0">
                <a:solidFill>
                  <a:srgbClr val="FF0000"/>
                </a:solidFill>
                <a:latin typeface="Times" charset="0"/>
              </a:rPr>
              <a:t>infinite sequence </a:t>
            </a:r>
            <a:r>
              <a:rPr lang="en-US" sz="2400" dirty="0">
                <a:latin typeface="Times" charset="0"/>
              </a:rPr>
              <a:t>(one in which there is a first number, a second number, and so on). </a:t>
            </a:r>
          </a:p>
          <a:p>
            <a:pPr algn="just">
              <a:buFont typeface="Wingdings" panose="05000000000000000000" pitchFamily="2" charset="2"/>
              <a:buChar char="l"/>
            </a:pPr>
            <a:r>
              <a:rPr lang="en-US" sz="2400" dirty="0">
                <a:latin typeface="Times" charset="0"/>
              </a:rPr>
              <a:t>     A numerical variable is </a:t>
            </a:r>
            <a:r>
              <a:rPr lang="en-US" sz="2400" b="1" dirty="0">
                <a:latin typeface="Times" charset="0"/>
              </a:rPr>
              <a:t>continuous </a:t>
            </a:r>
            <a:r>
              <a:rPr lang="en-US" sz="2400" dirty="0">
                <a:latin typeface="Times" charset="0"/>
              </a:rPr>
              <a:t>if its possible values consist of an </a:t>
            </a:r>
            <a:r>
              <a:rPr lang="en-US" sz="2400" dirty="0">
                <a:solidFill>
                  <a:srgbClr val="FF0000"/>
                </a:solidFill>
                <a:latin typeface="Times" charset="0"/>
              </a:rPr>
              <a:t>entire interval </a:t>
            </a:r>
            <a:r>
              <a:rPr lang="en-US" sz="2400" dirty="0">
                <a:latin typeface="Times" charset="0"/>
              </a:rPr>
              <a:t>on the number line. </a:t>
            </a:r>
            <a:endParaRPr lang="en-US" sz="2400" dirty="0"/>
          </a:p>
          <a:p>
            <a:pPr algn="just">
              <a:buFont typeface="Wingdings" panose="05000000000000000000" pitchFamily="2" charset="2"/>
              <a:buChar char="l"/>
            </a:pPr>
            <a:endParaRPr lang="en-US" sz="2400" dirty="0">
              <a:latin typeface="Times New Roman" charset="0"/>
              <a:ea typeface="Times New Roman" charset="0"/>
              <a:cs typeface="Times New Roman" charset="0"/>
            </a:endParaRPr>
          </a:p>
          <a:p>
            <a:pPr algn="just">
              <a:buFont typeface="Wingdings" panose="05000000000000000000" pitchFamily="2" charset="2"/>
              <a:buChar char="l"/>
            </a:pPr>
            <a:r>
              <a:rPr lang="en-US" sz="2400" dirty="0">
                <a:latin typeface="Times" charset="0"/>
              </a:rPr>
              <a:t>     The </a:t>
            </a:r>
            <a:r>
              <a:rPr lang="en-US" sz="2400" b="1" dirty="0">
                <a:latin typeface="Times" charset="0"/>
              </a:rPr>
              <a:t>frequency </a:t>
            </a:r>
            <a:r>
              <a:rPr lang="en-US" sz="2400" dirty="0">
                <a:latin typeface="Times" charset="0"/>
              </a:rPr>
              <a:t>of any particular </a:t>
            </a:r>
            <a:r>
              <a:rPr lang="en-US" sz="2400" i="1" dirty="0">
                <a:latin typeface="Times" charset="0"/>
              </a:rPr>
              <a:t>x </a:t>
            </a:r>
            <a:r>
              <a:rPr lang="en-US" sz="2400" dirty="0">
                <a:latin typeface="Times" charset="0"/>
              </a:rPr>
              <a:t>value is the </a:t>
            </a:r>
            <a:r>
              <a:rPr lang="en-US" sz="2400" dirty="0">
                <a:solidFill>
                  <a:srgbClr val="FF0000"/>
                </a:solidFill>
                <a:latin typeface="Times" charset="0"/>
              </a:rPr>
              <a:t>number of times </a:t>
            </a:r>
            <a:r>
              <a:rPr lang="en-US" sz="2400" dirty="0">
                <a:latin typeface="Times" charset="0"/>
              </a:rPr>
              <a:t>that value occurs in the data set</a:t>
            </a:r>
            <a:r>
              <a:rPr lang="en-US" altLang="zh-CN" sz="2400" dirty="0">
                <a:latin typeface="Times" charset="0"/>
              </a:rPr>
              <a:t>.</a:t>
            </a:r>
            <a:endParaRPr lang="en-US" sz="2400" dirty="0"/>
          </a:p>
        </p:txBody>
      </p:sp>
      <p:sp>
        <p:nvSpPr>
          <p:cNvPr id="4" name="灯片编号占位符 3">
            <a:extLst>
              <a:ext uri="{FF2B5EF4-FFF2-40B4-BE49-F238E27FC236}">
                <a16:creationId xmlns:a16="http://schemas.microsoft.com/office/drawing/2014/main" xmlns="" id="{1A95019C-0DF9-41AD-B076-4D077AC3A1B0}"/>
              </a:ext>
            </a:extLst>
          </p:cNvPr>
          <p:cNvSpPr>
            <a:spLocks noGrp="1"/>
          </p:cNvSpPr>
          <p:nvPr>
            <p:ph type="sldNum" sz="quarter" idx="11"/>
          </p:nvPr>
        </p:nvSpPr>
        <p:spPr/>
        <p:txBody>
          <a:bodyPr/>
          <a:lstStyle/>
          <a:p>
            <a:pPr>
              <a:defRPr/>
            </a:pPr>
            <a:fld id="{8618F8B8-3FB5-463C-A387-6BC2D35C345E}" type="slidenum">
              <a:rPr lang="zh-CN" altLang="en-US" smtClean="0"/>
              <a:pPr>
                <a:defRPr/>
              </a:pPr>
              <a:t>16</a:t>
            </a:fld>
            <a:endParaRPr lang="en-US" altLang="zh-CN" dirty="0"/>
          </a:p>
        </p:txBody>
      </p:sp>
    </p:spTree>
    <p:extLst>
      <p:ext uri="{BB962C8B-B14F-4D97-AF65-F5344CB8AC3E}">
        <p14:creationId xmlns:p14="http://schemas.microsoft.com/office/powerpoint/2010/main" val="77131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510" y="1043735"/>
                <a:ext cx="8762781" cy="5005043"/>
              </a:xfrm>
              <a:ln>
                <a:solidFill>
                  <a:srgbClr val="FF0000"/>
                </a:solidFill>
              </a:ln>
            </p:spPr>
            <p:txBody>
              <a:bodyPr/>
              <a:lstStyle/>
              <a:p>
                <a:pPr algn="just">
                  <a:buFont typeface="Wingdings" charset="2"/>
                  <a:buChar char="q"/>
                </a:pPr>
                <a:r>
                  <a:rPr lang="en-US" sz="2400" dirty="0">
                    <a:latin typeface="Times New Roman" charset="0"/>
                    <a:ea typeface="Times New Roman" charset="0"/>
                    <a:cs typeface="Times New Roman" charset="0"/>
                  </a:rPr>
                  <a:t>The </a:t>
                </a:r>
                <a:r>
                  <a:rPr lang="en-US" sz="2400" b="1" dirty="0">
                    <a:solidFill>
                      <a:schemeClr val="bg2">
                        <a:lumMod val="60000"/>
                        <a:lumOff val="40000"/>
                      </a:schemeClr>
                    </a:solidFill>
                    <a:latin typeface="Times New Roman" charset="0"/>
                    <a:ea typeface="Times New Roman" charset="0"/>
                    <a:cs typeface="Times New Roman" charset="0"/>
                  </a:rPr>
                  <a:t>relative frequency </a:t>
                </a:r>
                <a:r>
                  <a:rPr lang="en-US" sz="2400" dirty="0">
                    <a:latin typeface="Times New Roman" charset="0"/>
                    <a:ea typeface="Times New Roman" charset="0"/>
                    <a:cs typeface="Times New Roman" charset="0"/>
                  </a:rPr>
                  <a:t>of a value is the fraction or proportion of times the value occurs </a:t>
                </a:r>
              </a:p>
              <a:p>
                <a:pPr marL="0" indent="0" algn="just">
                  <a:buNone/>
                </a:pPr>
                <a:r>
                  <a:rPr lang="en-US" sz="2400" b="1" dirty="0">
                    <a:solidFill>
                      <a:srgbClr val="FF0000"/>
                    </a:solidFill>
                    <a:latin typeface="Times New Roman" charset="0"/>
                    <a:ea typeface="Times New Roman" charset="0"/>
                    <a:cs typeface="Times New Roman" charset="0"/>
                  </a:rPr>
                  <a:t>relative frequency of a value </a:t>
                </a:r>
              </a:p>
              <a:p>
                <a:pPr marL="0" indent="0" algn="just">
                  <a:buNone/>
                </a:pPr>
                <a14:m>
                  <m:oMathPara xmlns:m="http://schemas.openxmlformats.org/officeDocument/2006/math">
                    <m:oMathParaPr>
                      <m:jc m:val="centerGroup"/>
                    </m:oMathParaPr>
                    <m:oMath xmlns:m="http://schemas.openxmlformats.org/officeDocument/2006/math">
                      <m:r>
                        <a:rPr lang="en-US" altLang="zh-CN" sz="2400" b="0" i="0" smtClean="0">
                          <a:latin typeface="Cambria Math" charset="0"/>
                          <a:ea typeface="Times New Roman" charset="0"/>
                          <a:cs typeface="Times New Roman" charset="0"/>
                        </a:rPr>
                        <m:t>=</m:t>
                      </m:r>
                      <m:f>
                        <m:fPr>
                          <m:ctrlPr>
                            <a:rPr lang="mr-IN" sz="2400" i="1" smtClean="0">
                              <a:latin typeface="Cambria Math" charset="0"/>
                              <a:ea typeface="Times New Roman" charset="0"/>
                              <a:cs typeface="Times New Roman" charset="0"/>
                            </a:rPr>
                          </m:ctrlPr>
                        </m:fPr>
                        <m:num>
                          <m:r>
                            <m:rPr>
                              <m:nor/>
                            </m:rPr>
                            <a:rPr lang="en-US" sz="2400">
                              <a:latin typeface="Times New Roman" charset="0"/>
                              <a:ea typeface="Times New Roman" charset="0"/>
                              <a:cs typeface="Times New Roman" charset="0"/>
                            </a:rPr>
                            <m:t>number</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of</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times</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the</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value</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occurs</m:t>
                          </m:r>
                          <m:r>
                            <m:rPr>
                              <m:nor/>
                            </m:rPr>
                            <a:rPr lang="en-US" sz="2400">
                              <a:latin typeface="Times New Roman" charset="0"/>
                              <a:ea typeface="Times New Roman" charset="0"/>
                              <a:cs typeface="Times New Roman" charset="0"/>
                            </a:rPr>
                            <m:t>  </m:t>
                          </m:r>
                        </m:num>
                        <m:den>
                          <m:r>
                            <m:rPr>
                              <m:nor/>
                            </m:rPr>
                            <a:rPr lang="en-US" sz="2400">
                              <a:latin typeface="Times New Roman" charset="0"/>
                              <a:ea typeface="Times New Roman" charset="0"/>
                              <a:cs typeface="Times New Roman" charset="0"/>
                            </a:rPr>
                            <m:t>number</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of</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observations</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in</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the</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data</m:t>
                          </m:r>
                          <m:r>
                            <m:rPr>
                              <m:nor/>
                            </m:rPr>
                            <a:rPr lang="en-US" sz="2400">
                              <a:latin typeface="Times New Roman" charset="0"/>
                              <a:ea typeface="Times New Roman" charset="0"/>
                              <a:cs typeface="Times New Roman" charset="0"/>
                            </a:rPr>
                            <m:t> </m:t>
                          </m:r>
                          <m:r>
                            <m:rPr>
                              <m:nor/>
                            </m:rPr>
                            <a:rPr lang="en-US" sz="2400">
                              <a:latin typeface="Times New Roman" charset="0"/>
                              <a:ea typeface="Times New Roman" charset="0"/>
                              <a:cs typeface="Times New Roman" charset="0"/>
                            </a:rPr>
                            <m:t>set</m:t>
                          </m:r>
                          <m:r>
                            <m:rPr>
                              <m:nor/>
                            </m:rPr>
                            <a:rPr lang="en-US" sz="2400">
                              <a:latin typeface="Times New Roman" charset="0"/>
                              <a:ea typeface="Times New Roman" charset="0"/>
                              <a:cs typeface="Times New Roman" charset="0"/>
                            </a:rPr>
                            <m:t>  </m:t>
                          </m:r>
                        </m:den>
                      </m:f>
                    </m:oMath>
                  </m:oMathPara>
                </a14:m>
                <a:endParaRPr lang="en-US" sz="2400" dirty="0">
                  <a:latin typeface="Times New Roman" charset="0"/>
                  <a:ea typeface="Times New Roman" charset="0"/>
                  <a:cs typeface="Times New Roman" charset="0"/>
                </a:endParaRPr>
              </a:p>
              <a:p>
                <a:pPr algn="just">
                  <a:buFont typeface="Wingdings" charset="2"/>
                  <a:buChar char="q"/>
                </a:pPr>
                <a:endParaRPr lang="en-US" sz="2400" dirty="0">
                  <a:latin typeface="Times New Roman" charset="0"/>
                  <a:ea typeface="Times New Roman" charset="0"/>
                  <a:cs typeface="Times New Roman" charset="0"/>
                </a:endParaRPr>
              </a:p>
              <a:p>
                <a:pPr algn="just">
                  <a:buFont typeface="Wingdings" charset="2"/>
                  <a:buChar char="q"/>
                </a:pPr>
                <a:r>
                  <a:rPr lang="en-US" sz="2400" dirty="0">
                    <a:latin typeface="Times New Roman" charset="0"/>
                    <a:ea typeface="Times New Roman" charset="0"/>
                    <a:cs typeface="Times New Roman" charset="0"/>
                  </a:rPr>
                  <a:t>Multiplying a relative frequency by 100 gives a </a:t>
                </a:r>
                <a:r>
                  <a:rPr lang="en-US" sz="2400" b="1" dirty="0">
                    <a:latin typeface="Times New Roman" charset="0"/>
                    <a:ea typeface="Times New Roman" charset="0"/>
                    <a:cs typeface="Times New Roman" charset="0"/>
                  </a:rPr>
                  <a:t>percentage</a:t>
                </a:r>
                <a:r>
                  <a:rPr lang="en-US" sz="2400" dirty="0">
                    <a:latin typeface="Times New Roman" charset="0"/>
                    <a:ea typeface="Times New Roman" charset="0"/>
                    <a:cs typeface="Times New Roman" charset="0"/>
                  </a:rPr>
                  <a:t>; in the college-course example, 35% of the students in the sample are taking three courses </a:t>
                </a:r>
              </a:p>
              <a:p>
                <a:pPr algn="just">
                  <a:buFont typeface="Wingdings" charset="2"/>
                  <a:buChar char="q"/>
                </a:pPr>
                <a:endParaRPr lang="en-US" sz="2400" dirty="0">
                  <a:latin typeface="Times New Roman" charset="0"/>
                  <a:ea typeface="Times New Roman" charset="0"/>
                  <a:cs typeface="Times New Roman" charset="0"/>
                </a:endParaRPr>
              </a:p>
              <a:p>
                <a:pPr algn="just">
                  <a:buFont typeface="Wingdings" charset="2"/>
                  <a:buChar char="q"/>
                </a:pPr>
                <a:r>
                  <a:rPr lang="en-US" sz="2400" dirty="0">
                    <a:latin typeface="Times New Roman" charset="0"/>
                    <a:ea typeface="Times New Roman" charset="0"/>
                    <a:cs typeface="Times New Roman" charset="0"/>
                  </a:rPr>
                  <a:t>A </a:t>
                </a:r>
                <a:r>
                  <a:rPr lang="en-US" sz="2400" b="1" dirty="0">
                    <a:solidFill>
                      <a:schemeClr val="bg2">
                        <a:lumMod val="60000"/>
                        <a:lumOff val="40000"/>
                      </a:schemeClr>
                    </a:solidFill>
                    <a:latin typeface="Times New Roman" charset="0"/>
                    <a:ea typeface="Times New Roman" charset="0"/>
                    <a:cs typeface="Times New Roman" charset="0"/>
                  </a:rPr>
                  <a:t>frequency distribution </a:t>
                </a:r>
                <a:r>
                  <a:rPr lang="en-US" sz="2400" dirty="0">
                    <a:latin typeface="Times New Roman" charset="0"/>
                    <a:ea typeface="Times New Roman" charset="0"/>
                    <a:cs typeface="Times New Roman" charset="0"/>
                  </a:rPr>
                  <a:t>is a tabulation of the frequencies and/or relative frequencies. </a:t>
                </a:r>
              </a:p>
              <a:p>
                <a:pPr algn="just"/>
                <a:endParaRPr 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510" y="1043735"/>
                <a:ext cx="8762781" cy="5005043"/>
              </a:xfrm>
              <a:blipFill>
                <a:blip r:embed="rId2"/>
                <a:stretch>
                  <a:fillRect l="-972" t="-851" r="-972"/>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8B1134D9-D7C8-462D-AF11-154EBED1AB22}"/>
              </a:ext>
            </a:extLst>
          </p:cNvPr>
          <p:cNvSpPr>
            <a:spLocks noGrp="1"/>
          </p:cNvSpPr>
          <p:nvPr>
            <p:ph type="sldNum" sz="quarter" idx="11"/>
          </p:nvPr>
        </p:nvSpPr>
        <p:spPr/>
        <p:txBody>
          <a:bodyPr/>
          <a:lstStyle/>
          <a:p>
            <a:pPr>
              <a:defRPr/>
            </a:pPr>
            <a:fld id="{8618F8B8-3FB5-463C-A387-6BC2D35C345E}" type="slidenum">
              <a:rPr lang="zh-CN" altLang="en-US" smtClean="0"/>
              <a:pPr>
                <a:defRPr/>
              </a:pPr>
              <a:t>17</a:t>
            </a:fld>
            <a:endParaRPr lang="en-US" altLang="zh-CN" dirty="0"/>
          </a:p>
        </p:txBody>
      </p:sp>
    </p:spTree>
    <p:extLst>
      <p:ext uri="{BB962C8B-B14F-4D97-AF65-F5344CB8AC3E}">
        <p14:creationId xmlns:p14="http://schemas.microsoft.com/office/powerpoint/2010/main" val="129043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530" y="818710"/>
            <a:ext cx="8370930" cy="856565"/>
          </a:xfrm>
          <a:ln>
            <a:solidFill>
              <a:srgbClr val="FF0000"/>
            </a:solidFill>
          </a:ln>
        </p:spPr>
        <p:txBody>
          <a:bodyPr/>
          <a:lstStyle/>
          <a:p>
            <a:pPr marL="171450" indent="-171450">
              <a:spcBef>
                <a:spcPts val="750"/>
              </a:spcBef>
            </a:pPr>
            <a:r>
              <a:rPr lang="en-US" altLang="zh-CN" sz="3200" b="1" dirty="0">
                <a:solidFill>
                  <a:schemeClr val="bg2">
                    <a:lumMod val="60000"/>
                    <a:lumOff val="40000"/>
                  </a:schemeClr>
                </a:solidFill>
                <a:latin typeface="Times New Roman" charset="0"/>
                <a:ea typeface="Times New Roman" charset="0"/>
                <a:cs typeface="Times New Roman" charset="0"/>
              </a:rPr>
              <a:t>a)</a:t>
            </a:r>
            <a:r>
              <a:rPr lang="zh-CN" altLang="en-US" sz="3200" b="1" dirty="0">
                <a:solidFill>
                  <a:schemeClr val="bg2">
                    <a:lumMod val="60000"/>
                    <a:lumOff val="40000"/>
                  </a:schemeClr>
                </a:solidFill>
                <a:latin typeface="Times New Roman" charset="0"/>
                <a:ea typeface="Times New Roman" charset="0"/>
                <a:cs typeface="Times New Roman" charset="0"/>
              </a:rPr>
              <a:t>  </a:t>
            </a:r>
            <a:r>
              <a:rPr lang="en-US" sz="3200" b="1" dirty="0">
                <a:solidFill>
                  <a:schemeClr val="bg2">
                    <a:lumMod val="60000"/>
                    <a:lumOff val="40000"/>
                  </a:schemeClr>
                </a:solidFill>
                <a:latin typeface="Times New Roman" charset="0"/>
                <a:ea typeface="Times New Roman" charset="0"/>
                <a:cs typeface="Times New Roman" charset="0"/>
              </a:rPr>
              <a:t>Constructing a Histogram for Discrete Data </a:t>
            </a:r>
          </a:p>
        </p:txBody>
      </p:sp>
      <p:sp>
        <p:nvSpPr>
          <p:cNvPr id="3" name="Content Placeholder 2"/>
          <p:cNvSpPr>
            <a:spLocks noGrp="1"/>
          </p:cNvSpPr>
          <p:nvPr>
            <p:ph idx="1"/>
          </p:nvPr>
        </p:nvSpPr>
        <p:spPr>
          <a:xfrm>
            <a:off x="341530" y="1981200"/>
            <a:ext cx="8370930" cy="2392905"/>
          </a:xfrm>
        </p:spPr>
        <p:style>
          <a:lnRef idx="2">
            <a:schemeClr val="accent1"/>
          </a:lnRef>
          <a:fillRef idx="1">
            <a:schemeClr val="lt1"/>
          </a:fillRef>
          <a:effectRef idx="0">
            <a:schemeClr val="accent1"/>
          </a:effectRef>
          <a:fontRef idx="minor">
            <a:schemeClr val="dk1"/>
          </a:fontRef>
        </p:style>
        <p:txBody>
          <a:bodyPr/>
          <a:lstStyle/>
          <a:p>
            <a:pPr algn="just">
              <a:buFont typeface="Wingdings" charset="2"/>
              <a:buChar char="Ø"/>
            </a:pPr>
            <a:r>
              <a:rPr lang="en-US" sz="2400" dirty="0">
                <a:latin typeface="Times New Roman" charset="0"/>
                <a:ea typeface="Times New Roman" charset="0"/>
                <a:cs typeface="Times New Roman" charset="0"/>
              </a:rPr>
              <a:t>First, determine the frequency and relative frequency of each </a:t>
            </a:r>
            <a:r>
              <a:rPr lang="en-US" sz="2400" i="1" dirty="0">
                <a:latin typeface="Times New Roman" charset="0"/>
                <a:ea typeface="Times New Roman" charset="0"/>
                <a:cs typeface="Times New Roman" charset="0"/>
              </a:rPr>
              <a:t>x </a:t>
            </a:r>
            <a:r>
              <a:rPr lang="en-US" sz="2400" dirty="0">
                <a:latin typeface="Times New Roman" charset="0"/>
                <a:ea typeface="Times New Roman" charset="0"/>
                <a:cs typeface="Times New Roman" charset="0"/>
              </a:rPr>
              <a:t>value. Then mark possible </a:t>
            </a:r>
            <a:r>
              <a:rPr lang="en-US" sz="2400" i="1" dirty="0">
                <a:latin typeface="Times New Roman" charset="0"/>
                <a:ea typeface="Times New Roman" charset="0"/>
                <a:cs typeface="Times New Roman" charset="0"/>
              </a:rPr>
              <a:t>x </a:t>
            </a:r>
            <a:r>
              <a:rPr lang="en-US" sz="2400" dirty="0">
                <a:latin typeface="Times New Roman" charset="0"/>
                <a:ea typeface="Times New Roman" charset="0"/>
                <a:cs typeface="Times New Roman" charset="0"/>
              </a:rPr>
              <a:t>values on a horizontal scale. </a:t>
            </a:r>
          </a:p>
          <a:p>
            <a:pPr algn="just">
              <a:buFont typeface="Wingdings" charset="2"/>
              <a:buChar char="Ø"/>
            </a:pPr>
            <a:endParaRPr lang="en-US" sz="2400" dirty="0">
              <a:latin typeface="Times New Roman" charset="0"/>
              <a:ea typeface="Times New Roman" charset="0"/>
              <a:cs typeface="Times New Roman" charset="0"/>
            </a:endParaRPr>
          </a:p>
          <a:p>
            <a:pPr algn="just">
              <a:buFont typeface="Wingdings" charset="2"/>
              <a:buChar char="Ø"/>
            </a:pPr>
            <a:r>
              <a:rPr lang="en-US" sz="2400" dirty="0">
                <a:latin typeface="Times New Roman" charset="0"/>
                <a:ea typeface="Times New Roman" charset="0"/>
                <a:cs typeface="Times New Roman" charset="0"/>
              </a:rPr>
              <a:t>Above each value, </a:t>
            </a:r>
            <a:r>
              <a:rPr lang="en-US" sz="2400" b="1" dirty="0">
                <a:latin typeface="Times New Roman" charset="0"/>
                <a:ea typeface="Times New Roman" charset="0"/>
                <a:cs typeface="Times New Roman" charset="0"/>
              </a:rPr>
              <a:t>draw a rectangle </a:t>
            </a:r>
            <a:r>
              <a:rPr lang="en-US" sz="2400" dirty="0">
                <a:latin typeface="Times New Roman" charset="0"/>
                <a:ea typeface="Times New Roman" charset="0"/>
                <a:cs typeface="Times New Roman" charset="0"/>
              </a:rPr>
              <a:t>whose height is the relative frequency (or alternatively, the frequency) of that value. </a:t>
            </a:r>
          </a:p>
        </p:txBody>
      </p:sp>
      <p:sp>
        <p:nvSpPr>
          <p:cNvPr id="4" name="灯片编号占位符 3">
            <a:extLst>
              <a:ext uri="{FF2B5EF4-FFF2-40B4-BE49-F238E27FC236}">
                <a16:creationId xmlns:a16="http://schemas.microsoft.com/office/drawing/2014/main" xmlns="" id="{05EF7EDB-61C6-4182-A375-C0C2BDE1C1D0}"/>
              </a:ext>
            </a:extLst>
          </p:cNvPr>
          <p:cNvSpPr>
            <a:spLocks noGrp="1"/>
          </p:cNvSpPr>
          <p:nvPr>
            <p:ph type="sldNum" sz="quarter" idx="11"/>
          </p:nvPr>
        </p:nvSpPr>
        <p:spPr/>
        <p:txBody>
          <a:bodyPr/>
          <a:lstStyle/>
          <a:p>
            <a:pPr>
              <a:defRPr/>
            </a:pPr>
            <a:fld id="{8618F8B8-3FB5-463C-A387-6BC2D35C345E}" type="slidenum">
              <a:rPr lang="zh-CN" altLang="en-US" smtClean="0"/>
              <a:pPr>
                <a:defRPr/>
              </a:pPr>
              <a:t>18</a:t>
            </a:fld>
            <a:endParaRPr lang="en-US" altLang="zh-CN" dirty="0"/>
          </a:p>
        </p:txBody>
      </p:sp>
    </p:spTree>
    <p:extLst>
      <p:ext uri="{BB962C8B-B14F-4D97-AF65-F5344CB8AC3E}">
        <p14:creationId xmlns:p14="http://schemas.microsoft.com/office/powerpoint/2010/main" val="86823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2920" y="5484156"/>
            <a:ext cx="4427815" cy="323165"/>
          </a:xfrm>
          <a:prstGeom prst="rect">
            <a:avLst/>
          </a:prstGeom>
        </p:spPr>
        <p:txBody>
          <a:bodyPr wrap="none">
            <a:spAutoFit/>
          </a:bodyPr>
          <a:lstStyle/>
          <a:p>
            <a:r>
              <a:rPr lang="en-US" sz="1500" dirty="0">
                <a:latin typeface="Times New Roman" charset="0"/>
                <a:ea typeface="Times New Roman" charset="0"/>
                <a:cs typeface="Times New Roman" charset="0"/>
              </a:rPr>
              <a:t>Frequency Distribution for Hits in Nine-Inning Games </a:t>
            </a:r>
          </a:p>
        </p:txBody>
      </p:sp>
      <p:sp>
        <p:nvSpPr>
          <p:cNvPr id="7" name="Rectangle 6"/>
          <p:cNvSpPr/>
          <p:nvPr/>
        </p:nvSpPr>
        <p:spPr>
          <a:xfrm>
            <a:off x="4924920" y="5519623"/>
            <a:ext cx="4110421" cy="323165"/>
          </a:xfrm>
          <a:prstGeom prst="rect">
            <a:avLst/>
          </a:prstGeom>
        </p:spPr>
        <p:txBody>
          <a:bodyPr wrap="none">
            <a:spAutoFit/>
          </a:bodyPr>
          <a:lstStyle/>
          <a:p>
            <a:r>
              <a:rPr lang="en-US" sz="1500" dirty="0">
                <a:latin typeface="Times New Roman" charset="0"/>
                <a:ea typeface="Times New Roman" charset="0"/>
                <a:cs typeface="Times New Roman" charset="0"/>
              </a:rPr>
              <a:t>Histogram of number of hits per nine-inning game </a:t>
            </a:r>
          </a:p>
        </p:txBody>
      </p:sp>
      <p:sp>
        <p:nvSpPr>
          <p:cNvPr id="10" name="Rectangle 9"/>
          <p:cNvSpPr/>
          <p:nvPr/>
        </p:nvSpPr>
        <p:spPr>
          <a:xfrm>
            <a:off x="302220" y="818710"/>
            <a:ext cx="8539560" cy="1708160"/>
          </a:xfrm>
          <a:prstGeom prst="rect">
            <a:avLst/>
          </a:prstGeom>
          <a:ln>
            <a:solidFill>
              <a:srgbClr val="FF0000"/>
            </a:solidFill>
          </a:ln>
        </p:spPr>
        <p:txBody>
          <a:bodyPr wrap="square">
            <a:spAutoFit/>
          </a:bodyPr>
          <a:lstStyle/>
          <a:p>
            <a:pPr algn="just"/>
            <a:r>
              <a:rPr lang="en-US" altLang="zh-CN" sz="2100" b="1" dirty="0">
                <a:solidFill>
                  <a:srgbClr val="FF0000"/>
                </a:solidFill>
                <a:latin typeface="Times New Roman" charset="0"/>
                <a:ea typeface="Times New Roman" charset="0"/>
                <a:cs typeface="Times New Roman" charset="0"/>
              </a:rPr>
              <a:t>Example:</a:t>
            </a:r>
            <a:r>
              <a:rPr lang="zh-CN" altLang="en-US" sz="2100" dirty="0">
                <a:latin typeface="Times New Roman" charset="0"/>
                <a:ea typeface="Times New Roman" charset="0"/>
                <a:cs typeface="Times New Roman" charset="0"/>
              </a:rPr>
              <a:t> </a:t>
            </a:r>
            <a:r>
              <a:rPr lang="en-US" sz="2100" dirty="0">
                <a:latin typeface="Times" charset="0"/>
              </a:rPr>
              <a:t>How unusual is a no-hitter or a one-hitter in a major league baseball game, and how frequently does a team get more than 10, 15, or even 20 hits? Table</a:t>
            </a:r>
            <a:r>
              <a:rPr lang="zh-CN" altLang="en-US" sz="2100" dirty="0">
                <a:latin typeface="Times" charset="0"/>
              </a:rPr>
              <a:t> </a:t>
            </a:r>
            <a:r>
              <a:rPr lang="en-US" altLang="zh-CN" sz="2100" dirty="0">
                <a:latin typeface="Times" charset="0"/>
              </a:rPr>
              <a:t>(left)</a:t>
            </a:r>
            <a:r>
              <a:rPr lang="en-US" sz="2100" dirty="0">
                <a:latin typeface="Times" charset="0"/>
              </a:rPr>
              <a:t> is a frequency distribution for the number of hits per team per game for all nine-inning games that were played between 1989 and 1993. </a:t>
            </a:r>
            <a:r>
              <a:rPr lang="zh-CN" altLang="en-US" sz="2100" dirty="0">
                <a:latin typeface="Times" charset="0"/>
              </a:rPr>
              <a:t> </a:t>
            </a:r>
            <a:r>
              <a:rPr lang="en-US" altLang="zh-CN" sz="2100" dirty="0">
                <a:latin typeface="Times" charset="0"/>
              </a:rPr>
              <a:t>The</a:t>
            </a:r>
            <a:r>
              <a:rPr lang="zh-CN" altLang="en-US" sz="2100" dirty="0">
                <a:latin typeface="Times" charset="0"/>
              </a:rPr>
              <a:t> </a:t>
            </a:r>
            <a:r>
              <a:rPr lang="en-US" altLang="zh-CN" sz="2100" dirty="0">
                <a:latin typeface="Times" charset="0"/>
              </a:rPr>
              <a:t>histogram</a:t>
            </a:r>
            <a:r>
              <a:rPr lang="zh-CN" altLang="en-US" sz="2100" dirty="0">
                <a:latin typeface="Times" charset="0"/>
              </a:rPr>
              <a:t> </a:t>
            </a:r>
            <a:r>
              <a:rPr lang="en-US" altLang="zh-CN" sz="2100" dirty="0">
                <a:latin typeface="Times" charset="0"/>
              </a:rPr>
              <a:t>(right).</a:t>
            </a:r>
            <a:endParaRPr lang="en-US" sz="2100" dirty="0"/>
          </a:p>
        </p:txBody>
      </p:sp>
      <p:sp>
        <p:nvSpPr>
          <p:cNvPr id="2" name="灯片编号占位符 1">
            <a:extLst>
              <a:ext uri="{FF2B5EF4-FFF2-40B4-BE49-F238E27FC236}">
                <a16:creationId xmlns:a16="http://schemas.microsoft.com/office/drawing/2014/main" xmlns="" id="{972F2400-8952-4282-8D5A-D8974C374BAB}"/>
              </a:ext>
            </a:extLst>
          </p:cNvPr>
          <p:cNvSpPr>
            <a:spLocks noGrp="1"/>
          </p:cNvSpPr>
          <p:nvPr>
            <p:ph type="sldNum" sz="quarter" idx="11"/>
          </p:nvPr>
        </p:nvSpPr>
        <p:spPr/>
        <p:txBody>
          <a:bodyPr/>
          <a:lstStyle/>
          <a:p>
            <a:pPr>
              <a:defRPr/>
            </a:pPr>
            <a:fld id="{8618F8B8-3FB5-463C-A387-6BC2D35C345E}" type="slidenum">
              <a:rPr lang="zh-CN" altLang="en-US" smtClean="0"/>
              <a:pPr>
                <a:defRPr/>
              </a:pPr>
              <a:t>19</a:t>
            </a:fld>
            <a:endParaRPr lang="en-US" altLang="zh-CN" dirty="0"/>
          </a:p>
        </p:txBody>
      </p:sp>
      <p:pic>
        <p:nvPicPr>
          <p:cNvPr id="9" name="Content Placeholder 3">
            <a:extLst>
              <a:ext uri="{FF2B5EF4-FFF2-40B4-BE49-F238E27FC236}">
                <a16:creationId xmlns:a16="http://schemas.microsoft.com/office/drawing/2014/main" xmlns="" id="{8BC3A08F-46A5-FE12-FD5A-D1901F2E3F95}"/>
              </a:ext>
            </a:extLst>
          </p:cNvPr>
          <p:cNvPicPr>
            <a:picLocks noGrp="1" noChangeAspect="1"/>
          </p:cNvPicPr>
          <p:nvPr>
            <p:ph idx="1"/>
          </p:nvPr>
        </p:nvPicPr>
        <p:blipFill>
          <a:blip r:embed="rId2"/>
          <a:stretch>
            <a:fillRect/>
          </a:stretch>
        </p:blipFill>
        <p:spPr>
          <a:xfrm>
            <a:off x="503129" y="3150908"/>
            <a:ext cx="4068871" cy="2135417"/>
          </a:xfrm>
          <a:prstGeom prst="rect">
            <a:avLst/>
          </a:prstGeom>
        </p:spPr>
      </p:pic>
      <p:pic>
        <p:nvPicPr>
          <p:cNvPr id="11" name="Picture 4">
            <a:extLst>
              <a:ext uri="{FF2B5EF4-FFF2-40B4-BE49-F238E27FC236}">
                <a16:creationId xmlns:a16="http://schemas.microsoft.com/office/drawing/2014/main" xmlns="" id="{9AE7CF3F-6C62-D4C2-9755-B00923CB2319}"/>
              </a:ext>
            </a:extLst>
          </p:cNvPr>
          <p:cNvPicPr>
            <a:picLocks noChangeAspect="1"/>
          </p:cNvPicPr>
          <p:nvPr/>
        </p:nvPicPr>
        <p:blipFill>
          <a:blip r:embed="rId3"/>
          <a:stretch>
            <a:fillRect/>
          </a:stretch>
        </p:blipFill>
        <p:spPr>
          <a:xfrm>
            <a:off x="4662010" y="3024797"/>
            <a:ext cx="4098634" cy="2360443"/>
          </a:xfrm>
          <a:prstGeom prst="rect">
            <a:avLst/>
          </a:prstGeom>
        </p:spPr>
      </p:pic>
    </p:spTree>
    <p:extLst>
      <p:ext uri="{BB962C8B-B14F-4D97-AF65-F5344CB8AC3E}">
        <p14:creationId xmlns:p14="http://schemas.microsoft.com/office/powerpoint/2010/main" val="21001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B6D61B-D688-49D4-8DEB-7DA1B3F3B5EE}"/>
              </a:ext>
            </a:extLst>
          </p:cNvPr>
          <p:cNvSpPr>
            <a:spLocks noGrp="1"/>
          </p:cNvSpPr>
          <p:nvPr>
            <p:ph type="title"/>
          </p:nvPr>
        </p:nvSpPr>
        <p:spPr>
          <a:xfrm>
            <a:off x="326082" y="866684"/>
            <a:ext cx="3381927" cy="854354"/>
          </a:xfrm>
        </p:spPr>
        <p:txBody>
          <a:bodyPr>
            <a:normAutofit/>
          </a:bodyPr>
          <a:lstStyle/>
          <a:p>
            <a:r>
              <a:rPr lang="en-US" altLang="zh-CN" sz="2700"/>
              <a:t>Main references</a:t>
            </a:r>
            <a:endParaRPr lang="zh-CN" altLang="en-US" sz="2700"/>
          </a:p>
        </p:txBody>
      </p:sp>
      <p:sp>
        <p:nvSpPr>
          <p:cNvPr id="3" name="内容占位符 2">
            <a:extLst>
              <a:ext uri="{FF2B5EF4-FFF2-40B4-BE49-F238E27FC236}">
                <a16:creationId xmlns:a16="http://schemas.microsoft.com/office/drawing/2014/main" xmlns="" id="{646C12CF-BA1D-4196-B0A7-B0663FD339B3}"/>
              </a:ext>
            </a:extLst>
          </p:cNvPr>
          <p:cNvSpPr>
            <a:spLocks noGrp="1"/>
          </p:cNvSpPr>
          <p:nvPr>
            <p:ph idx="1"/>
          </p:nvPr>
        </p:nvSpPr>
        <p:spPr>
          <a:xfrm>
            <a:off x="338668" y="1951646"/>
            <a:ext cx="3369341" cy="2589640"/>
          </a:xfrm>
        </p:spPr>
        <p:txBody>
          <a:bodyPr anchor="t">
            <a:normAutofit/>
          </a:bodyPr>
          <a:lstStyle/>
          <a:p>
            <a:r>
              <a:rPr lang="en-US" altLang="zh-CN" sz="1350" dirty="0"/>
              <a:t>Jay L. Devore, Probability and Statistics</a:t>
            </a:r>
          </a:p>
          <a:p>
            <a:r>
              <a:rPr lang="en-US" altLang="zh-CN" sz="1350" dirty="0"/>
              <a:t>K-L Chung, Farid </a:t>
            </a:r>
            <a:r>
              <a:rPr lang="en-US" altLang="zh-CN" sz="1350" dirty="0" err="1"/>
              <a:t>AitSahlia</a:t>
            </a:r>
            <a:r>
              <a:rPr lang="en-US" altLang="zh-CN" sz="1350" dirty="0"/>
              <a:t>,</a:t>
            </a:r>
            <a:r>
              <a:rPr lang="zh-CN" altLang="en-US" sz="1350" dirty="0"/>
              <a:t> </a:t>
            </a:r>
            <a:r>
              <a:rPr lang="en-US" altLang="zh-CN" sz="1350" dirty="0"/>
              <a:t>Elementary probability theory</a:t>
            </a:r>
          </a:p>
          <a:p>
            <a:r>
              <a:rPr lang="zh-CN" altLang="en-US" sz="1350" dirty="0"/>
              <a:t>华南理工大学，概率论与数理统计</a:t>
            </a:r>
            <a:endParaRPr lang="en-US" altLang="zh-CN" sz="1350" dirty="0"/>
          </a:p>
          <a:p>
            <a:r>
              <a:rPr lang="zh-CN" altLang="en-US" sz="1350" dirty="0"/>
              <a:t>浙江大学， 概率论与数理统计</a:t>
            </a:r>
            <a:endParaRPr lang="en-US" altLang="zh-CN" sz="1350" dirty="0"/>
          </a:p>
          <a:p>
            <a:r>
              <a:rPr lang="zh-CN" altLang="en-US" sz="1350" dirty="0"/>
              <a:t>陈希孺，概率论与数理统计</a:t>
            </a:r>
            <a:endParaRPr lang="en-US" altLang="zh-CN" sz="1350" dirty="0"/>
          </a:p>
          <a:p>
            <a:endParaRPr lang="zh-CN" altLang="en-US" sz="1350" dirty="0"/>
          </a:p>
        </p:txBody>
      </p:sp>
      <p:sp>
        <p:nvSpPr>
          <p:cNvPr id="4" name="灯片编号占位符 3">
            <a:extLst>
              <a:ext uri="{FF2B5EF4-FFF2-40B4-BE49-F238E27FC236}">
                <a16:creationId xmlns:a16="http://schemas.microsoft.com/office/drawing/2014/main" xmlns="" id="{C8AD6EC0-F970-4E61-9517-19864B946EDA}"/>
              </a:ext>
            </a:extLst>
          </p:cNvPr>
          <p:cNvSpPr>
            <a:spLocks noGrp="1"/>
          </p:cNvSpPr>
          <p:nvPr>
            <p:ph type="sldNum" sz="quarter" idx="12"/>
          </p:nvPr>
        </p:nvSpPr>
        <p:spPr>
          <a:xfrm>
            <a:off x="106466" y="6356924"/>
            <a:ext cx="411480" cy="411480"/>
          </a:xfrm>
          <a:prstGeom prst="ellipse">
            <a:avLst/>
          </a:prstGeom>
          <a:solidFill>
            <a:srgbClr val="3F4253"/>
          </a:solidFill>
        </p:spPr>
        <p:txBody>
          <a:bodyPr anchor="ctr">
            <a:normAutofit/>
          </a:bodyPr>
          <a:lstStyle/>
          <a:p>
            <a:pPr algn="ctr">
              <a:spcAft>
                <a:spcPts val="600"/>
              </a:spcAft>
            </a:pPr>
            <a:fld id="{0C913308-F349-4B6D-A68A-DD1791B4A57B}" type="slidenum">
              <a:rPr lang="zh-CN" altLang="en-US" sz="1125">
                <a:solidFill>
                  <a:srgbClr val="FFFFFF"/>
                </a:solidFill>
              </a:rPr>
              <a:pPr algn="ctr">
                <a:spcAft>
                  <a:spcPts val="600"/>
                </a:spcAft>
              </a:pPr>
              <a:t>2</a:t>
            </a:fld>
            <a:endParaRPr lang="zh-CN" altLang="en-US" sz="1125">
              <a:solidFill>
                <a:srgbClr val="FFFFFF"/>
              </a:solidFill>
            </a:endParaRPr>
          </a:p>
        </p:txBody>
      </p:sp>
      <p:pic>
        <p:nvPicPr>
          <p:cNvPr id="11" name="图片 10">
            <a:extLst>
              <a:ext uri="{FF2B5EF4-FFF2-40B4-BE49-F238E27FC236}">
                <a16:creationId xmlns:a16="http://schemas.microsoft.com/office/drawing/2014/main" xmlns="" id="{07FFF421-24A1-D6B3-EF3C-2238204C5360}"/>
              </a:ext>
            </a:extLst>
          </p:cNvPr>
          <p:cNvPicPr>
            <a:picLocks noChangeAspect="1"/>
          </p:cNvPicPr>
          <p:nvPr/>
        </p:nvPicPr>
        <p:blipFill>
          <a:blip r:embed="rId2"/>
          <a:stretch>
            <a:fillRect/>
          </a:stretch>
        </p:blipFill>
        <p:spPr>
          <a:xfrm>
            <a:off x="3708009" y="821562"/>
            <a:ext cx="1677798" cy="1677798"/>
          </a:xfrm>
          <a:prstGeom prst="rect">
            <a:avLst/>
          </a:prstGeom>
        </p:spPr>
      </p:pic>
      <p:pic>
        <p:nvPicPr>
          <p:cNvPr id="13" name="图片 12">
            <a:extLst>
              <a:ext uri="{FF2B5EF4-FFF2-40B4-BE49-F238E27FC236}">
                <a16:creationId xmlns:a16="http://schemas.microsoft.com/office/drawing/2014/main" xmlns="" id="{94E54674-AB3E-6087-CF01-6835EF338FE5}"/>
              </a:ext>
            </a:extLst>
          </p:cNvPr>
          <p:cNvPicPr>
            <a:picLocks noChangeAspect="1"/>
          </p:cNvPicPr>
          <p:nvPr/>
        </p:nvPicPr>
        <p:blipFill>
          <a:blip r:embed="rId3"/>
          <a:stretch>
            <a:fillRect/>
          </a:stretch>
        </p:blipFill>
        <p:spPr>
          <a:xfrm>
            <a:off x="6437400" y="862485"/>
            <a:ext cx="1845578" cy="1845578"/>
          </a:xfrm>
          <a:prstGeom prst="rect">
            <a:avLst/>
          </a:prstGeom>
        </p:spPr>
      </p:pic>
      <p:pic>
        <p:nvPicPr>
          <p:cNvPr id="15" name="图片 14">
            <a:extLst>
              <a:ext uri="{FF2B5EF4-FFF2-40B4-BE49-F238E27FC236}">
                <a16:creationId xmlns:a16="http://schemas.microsoft.com/office/drawing/2014/main" xmlns="" id="{43A974CC-FFE5-EAA4-B2C1-E54939136706}"/>
              </a:ext>
            </a:extLst>
          </p:cNvPr>
          <p:cNvPicPr>
            <a:picLocks noChangeAspect="1"/>
          </p:cNvPicPr>
          <p:nvPr/>
        </p:nvPicPr>
        <p:blipFill>
          <a:blip r:embed="rId4"/>
          <a:stretch>
            <a:fillRect/>
          </a:stretch>
        </p:blipFill>
        <p:spPr>
          <a:xfrm>
            <a:off x="1016605" y="4145738"/>
            <a:ext cx="1845578" cy="1845578"/>
          </a:xfrm>
          <a:prstGeom prst="rect">
            <a:avLst/>
          </a:prstGeom>
        </p:spPr>
      </p:pic>
      <p:pic>
        <p:nvPicPr>
          <p:cNvPr id="17" name="图片 16">
            <a:extLst>
              <a:ext uri="{FF2B5EF4-FFF2-40B4-BE49-F238E27FC236}">
                <a16:creationId xmlns:a16="http://schemas.microsoft.com/office/drawing/2014/main" xmlns="" id="{C152BBE6-CEE3-C66A-3AA1-C5B091D8831F}"/>
              </a:ext>
            </a:extLst>
          </p:cNvPr>
          <p:cNvPicPr>
            <a:picLocks noChangeAspect="1"/>
          </p:cNvPicPr>
          <p:nvPr/>
        </p:nvPicPr>
        <p:blipFill>
          <a:blip r:embed="rId5"/>
          <a:stretch>
            <a:fillRect/>
          </a:stretch>
        </p:blipFill>
        <p:spPr>
          <a:xfrm>
            <a:off x="3708421" y="3224999"/>
            <a:ext cx="1677798" cy="1677798"/>
          </a:xfrm>
          <a:prstGeom prst="rect">
            <a:avLst/>
          </a:prstGeom>
        </p:spPr>
      </p:pic>
      <p:pic>
        <p:nvPicPr>
          <p:cNvPr id="19" name="图片 18">
            <a:extLst>
              <a:ext uri="{FF2B5EF4-FFF2-40B4-BE49-F238E27FC236}">
                <a16:creationId xmlns:a16="http://schemas.microsoft.com/office/drawing/2014/main" xmlns="" id="{97CB3E8F-FF2F-7295-BC77-389FEA08A0C0}"/>
              </a:ext>
            </a:extLst>
          </p:cNvPr>
          <p:cNvPicPr>
            <a:picLocks noChangeAspect="1"/>
          </p:cNvPicPr>
          <p:nvPr/>
        </p:nvPicPr>
        <p:blipFill>
          <a:blip r:embed="rId6"/>
          <a:stretch>
            <a:fillRect/>
          </a:stretch>
        </p:blipFill>
        <p:spPr>
          <a:xfrm>
            <a:off x="6326747" y="3246466"/>
            <a:ext cx="1845578" cy="1845578"/>
          </a:xfrm>
          <a:prstGeom prst="rect">
            <a:avLst/>
          </a:prstGeom>
        </p:spPr>
      </p:pic>
    </p:spTree>
    <p:extLst>
      <p:ext uri="{BB962C8B-B14F-4D97-AF65-F5344CB8AC3E}">
        <p14:creationId xmlns:p14="http://schemas.microsoft.com/office/powerpoint/2010/main" val="202116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12" y="2997351"/>
            <a:ext cx="2874073" cy="994172"/>
          </a:xfrm>
          <a:ln>
            <a:solidFill>
              <a:srgbClr val="FF0000"/>
            </a:solidFill>
          </a:ln>
        </p:spPr>
        <p:txBody>
          <a:bodyPr>
            <a:normAutofit/>
          </a:bodyPr>
          <a:lstStyle/>
          <a:p>
            <a:pPr marL="171450" indent="-171450">
              <a:spcBef>
                <a:spcPts val="750"/>
              </a:spcBef>
            </a:pPr>
            <a:r>
              <a:rPr lang="en-US" altLang="zh-CN" sz="2100" dirty="0">
                <a:solidFill>
                  <a:schemeClr val="bg2">
                    <a:lumMod val="60000"/>
                    <a:lumOff val="40000"/>
                  </a:schemeClr>
                </a:solidFill>
                <a:latin typeface="Times New Roman" charset="0"/>
                <a:ea typeface="Times New Roman" charset="0"/>
                <a:cs typeface="Times New Roman" charset="0"/>
              </a:rPr>
              <a:t>1.</a:t>
            </a:r>
            <a:r>
              <a:rPr lang="zh-CN" altLang="en-US" sz="2100" dirty="0">
                <a:solidFill>
                  <a:schemeClr val="bg2">
                    <a:lumMod val="60000"/>
                    <a:lumOff val="40000"/>
                  </a:schemeClr>
                </a:solidFill>
                <a:latin typeface="Times New Roman" charset="0"/>
                <a:ea typeface="Times New Roman" charset="0"/>
                <a:cs typeface="Times New Roman" charset="0"/>
              </a:rPr>
              <a:t> </a:t>
            </a:r>
            <a:r>
              <a:rPr lang="en-US" sz="2100" b="1" dirty="0">
                <a:solidFill>
                  <a:schemeClr val="bg2">
                    <a:lumMod val="60000"/>
                    <a:lumOff val="40000"/>
                  </a:schemeClr>
                </a:solidFill>
                <a:latin typeface="Times New Roman" charset="0"/>
                <a:ea typeface="Times New Roman" charset="0"/>
                <a:cs typeface="Times New Roman" charset="0"/>
              </a:rPr>
              <a:t>Equal Class Widths </a:t>
            </a:r>
            <a:endParaRPr lang="en-US" b="1"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427612" y="4284095"/>
            <a:ext cx="8537929" cy="1313470"/>
          </a:xfrm>
          <a:ln>
            <a:solidFill>
              <a:srgbClr val="FF0000"/>
            </a:solidFill>
          </a:ln>
        </p:spPr>
        <p:txBody>
          <a:bodyPr>
            <a:normAutofit fontScale="70000" lnSpcReduction="20000"/>
          </a:bodyPr>
          <a:lstStyle/>
          <a:p>
            <a:pPr marL="0" indent="0" algn="just">
              <a:buNone/>
            </a:pP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Determine the </a:t>
            </a:r>
            <a:r>
              <a:rPr lang="en-US" b="1" dirty="0">
                <a:solidFill>
                  <a:srgbClr val="FF0000"/>
                </a:solidFill>
                <a:latin typeface="Times New Roman" charset="0"/>
                <a:ea typeface="Times New Roman" charset="0"/>
                <a:cs typeface="Times New Roman" charset="0"/>
              </a:rPr>
              <a:t>frequency</a:t>
            </a:r>
            <a:r>
              <a:rPr lang="en-US" dirty="0">
                <a:latin typeface="Times New Roman" charset="0"/>
                <a:ea typeface="Times New Roman" charset="0"/>
                <a:cs typeface="Times New Roman" charset="0"/>
              </a:rPr>
              <a:t> and </a:t>
            </a:r>
            <a:r>
              <a:rPr lang="en-US" b="1" dirty="0">
                <a:solidFill>
                  <a:srgbClr val="FF0000"/>
                </a:solidFill>
                <a:latin typeface="Times New Roman" charset="0"/>
                <a:ea typeface="Times New Roman" charset="0"/>
                <a:cs typeface="Times New Roman" charset="0"/>
              </a:rPr>
              <a:t>relative frequency </a:t>
            </a:r>
            <a:r>
              <a:rPr lang="en-US" dirty="0">
                <a:latin typeface="Times New Roman" charset="0"/>
                <a:ea typeface="Times New Roman" charset="0"/>
                <a:cs typeface="Times New Roman" charset="0"/>
              </a:rPr>
              <a:t>for each class. </a:t>
            </a:r>
          </a:p>
          <a:p>
            <a:pPr marL="0" indent="0" algn="just">
              <a:buNone/>
            </a:pP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Mark the </a:t>
            </a:r>
            <a:r>
              <a:rPr lang="en-US" b="1" dirty="0">
                <a:solidFill>
                  <a:srgbClr val="FF0000"/>
                </a:solidFill>
                <a:latin typeface="Times New Roman" charset="0"/>
                <a:ea typeface="Times New Roman" charset="0"/>
                <a:cs typeface="Times New Roman" charset="0"/>
              </a:rPr>
              <a:t>class boundaries </a:t>
            </a:r>
            <a:r>
              <a:rPr lang="en-US" dirty="0">
                <a:latin typeface="Times New Roman" charset="0"/>
                <a:ea typeface="Times New Roman" charset="0"/>
                <a:cs typeface="Times New Roman" charset="0"/>
              </a:rPr>
              <a:t>on a horizontal measurement axis. </a:t>
            </a:r>
          </a:p>
          <a:p>
            <a:pPr marL="0" indent="0" algn="just">
              <a:buNone/>
            </a:pP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3.</a:t>
            </a:r>
            <a:r>
              <a:rPr lang="zh-CN" altLang="en-US"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Above each class interval, </a:t>
            </a:r>
            <a:r>
              <a:rPr lang="en-US" b="1" dirty="0">
                <a:latin typeface="Times New Roman" charset="0"/>
                <a:ea typeface="Times New Roman" charset="0"/>
                <a:cs typeface="Times New Roman" charset="0"/>
              </a:rPr>
              <a:t>draw a rectangle </a:t>
            </a:r>
            <a:r>
              <a:rPr lang="en-US" dirty="0">
                <a:latin typeface="Times New Roman" charset="0"/>
                <a:ea typeface="Times New Roman" charset="0"/>
                <a:cs typeface="Times New Roman" charset="0"/>
              </a:rPr>
              <a:t>whose height is the corresponding relative frequency (or frequency). </a:t>
            </a:r>
          </a:p>
          <a:p>
            <a:pPr marL="0" indent="0" algn="just">
              <a:buNone/>
            </a:pPr>
            <a:endParaRPr lang="en-US" dirty="0">
              <a:latin typeface="Times New Roman" charset="0"/>
              <a:ea typeface="Times New Roman" charset="0"/>
              <a:cs typeface="Times New Roman" charset="0"/>
            </a:endParaRPr>
          </a:p>
        </p:txBody>
      </p:sp>
      <p:sp>
        <p:nvSpPr>
          <p:cNvPr id="4" name="Content Placeholder 2"/>
          <p:cNvSpPr txBox="1">
            <a:spLocks/>
          </p:cNvSpPr>
          <p:nvPr/>
        </p:nvSpPr>
        <p:spPr>
          <a:xfrm>
            <a:off x="431541" y="728700"/>
            <a:ext cx="8550950" cy="585065"/>
          </a:xfrm>
          <a:prstGeom prst="rect">
            <a:avLst/>
          </a:prstGeom>
          <a:ln>
            <a:solidFill>
              <a:srgbClr val="FF0000"/>
            </a:solid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altLang="zh-CN" sz="3200" dirty="0">
                <a:solidFill>
                  <a:schemeClr val="bg2">
                    <a:lumMod val="60000"/>
                    <a:lumOff val="40000"/>
                  </a:schemeClr>
                </a:solidFill>
                <a:latin typeface="Times" charset="0"/>
              </a:rPr>
              <a:t>b)</a:t>
            </a:r>
            <a:r>
              <a:rPr lang="zh-CN" altLang="en-US" sz="3200" dirty="0">
                <a:solidFill>
                  <a:schemeClr val="bg2">
                    <a:lumMod val="60000"/>
                    <a:lumOff val="40000"/>
                  </a:schemeClr>
                </a:solidFill>
                <a:latin typeface="Times" charset="0"/>
              </a:rPr>
              <a:t>   </a:t>
            </a:r>
            <a:r>
              <a:rPr lang="en-US" sz="3200" dirty="0">
                <a:solidFill>
                  <a:schemeClr val="bg2">
                    <a:lumMod val="60000"/>
                    <a:lumOff val="40000"/>
                  </a:schemeClr>
                </a:solidFill>
                <a:latin typeface="Times" charset="0"/>
              </a:rPr>
              <a:t>Constructing a </a:t>
            </a:r>
            <a:r>
              <a:rPr lang="en-US" sz="3200" b="1" dirty="0">
                <a:solidFill>
                  <a:schemeClr val="bg2">
                    <a:lumMod val="60000"/>
                    <a:lumOff val="40000"/>
                  </a:schemeClr>
                </a:solidFill>
                <a:latin typeface="Times" charset="0"/>
              </a:rPr>
              <a:t>histogram</a:t>
            </a:r>
            <a:r>
              <a:rPr lang="en-US" sz="3200" dirty="0">
                <a:solidFill>
                  <a:schemeClr val="bg2">
                    <a:lumMod val="60000"/>
                    <a:lumOff val="40000"/>
                  </a:schemeClr>
                </a:solidFill>
                <a:latin typeface="Times" charset="0"/>
              </a:rPr>
              <a:t> for continuous data</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6" name="文本框 5">
            <a:extLst>
              <a:ext uri="{FF2B5EF4-FFF2-40B4-BE49-F238E27FC236}">
                <a16:creationId xmlns:a16="http://schemas.microsoft.com/office/drawing/2014/main" xmlns="" id="{4453A00C-6FC6-4DBB-A184-792C47D7C455}"/>
              </a:ext>
            </a:extLst>
          </p:cNvPr>
          <p:cNvSpPr txBox="1"/>
          <p:nvPr/>
        </p:nvSpPr>
        <p:spPr>
          <a:xfrm>
            <a:off x="431541" y="1487120"/>
            <a:ext cx="8550950" cy="1200329"/>
          </a:xfrm>
          <a:prstGeom prst="rect">
            <a:avLst/>
          </a:prstGeom>
          <a:noFill/>
          <a:ln>
            <a:solidFill>
              <a:srgbClr val="FF0000"/>
            </a:solidFill>
          </a:ln>
        </p:spPr>
        <p:txBody>
          <a:bodyPr wrap="square">
            <a:spAutoFit/>
          </a:bodyPr>
          <a:lstStyle/>
          <a:p>
            <a:pPr marL="0" indent="0" algn="just">
              <a:buNone/>
            </a:pPr>
            <a:r>
              <a:rPr lang="en-US" altLang="zh-CN" sz="2400" dirty="0">
                <a:latin typeface="Times" charset="0"/>
              </a:rPr>
              <a:t>Subdividing the measurement axis into a suitable number of </a:t>
            </a:r>
            <a:r>
              <a:rPr lang="en-US" altLang="zh-CN" sz="2400" b="1" dirty="0">
                <a:latin typeface="Times" charset="0"/>
              </a:rPr>
              <a:t>class intervals </a:t>
            </a:r>
            <a:r>
              <a:rPr lang="en-US" altLang="zh-CN" sz="2400" dirty="0">
                <a:latin typeface="Times" charset="0"/>
              </a:rPr>
              <a:t>or </a:t>
            </a:r>
            <a:r>
              <a:rPr lang="en-US" altLang="zh-CN" sz="2400" b="1" dirty="0">
                <a:latin typeface="Times" charset="0"/>
              </a:rPr>
              <a:t>classes, </a:t>
            </a:r>
            <a:r>
              <a:rPr lang="en-US" altLang="zh-CN" sz="2400" dirty="0">
                <a:latin typeface="Times" charset="0"/>
              </a:rPr>
              <a:t>such that each observation is contained in exactly one class. </a:t>
            </a:r>
            <a:endParaRPr lang="en-US" altLang="zh-CN" sz="2400" dirty="0"/>
          </a:p>
        </p:txBody>
      </p:sp>
      <p:sp>
        <p:nvSpPr>
          <p:cNvPr id="7" name="灯片编号占位符 6">
            <a:extLst>
              <a:ext uri="{FF2B5EF4-FFF2-40B4-BE49-F238E27FC236}">
                <a16:creationId xmlns:a16="http://schemas.microsoft.com/office/drawing/2014/main" xmlns="" id="{DB5CCBAC-368D-400B-A3AA-50A66E4DEEBF}"/>
              </a:ext>
            </a:extLst>
          </p:cNvPr>
          <p:cNvSpPr>
            <a:spLocks noGrp="1"/>
          </p:cNvSpPr>
          <p:nvPr>
            <p:ph type="sldNum" sz="quarter" idx="11"/>
          </p:nvPr>
        </p:nvSpPr>
        <p:spPr/>
        <p:txBody>
          <a:bodyPr/>
          <a:lstStyle/>
          <a:p>
            <a:pPr>
              <a:defRPr/>
            </a:pPr>
            <a:fld id="{8618F8B8-3FB5-463C-A387-6BC2D35C345E}" type="slidenum">
              <a:rPr lang="zh-CN" altLang="en-US" smtClean="0"/>
              <a:pPr>
                <a:defRPr/>
              </a:pPr>
              <a:t>20</a:t>
            </a:fld>
            <a:endParaRPr lang="en-US" altLang="zh-CN" dirty="0"/>
          </a:p>
        </p:txBody>
      </p:sp>
    </p:spTree>
    <p:extLst>
      <p:ext uri="{BB962C8B-B14F-4D97-AF65-F5344CB8AC3E}">
        <p14:creationId xmlns:p14="http://schemas.microsoft.com/office/powerpoint/2010/main" val="508648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260662"/>
                <a:ext cx="7886700" cy="4229311"/>
              </a:xfrm>
              <a:ln>
                <a:solidFill>
                  <a:srgbClr val="FF0000"/>
                </a:solidFill>
              </a:ln>
            </p:spPr>
            <p:txBody>
              <a:bodyPr/>
              <a:lstStyle/>
              <a:p>
                <a:pPr marL="0" indent="0" algn="just">
                  <a:buNone/>
                </a:pP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reasonable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rule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number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classes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is</a:t>
                </a:r>
              </a:p>
              <a:p>
                <a:pPr marL="0" indent="0" algn="just">
                  <a:buNone/>
                </a:pPr>
                <a:r>
                  <a:rPr lang="zh-CN" altLang="en-US" sz="2400" dirty="0">
                    <a:latin typeface="Times New Roman" charset="0"/>
                    <a:ea typeface="Times New Roman" charset="0"/>
                    <a:cs typeface="Times New Roman" charset="0"/>
                  </a:rPr>
                  <a:t>             </a:t>
                </a:r>
                <a:r>
                  <a:rPr lang="en-US" altLang="zh-CN" sz="2400" b="1" dirty="0">
                    <a:solidFill>
                      <a:srgbClr val="FF0000"/>
                    </a:solidFill>
                    <a:latin typeface="Times New Roman" charset="0"/>
                    <a:ea typeface="Times New Roman" charset="0"/>
                    <a:cs typeface="Times New Roman" charset="0"/>
                  </a:rPr>
                  <a:t>number</a:t>
                </a:r>
                <a:r>
                  <a:rPr lang="zh-CN" altLang="en-US" sz="2400" b="1" dirty="0">
                    <a:solidFill>
                      <a:srgbClr val="FF0000"/>
                    </a:solidFill>
                    <a:latin typeface="Times New Roman" charset="0"/>
                    <a:ea typeface="Times New Roman" charset="0"/>
                    <a:cs typeface="Times New Roman" charset="0"/>
                  </a:rPr>
                  <a:t> </a:t>
                </a:r>
                <a:r>
                  <a:rPr lang="en-US" altLang="zh-CN" sz="2400" b="1" dirty="0">
                    <a:solidFill>
                      <a:srgbClr val="FF0000"/>
                    </a:solidFill>
                    <a:latin typeface="Times New Roman" charset="0"/>
                    <a:ea typeface="Times New Roman" charset="0"/>
                    <a:cs typeface="Times New Roman" charset="0"/>
                  </a:rPr>
                  <a:t>of</a:t>
                </a:r>
                <a:r>
                  <a:rPr lang="zh-CN" altLang="en-US" sz="2400" b="1" dirty="0">
                    <a:solidFill>
                      <a:srgbClr val="FF0000"/>
                    </a:solidFill>
                    <a:latin typeface="Times New Roman" charset="0"/>
                    <a:ea typeface="Times New Roman" charset="0"/>
                    <a:cs typeface="Times New Roman" charset="0"/>
                  </a:rPr>
                  <a:t> </a:t>
                </a:r>
                <a:r>
                  <a:rPr lang="en-US" altLang="zh-CN" sz="2400" b="1" dirty="0">
                    <a:solidFill>
                      <a:srgbClr val="FF0000"/>
                    </a:solidFill>
                    <a:latin typeface="Times New Roman" charset="0"/>
                    <a:ea typeface="Times New Roman" charset="0"/>
                    <a:cs typeface="Times New Roman" charset="0"/>
                  </a:rPr>
                  <a:t>classes</a:t>
                </a:r>
                <a:r>
                  <a:rPr lang="zh-CN" altLang="en-US" sz="2400" b="1" dirty="0">
                    <a:solidFill>
                      <a:srgbClr val="FF0000"/>
                    </a:solidFill>
                    <a:latin typeface="Times New Roman" charset="0"/>
                    <a:ea typeface="Times New Roman" charset="0"/>
                    <a:cs typeface="Times New Roman" charset="0"/>
                  </a:rPr>
                  <a:t> </a:t>
                </a:r>
                <a14:m>
                  <m:oMath xmlns:m="http://schemas.openxmlformats.org/officeDocument/2006/math">
                    <m:r>
                      <a:rPr lang="zh-CN" altLang="en-US" sz="2400" b="1" i="1" smtClean="0">
                        <a:solidFill>
                          <a:srgbClr val="FF0000"/>
                        </a:solidFill>
                        <a:latin typeface="Cambria Math" charset="0"/>
                        <a:ea typeface="Cambria Math" charset="0"/>
                        <a:cs typeface="Cambria Math" charset="0"/>
                      </a:rPr>
                      <m:t>≈</m:t>
                    </m:r>
                    <m:rad>
                      <m:radPr>
                        <m:degHide m:val="on"/>
                        <m:ctrlPr>
                          <a:rPr lang="zh-CN" altLang="en-US" sz="2400" b="1" i="1" smtClean="0">
                            <a:solidFill>
                              <a:srgbClr val="FF0000"/>
                            </a:solidFill>
                            <a:latin typeface="Cambria Math" charset="0"/>
                            <a:ea typeface="Cambria Math" charset="0"/>
                            <a:cs typeface="Cambria Math" charset="0"/>
                          </a:rPr>
                        </m:ctrlPr>
                      </m:radPr>
                      <m:deg/>
                      <m:e>
                        <m:r>
                          <m:rPr>
                            <m:nor/>
                          </m:rPr>
                          <a:rPr lang="en-US" altLang="zh-CN" sz="2400" b="1" dirty="0">
                            <a:solidFill>
                              <a:srgbClr val="FF0000"/>
                            </a:solidFill>
                            <a:latin typeface="Times New Roman" charset="0"/>
                            <a:ea typeface="Times New Roman" charset="0"/>
                            <a:cs typeface="Times New Roman" charset="0"/>
                          </a:rPr>
                          <m:t>number</m:t>
                        </m:r>
                        <m:r>
                          <m:rPr>
                            <m:nor/>
                          </m:rPr>
                          <a:rPr lang="zh-CN" altLang="en-US" sz="2400" b="1" dirty="0">
                            <a:solidFill>
                              <a:srgbClr val="FF0000"/>
                            </a:solidFill>
                            <a:latin typeface="Times New Roman" charset="0"/>
                            <a:ea typeface="Times New Roman" charset="0"/>
                            <a:cs typeface="Times New Roman" charset="0"/>
                          </a:rPr>
                          <m:t> </m:t>
                        </m:r>
                        <m:r>
                          <m:rPr>
                            <m:nor/>
                          </m:rPr>
                          <a:rPr lang="en-US" altLang="zh-CN" sz="2400" b="1" dirty="0">
                            <a:solidFill>
                              <a:srgbClr val="FF0000"/>
                            </a:solidFill>
                            <a:latin typeface="Times New Roman" charset="0"/>
                            <a:ea typeface="Times New Roman" charset="0"/>
                            <a:cs typeface="Times New Roman" charset="0"/>
                          </a:rPr>
                          <m:t>of</m:t>
                        </m:r>
                        <m:r>
                          <m:rPr>
                            <m:nor/>
                          </m:rPr>
                          <a:rPr lang="zh-CN" altLang="en-US" sz="2400" b="1" dirty="0">
                            <a:solidFill>
                              <a:srgbClr val="FF0000"/>
                            </a:solidFill>
                            <a:latin typeface="Times New Roman" charset="0"/>
                            <a:ea typeface="Times New Roman" charset="0"/>
                            <a:cs typeface="Times New Roman" charset="0"/>
                          </a:rPr>
                          <m:t> </m:t>
                        </m:r>
                        <m:r>
                          <m:rPr>
                            <m:nor/>
                          </m:rPr>
                          <a:rPr lang="en-US" altLang="zh-CN" sz="2400" b="1" i="0" dirty="0" smtClean="0">
                            <a:solidFill>
                              <a:srgbClr val="FF0000"/>
                            </a:solidFill>
                            <a:latin typeface="Times New Roman" charset="0"/>
                            <a:ea typeface="Times New Roman" charset="0"/>
                            <a:cs typeface="Times New Roman" charset="0"/>
                          </a:rPr>
                          <m:t>observation</m:t>
                        </m:r>
                        <m:r>
                          <m:rPr>
                            <m:nor/>
                          </m:rPr>
                          <a:rPr lang="en-US" altLang="zh-CN" sz="2400" b="1" dirty="0">
                            <a:solidFill>
                              <a:srgbClr val="FF0000"/>
                            </a:solidFill>
                            <a:latin typeface="Times New Roman" charset="0"/>
                            <a:ea typeface="Times New Roman" charset="0"/>
                            <a:cs typeface="Times New Roman" charset="0"/>
                          </a:rPr>
                          <m:t>s</m:t>
                        </m:r>
                      </m:e>
                    </m:rad>
                  </m:oMath>
                </a14:m>
                <a:endParaRPr lang="en-US" sz="2400" b="1" dirty="0">
                  <a:latin typeface="Times New Roman" charset="0"/>
                  <a:ea typeface="Times New Roman" charset="0"/>
                  <a:cs typeface="Times New Roman" charset="0"/>
                </a:endParaRPr>
              </a:p>
              <a:p>
                <a:pPr marL="0" indent="0" algn="just">
                  <a:buNone/>
                </a:pPr>
                <a:r>
                  <a:rPr lang="zh-CN" altLang="en-US" sz="2400" dirty="0">
                    <a:latin typeface="Times" charset="0"/>
                  </a:rPr>
                  <a:t>      </a:t>
                </a:r>
                <a:r>
                  <a:rPr lang="en-US" sz="2400" dirty="0">
                    <a:latin typeface="Times" charset="0"/>
                  </a:rPr>
                  <a:t>A sound choice is to use a few wider intervals near extreme observations and narrower intervals in the region of high concentration. </a:t>
                </a:r>
                <a:endParaRPr lang="en-US" sz="2400" dirty="0"/>
              </a:p>
              <a:p>
                <a:pPr marL="0" indent="0" algn="just">
                  <a:buNone/>
                </a:pPr>
                <a:endParaRPr 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260662"/>
                <a:ext cx="7886700" cy="4229311"/>
              </a:xfrm>
              <a:blipFill>
                <a:blip r:embed="rId2"/>
                <a:stretch>
                  <a:fillRect l="-1080" t="-1006" r="-1157"/>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BDA82502-7ACC-4445-A048-B80A24F275DA}"/>
              </a:ext>
            </a:extLst>
          </p:cNvPr>
          <p:cNvSpPr>
            <a:spLocks noGrp="1"/>
          </p:cNvSpPr>
          <p:nvPr>
            <p:ph type="sldNum" sz="quarter" idx="11"/>
          </p:nvPr>
        </p:nvSpPr>
        <p:spPr/>
        <p:txBody>
          <a:bodyPr/>
          <a:lstStyle/>
          <a:p>
            <a:pPr>
              <a:defRPr/>
            </a:pPr>
            <a:fld id="{8618F8B8-3FB5-463C-A387-6BC2D35C345E}" type="slidenum">
              <a:rPr lang="zh-CN" altLang="en-US" smtClean="0"/>
              <a:pPr>
                <a:defRPr/>
              </a:pPr>
              <a:t>21</a:t>
            </a:fld>
            <a:endParaRPr lang="en-US" altLang="zh-CN" dirty="0"/>
          </a:p>
        </p:txBody>
      </p:sp>
      <p:pic>
        <p:nvPicPr>
          <p:cNvPr id="5" name="Picture 3">
            <a:extLst>
              <a:ext uri="{FF2B5EF4-FFF2-40B4-BE49-F238E27FC236}">
                <a16:creationId xmlns:a16="http://schemas.microsoft.com/office/drawing/2014/main" xmlns="" id="{78DBAD69-D8AE-DB9C-26DA-DB7C4EF6A197}"/>
              </a:ext>
            </a:extLst>
          </p:cNvPr>
          <p:cNvPicPr>
            <a:picLocks noChangeAspect="1"/>
          </p:cNvPicPr>
          <p:nvPr/>
        </p:nvPicPr>
        <p:blipFill>
          <a:blip r:embed="rId3"/>
          <a:stretch>
            <a:fillRect/>
          </a:stretch>
        </p:blipFill>
        <p:spPr>
          <a:xfrm>
            <a:off x="918630" y="3564015"/>
            <a:ext cx="7306739" cy="1601748"/>
          </a:xfrm>
          <a:prstGeom prst="rect">
            <a:avLst/>
          </a:prstGeom>
        </p:spPr>
      </p:pic>
    </p:spTree>
    <p:extLst>
      <p:ext uri="{BB962C8B-B14F-4D97-AF65-F5344CB8AC3E}">
        <p14:creationId xmlns:p14="http://schemas.microsoft.com/office/powerpoint/2010/main" val="187067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45" y="818710"/>
            <a:ext cx="3439725" cy="721550"/>
          </a:xfrm>
          <a:ln>
            <a:solidFill>
              <a:srgbClr val="FF0000"/>
            </a:solidFill>
          </a:ln>
          <a:effectLst>
            <a:outerShdw blurRad="50800" dist="38100" dir="2700000" algn="tl" rotWithShape="0">
              <a:prstClr val="black">
                <a:alpha val="40000"/>
              </a:prstClr>
            </a:outerShdw>
          </a:effectLst>
        </p:spPr>
        <p:txBody>
          <a:bodyPr>
            <a:normAutofit/>
          </a:bodyPr>
          <a:lstStyle/>
          <a:p>
            <a:r>
              <a:rPr lang="en-US" altLang="zh-CN" sz="2400" b="1" dirty="0">
                <a:solidFill>
                  <a:schemeClr val="bg2">
                    <a:lumMod val="60000"/>
                    <a:lumOff val="40000"/>
                  </a:schemeClr>
                </a:solidFill>
                <a:latin typeface="Times New Roman" charset="0"/>
                <a:ea typeface="Times New Roman" charset="0"/>
                <a:cs typeface="Times New Roman" charset="0"/>
              </a:rPr>
              <a:t>2.</a:t>
            </a:r>
            <a:r>
              <a:rPr lang="zh-CN" altLang="en-US" sz="2400" b="1" dirty="0">
                <a:solidFill>
                  <a:schemeClr val="bg2">
                    <a:lumMod val="60000"/>
                    <a:lumOff val="40000"/>
                  </a:schemeClr>
                </a:solidFill>
                <a:latin typeface="Times New Roman" charset="0"/>
                <a:ea typeface="Times New Roman" charset="0"/>
                <a:cs typeface="Times New Roman" charset="0"/>
              </a:rPr>
              <a:t> </a:t>
            </a:r>
            <a:r>
              <a:rPr lang="en-US" sz="2400" b="1" dirty="0">
                <a:solidFill>
                  <a:schemeClr val="bg2">
                    <a:lumMod val="60000"/>
                    <a:lumOff val="40000"/>
                  </a:schemeClr>
                </a:solidFill>
                <a:latin typeface="Times New Roman" charset="0"/>
                <a:ea typeface="Times New Roman" charset="0"/>
                <a:cs typeface="Times New Roman" charset="0"/>
              </a:rPr>
              <a:t>Unequal Class Widths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206" y="1853825"/>
                <a:ext cx="8233587" cy="3263504"/>
              </a:xfrm>
              <a:ln>
                <a:solidFill>
                  <a:srgbClr val="FF0000"/>
                </a:solidFill>
              </a:ln>
            </p:spPr>
            <p:txBody>
              <a:bodyPr/>
              <a:lstStyle/>
              <a:p>
                <a:pPr marL="0" indent="0" algn="just">
                  <a:buNone/>
                </a:pPr>
                <a:r>
                  <a:rPr lang="zh-CN" altLang="en-US" sz="2400" dirty="0">
                    <a:latin typeface="Times" charset="0"/>
                  </a:rPr>
                  <a:t>        </a:t>
                </a:r>
                <a:r>
                  <a:rPr lang="en-US" sz="2400" dirty="0">
                    <a:latin typeface="Times" charset="0"/>
                  </a:rPr>
                  <a:t>After determining frequencies and relative frequencies, calculate </a:t>
                </a:r>
                <a:r>
                  <a:rPr lang="en-US" sz="2400" b="1" dirty="0">
                    <a:solidFill>
                      <a:srgbClr val="FF0000"/>
                    </a:solidFill>
                    <a:latin typeface="Times" charset="0"/>
                  </a:rPr>
                  <a:t>the height </a:t>
                </a:r>
                <a:r>
                  <a:rPr lang="en-US" sz="2400" dirty="0">
                    <a:latin typeface="Times" charset="0"/>
                  </a:rPr>
                  <a:t>of each rectangle using the formula </a:t>
                </a:r>
                <a:endParaRPr lang="en-US" sz="2400" dirty="0"/>
              </a:p>
              <a:p>
                <a:pPr marL="0" indent="0" algn="just">
                  <a:buNone/>
                </a:pPr>
                <a:r>
                  <a:rPr lang="zh-CN" altLang="en-US" sz="2400" b="0" dirty="0"/>
                  <a:t>                </a:t>
                </a:r>
                <a14:m>
                  <m:oMath xmlns:m="http://schemas.openxmlformats.org/officeDocument/2006/math">
                    <m:r>
                      <m:rPr>
                        <m:nor/>
                      </m:rPr>
                      <a:rPr lang="en-US" altLang="zh-CN" sz="2400" b="0" i="0" dirty="0" smtClean="0">
                        <a:latin typeface="Times New Roman" panose="02020603050405020304" pitchFamily="18" charset="0"/>
                        <a:cs typeface="Times New Roman" panose="02020603050405020304" pitchFamily="18" charset="0"/>
                      </a:rPr>
                      <m:t>rectangle</m:t>
                    </m:r>
                    <m:r>
                      <m:rPr>
                        <m:nor/>
                      </m:rPr>
                      <a:rPr lang="zh-CN" altLang="en-US" sz="2400" b="0" i="0" dirty="0" smtClean="0">
                        <a:latin typeface="Times New Roman" panose="02020603050405020304" pitchFamily="18" charset="0"/>
                        <a:cs typeface="Times New Roman" panose="02020603050405020304" pitchFamily="18" charset="0"/>
                      </a:rPr>
                      <m:t> </m:t>
                    </m:r>
                    <m:r>
                      <m:rPr>
                        <m:nor/>
                      </m:rPr>
                      <a:rPr lang="en-US" altLang="zh-CN" sz="2400" b="0" i="0" dirty="0" smtClean="0">
                        <a:latin typeface="Times New Roman" panose="02020603050405020304" pitchFamily="18" charset="0"/>
                        <a:cs typeface="Times New Roman" panose="02020603050405020304" pitchFamily="18" charset="0"/>
                      </a:rPr>
                      <m:t>height</m:t>
                    </m:r>
                    <m:r>
                      <a:rPr lang="en-US" altLang="zh-CN" sz="2400" b="0" i="1" smtClean="0">
                        <a:latin typeface="Cambria Math" charset="0"/>
                      </a:rPr>
                      <m:t>=</m:t>
                    </m:r>
                    <m:f>
                      <m:fPr>
                        <m:ctrlPr>
                          <a:rPr lang="mr-IN" sz="2400" i="1" smtClean="0">
                            <a:latin typeface="Cambria Math" charset="0"/>
                          </a:rPr>
                        </m:ctrlPr>
                      </m:fPr>
                      <m:num>
                        <m:r>
                          <m:rPr>
                            <m:nor/>
                          </m:rPr>
                          <a:rPr lang="en-US" altLang="zh-CN" sz="2400" b="0" i="0" smtClean="0">
                            <a:latin typeface="Times New Roman" panose="02020603050405020304" pitchFamily="18" charset="0"/>
                            <a:cs typeface="Times New Roman" panose="02020603050405020304" pitchFamily="18" charset="0"/>
                          </a:rPr>
                          <m:t>relative</m:t>
                        </m:r>
                        <m:r>
                          <m:rPr>
                            <m:nor/>
                          </m:rPr>
                          <a:rPr lang="zh-CN" altLang="en-US" sz="2400" b="0" i="0" smtClean="0">
                            <a:latin typeface="Times New Roman" panose="02020603050405020304" pitchFamily="18" charset="0"/>
                            <a:cs typeface="Times New Roman" panose="02020603050405020304" pitchFamily="18" charset="0"/>
                          </a:rPr>
                          <m:t> </m:t>
                        </m:r>
                        <m:r>
                          <m:rPr>
                            <m:nor/>
                          </m:rPr>
                          <a:rPr lang="en-US" altLang="zh-CN" sz="2400" b="0" i="0" smtClean="0">
                            <a:latin typeface="Times New Roman" panose="02020603050405020304" pitchFamily="18" charset="0"/>
                            <a:cs typeface="Times New Roman" panose="02020603050405020304" pitchFamily="18" charset="0"/>
                          </a:rPr>
                          <m:t>frequency</m:t>
                        </m:r>
                        <m:r>
                          <m:rPr>
                            <m:nor/>
                          </m:rPr>
                          <a:rPr lang="zh-CN" altLang="en-US" sz="2400" b="0" i="0" smtClean="0">
                            <a:latin typeface="Times New Roman" panose="02020603050405020304" pitchFamily="18" charset="0"/>
                            <a:cs typeface="Times New Roman" panose="02020603050405020304" pitchFamily="18" charset="0"/>
                          </a:rPr>
                          <m:t> </m:t>
                        </m:r>
                        <m:r>
                          <m:rPr>
                            <m:nor/>
                          </m:rPr>
                          <a:rPr lang="en-US" altLang="zh-CN" sz="2400" b="0" i="0" smtClean="0">
                            <a:latin typeface="Times New Roman" panose="02020603050405020304" pitchFamily="18" charset="0"/>
                            <a:cs typeface="Times New Roman" panose="02020603050405020304" pitchFamily="18" charset="0"/>
                          </a:rPr>
                          <m:t>of</m:t>
                        </m:r>
                        <m:r>
                          <m:rPr>
                            <m:nor/>
                          </m:rPr>
                          <a:rPr lang="zh-CN" altLang="en-US" sz="2400" b="0" i="0" smtClean="0">
                            <a:latin typeface="Times New Roman" panose="02020603050405020304" pitchFamily="18" charset="0"/>
                            <a:cs typeface="Times New Roman" panose="02020603050405020304" pitchFamily="18" charset="0"/>
                          </a:rPr>
                          <m:t> </m:t>
                        </m:r>
                        <m:r>
                          <m:rPr>
                            <m:nor/>
                          </m:rPr>
                          <a:rPr lang="en-US" altLang="zh-CN" sz="2400" b="0" i="0" smtClean="0">
                            <a:latin typeface="Times New Roman" panose="02020603050405020304" pitchFamily="18" charset="0"/>
                            <a:cs typeface="Times New Roman" panose="02020603050405020304" pitchFamily="18" charset="0"/>
                          </a:rPr>
                          <m:t>the</m:t>
                        </m:r>
                        <m:r>
                          <m:rPr>
                            <m:nor/>
                          </m:rPr>
                          <a:rPr lang="zh-CN" altLang="en-US" sz="2400" b="0" i="0" smtClean="0">
                            <a:latin typeface="Times New Roman" panose="02020603050405020304" pitchFamily="18" charset="0"/>
                            <a:cs typeface="Times New Roman" panose="02020603050405020304" pitchFamily="18" charset="0"/>
                          </a:rPr>
                          <m:t> </m:t>
                        </m:r>
                        <m:r>
                          <m:rPr>
                            <m:nor/>
                          </m:rPr>
                          <a:rPr lang="en-US" altLang="zh-CN" sz="2400" b="0" i="0" smtClean="0">
                            <a:latin typeface="Times New Roman" panose="02020603050405020304" pitchFamily="18" charset="0"/>
                            <a:cs typeface="Times New Roman" panose="02020603050405020304" pitchFamily="18" charset="0"/>
                          </a:rPr>
                          <m:t>class</m:t>
                        </m:r>
                      </m:num>
                      <m:den>
                        <m:r>
                          <m:rPr>
                            <m:nor/>
                          </m:rPr>
                          <a:rPr lang="en-US" altLang="zh-CN" sz="2400" b="0" i="0" smtClean="0">
                            <a:latin typeface="Times New Roman" panose="02020603050405020304" pitchFamily="18" charset="0"/>
                            <a:cs typeface="Times New Roman" panose="02020603050405020304" pitchFamily="18" charset="0"/>
                          </a:rPr>
                          <m:t>class</m:t>
                        </m:r>
                        <m:r>
                          <m:rPr>
                            <m:nor/>
                          </m:rPr>
                          <a:rPr lang="zh-CN" altLang="en-US" sz="2400" b="0" i="0" smtClean="0">
                            <a:latin typeface="Times New Roman" panose="02020603050405020304" pitchFamily="18" charset="0"/>
                            <a:cs typeface="Times New Roman" panose="02020603050405020304" pitchFamily="18" charset="0"/>
                          </a:rPr>
                          <m:t> </m:t>
                        </m:r>
                        <m:r>
                          <m:rPr>
                            <m:nor/>
                          </m:rPr>
                          <a:rPr lang="en-US" altLang="zh-CN" sz="2400" b="0" i="0" smtClean="0">
                            <a:latin typeface="Times New Roman" panose="02020603050405020304" pitchFamily="18" charset="0"/>
                            <a:cs typeface="Times New Roman" panose="02020603050405020304" pitchFamily="18" charset="0"/>
                          </a:rPr>
                          <m:t>width</m:t>
                        </m:r>
                      </m:den>
                    </m:f>
                  </m:oMath>
                </a14:m>
                <a:endParaRPr lang="en-US" sz="2400" dirty="0">
                  <a:latin typeface="Times" charset="0"/>
                </a:endParaRPr>
              </a:p>
              <a:p>
                <a:pPr marL="0" indent="0" algn="just">
                  <a:buNone/>
                </a:pPr>
                <a:r>
                  <a:rPr lang="en-US" sz="2400" dirty="0">
                    <a:latin typeface="Times" charset="0"/>
                  </a:rPr>
                  <a:t>The resulting rectangle heights are usually called </a:t>
                </a:r>
                <a:r>
                  <a:rPr lang="en-US" sz="2400" i="1" dirty="0">
                    <a:solidFill>
                      <a:srgbClr val="FF0000"/>
                    </a:solidFill>
                    <a:latin typeface="Times" charset="0"/>
                  </a:rPr>
                  <a:t>densities</a:t>
                </a:r>
                <a:r>
                  <a:rPr lang="en-US" sz="2400" i="1" dirty="0">
                    <a:latin typeface="Times" charset="0"/>
                  </a:rPr>
                  <a:t>, </a:t>
                </a:r>
                <a:r>
                  <a:rPr lang="en-US" sz="2400" dirty="0">
                    <a:latin typeface="Times" charset="0"/>
                  </a:rPr>
                  <a:t>and the vertical scale is the </a:t>
                </a:r>
                <a:r>
                  <a:rPr lang="en-US" sz="2400" b="1" dirty="0">
                    <a:latin typeface="Times" charset="0"/>
                  </a:rPr>
                  <a:t>density scale. </a:t>
                </a:r>
                <a:r>
                  <a:rPr lang="en-US" sz="2400" dirty="0">
                    <a:latin typeface="Times" charset="0"/>
                  </a:rPr>
                  <a:t>This prescription will also work when class widths are equal.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206" y="1853825"/>
                <a:ext cx="8233587" cy="3263504"/>
              </a:xfrm>
              <a:blipFill>
                <a:blip r:embed="rId2"/>
                <a:stretch>
                  <a:fillRect l="-1109" t="-1304" r="-1109"/>
                </a:stretch>
              </a:blipFill>
              <a:ln>
                <a:solidFill>
                  <a:srgbClr val="FF0000"/>
                </a:solid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2426C152-4FA5-499D-A3C3-18E84A043B5D}"/>
              </a:ext>
            </a:extLst>
          </p:cNvPr>
          <p:cNvSpPr>
            <a:spLocks noGrp="1"/>
          </p:cNvSpPr>
          <p:nvPr>
            <p:ph type="sldNum" sz="quarter" idx="11"/>
          </p:nvPr>
        </p:nvSpPr>
        <p:spPr/>
        <p:txBody>
          <a:bodyPr/>
          <a:lstStyle/>
          <a:p>
            <a:pPr>
              <a:defRPr/>
            </a:pPr>
            <a:fld id="{8618F8B8-3FB5-463C-A387-6BC2D35C345E}" type="slidenum">
              <a:rPr lang="zh-CN" altLang="en-US" smtClean="0"/>
              <a:pPr>
                <a:defRPr/>
              </a:pPr>
              <a:t>22</a:t>
            </a:fld>
            <a:endParaRPr lang="en-US" altLang="zh-CN" dirty="0"/>
          </a:p>
        </p:txBody>
      </p:sp>
    </p:spTree>
    <p:extLst>
      <p:ext uri="{BB962C8B-B14F-4D97-AF65-F5344CB8AC3E}">
        <p14:creationId xmlns:p14="http://schemas.microsoft.com/office/powerpoint/2010/main" val="130009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525" y="728700"/>
            <a:ext cx="8640959" cy="5355595"/>
          </a:xfrm>
          <a:ln>
            <a:solidFill>
              <a:srgbClr val="FF0000"/>
            </a:solidFill>
          </a:ln>
        </p:spPr>
        <p:txBody>
          <a:bodyPr>
            <a:noAutofit/>
          </a:bodyPr>
          <a:lstStyle/>
          <a:p>
            <a:pPr marL="0" indent="0" algn="just">
              <a:lnSpc>
                <a:spcPct val="110000"/>
              </a:lnSpc>
              <a:buNone/>
            </a:pPr>
            <a:r>
              <a:rPr lang="en-US" altLang="zh-CN" sz="2400" b="1" dirty="0">
                <a:solidFill>
                  <a:srgbClr val="FF0000"/>
                </a:solidFill>
                <a:latin typeface="Times New Roman" charset="0"/>
                <a:ea typeface="Times New Roman" charset="0"/>
                <a:cs typeface="Times New Roman" charset="0"/>
              </a:rPr>
              <a:t>Example:</a:t>
            </a:r>
            <a:r>
              <a:rPr lang="en-US" altLang="zh-CN"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Corrosion of reinforcing steel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钢筋</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is a serious problem in concrete structures located in environments affected by severe weather conditions. For this reason, researchers have been investigating the use of reinforcing bars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钢筋</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made of composite material. One study was carried out to develop guidelines for bonding glass-fiber-reinforced plastic </a:t>
            </a:r>
            <a:r>
              <a:rPr lang="en-US" sz="2400" dirty="0" err="1">
                <a:latin typeface="Times New Roman" charset="0"/>
                <a:ea typeface="Times New Roman" charset="0"/>
                <a:cs typeface="Times New Roman" charset="0"/>
              </a:rPr>
              <a:t>rebars</a:t>
            </a:r>
            <a:r>
              <a:rPr lang="en-US" sz="2400" dirty="0">
                <a:latin typeface="Times New Roman" charset="0"/>
                <a:ea typeface="Times New Roman" charset="0"/>
                <a:cs typeface="Times New Roman" charset="0"/>
              </a:rPr>
              <a:t> to</a:t>
            </a:r>
            <a:r>
              <a:rPr lang="zh-CN" altLang="en-US" sz="2400"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concrete. </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0" indent="0" algn="just">
              <a:lnSpc>
                <a:spcPct val="110000"/>
              </a:lnSpc>
              <a:buNone/>
            </a:pPr>
            <a:r>
              <a:rPr lang="en-US" altLang="zh-CN" sz="2400" dirty="0">
                <a:latin typeface="Times New Roman" charset="0"/>
                <a:ea typeface="Times New Roman" charset="0"/>
                <a:cs typeface="Times New Roman" charset="0"/>
              </a:rPr>
              <a:t>     Consider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following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48</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observations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measured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bond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strength:</a:t>
            </a:r>
            <a:endParaRPr lang="en-US" sz="2400" dirty="0">
              <a:latin typeface="Times New Roman" charset="0"/>
              <a:ea typeface="Times New Roman" charset="0"/>
              <a:cs typeface="Times New Roman" charset="0"/>
            </a:endParaRPr>
          </a:p>
          <a:p>
            <a:pPr marL="0" indent="0">
              <a:lnSpc>
                <a:spcPct val="110000"/>
              </a:lnSpc>
              <a:buNone/>
            </a:pPr>
            <a:r>
              <a:rPr lang="nb-NO" sz="2400" dirty="0">
                <a:latin typeface="Times New Roman" charset="0"/>
                <a:ea typeface="Times New Roman" charset="0"/>
                <a:cs typeface="Times New Roman" charset="0"/>
              </a:rPr>
              <a:t>11.5 </a:t>
            </a:r>
            <a:r>
              <a:rPr lang="zh-CN" altLang="en-US" sz="2400" dirty="0">
                <a:latin typeface="Times New Roman" charset="0"/>
                <a:ea typeface="Times New Roman" charset="0"/>
                <a:cs typeface="Times New Roman" charset="0"/>
              </a:rPr>
              <a:t> </a:t>
            </a:r>
            <a:r>
              <a:rPr lang="hr-HR" sz="2400" dirty="0">
                <a:latin typeface="Times New Roman" charset="0"/>
                <a:ea typeface="Times New Roman" charset="0"/>
                <a:cs typeface="Times New Roman" charset="0"/>
              </a:rPr>
              <a:t>12.1 9.9 9.3 7.8 6.2 6.6 7.0 13.4 17.1 9.3 5.6 </a:t>
            </a:r>
          </a:p>
          <a:p>
            <a:pPr marL="0" indent="0">
              <a:lnSpc>
                <a:spcPct val="110000"/>
              </a:lnSpc>
              <a:buNone/>
            </a:pPr>
            <a:r>
              <a:rPr lang="nb-NO" sz="2400" dirty="0">
                <a:latin typeface="Times New Roman" charset="0"/>
                <a:ea typeface="Times New Roman" charset="0"/>
                <a:cs typeface="Times New Roman" charset="0"/>
              </a:rPr>
              <a:t>5.7 </a:t>
            </a:r>
            <a:r>
              <a:rPr lang="hr-HR" sz="2400" dirty="0">
                <a:latin typeface="Times New Roman" charset="0"/>
                <a:ea typeface="Times New Roman" charset="0"/>
                <a:cs typeface="Times New Roman" charset="0"/>
              </a:rPr>
              <a:t>5.4 5.2 5.1 4.9 10.7 15.2 8.5 4.2 4.0 3.9 3.8 </a:t>
            </a:r>
          </a:p>
          <a:p>
            <a:pPr marL="0" indent="0">
              <a:lnSpc>
                <a:spcPct val="110000"/>
              </a:lnSpc>
              <a:buNone/>
            </a:pPr>
            <a:r>
              <a:rPr lang="hr-HR" sz="2400" dirty="0">
                <a:latin typeface="Times New Roman" charset="0"/>
                <a:ea typeface="Times New Roman" charset="0"/>
                <a:cs typeface="Times New Roman" charset="0"/>
              </a:rPr>
              <a:t>3.6 3.4 20.6 25.5 13.8 12.6 13.1 8.9 8.2 10.7 14.2 7.6 </a:t>
            </a:r>
          </a:p>
          <a:p>
            <a:pPr marL="0" indent="0">
              <a:lnSpc>
                <a:spcPct val="110000"/>
              </a:lnSpc>
              <a:buNone/>
            </a:pPr>
            <a:r>
              <a:rPr lang="en-US" altLang="zh-CN" sz="2400" dirty="0">
                <a:latin typeface="Times New Roman" charset="0"/>
                <a:ea typeface="Times New Roman" charset="0"/>
                <a:cs typeface="Times New Roman" charset="0"/>
              </a:rPr>
              <a:t>5.2</a:t>
            </a:r>
            <a:r>
              <a:rPr lang="zh-CN" altLang="en-US" sz="2400" dirty="0">
                <a:latin typeface="Times New Roman" charset="0"/>
                <a:ea typeface="Times New Roman" charset="0"/>
                <a:cs typeface="Times New Roman" charset="0"/>
              </a:rPr>
              <a:t> </a:t>
            </a:r>
            <a:r>
              <a:rPr lang="hr-HR" sz="2400" dirty="0">
                <a:latin typeface="Times New Roman" charset="0"/>
                <a:ea typeface="Times New Roman" charset="0"/>
                <a:cs typeface="Times New Roman" charset="0"/>
              </a:rPr>
              <a:t>5.5 5.1 5.0 5.2 4.8 4.1 3.8 3.7 3.6 3.6 3.6 </a:t>
            </a:r>
          </a:p>
          <a:p>
            <a:pPr marL="0" indent="0" algn="just">
              <a:lnSpc>
                <a:spcPct val="110000"/>
              </a:lnSpc>
              <a:buNone/>
            </a:pPr>
            <a:endParaRPr lang="en-US" sz="2400" dirty="0">
              <a:latin typeface="Times New Roman" charset="0"/>
              <a:ea typeface="Times New Roman" charset="0"/>
              <a:cs typeface="Times New Roman" charset="0"/>
            </a:endParaRPr>
          </a:p>
        </p:txBody>
      </p:sp>
      <p:sp>
        <p:nvSpPr>
          <p:cNvPr id="2" name="灯片编号占位符 1">
            <a:extLst>
              <a:ext uri="{FF2B5EF4-FFF2-40B4-BE49-F238E27FC236}">
                <a16:creationId xmlns:a16="http://schemas.microsoft.com/office/drawing/2014/main" xmlns="" id="{795BF4A4-6DAF-41F8-ADFE-17A8061B1C85}"/>
              </a:ext>
            </a:extLst>
          </p:cNvPr>
          <p:cNvSpPr>
            <a:spLocks noGrp="1"/>
          </p:cNvSpPr>
          <p:nvPr>
            <p:ph type="sldNum" sz="quarter" idx="11"/>
          </p:nvPr>
        </p:nvSpPr>
        <p:spPr/>
        <p:txBody>
          <a:bodyPr/>
          <a:lstStyle/>
          <a:p>
            <a:pPr>
              <a:defRPr/>
            </a:pPr>
            <a:fld id="{8618F8B8-3FB5-463C-A387-6BC2D35C345E}" type="slidenum">
              <a:rPr lang="zh-CN" altLang="en-US" smtClean="0"/>
              <a:pPr>
                <a:defRPr/>
              </a:pPr>
              <a:t>23</a:t>
            </a:fld>
            <a:endParaRPr lang="en-US" altLang="zh-CN" dirty="0"/>
          </a:p>
        </p:txBody>
      </p:sp>
    </p:spTree>
    <p:extLst>
      <p:ext uri="{BB962C8B-B14F-4D97-AF65-F5344CB8AC3E}">
        <p14:creationId xmlns:p14="http://schemas.microsoft.com/office/powerpoint/2010/main" val="130137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F2313BEF-2C54-4013-BD3D-70319EA41BD5}"/>
              </a:ext>
            </a:extLst>
          </p:cNvPr>
          <p:cNvSpPr>
            <a:spLocks noGrp="1"/>
          </p:cNvSpPr>
          <p:nvPr>
            <p:ph type="sldNum" sz="quarter" idx="11"/>
          </p:nvPr>
        </p:nvSpPr>
        <p:spPr/>
        <p:txBody>
          <a:bodyPr/>
          <a:lstStyle/>
          <a:p>
            <a:pPr>
              <a:defRPr/>
            </a:pPr>
            <a:fld id="{8618F8B8-3FB5-463C-A387-6BC2D35C345E}" type="slidenum">
              <a:rPr lang="zh-CN" altLang="en-US" smtClean="0"/>
              <a:pPr>
                <a:defRPr/>
              </a:pPr>
              <a:t>24</a:t>
            </a:fld>
            <a:endParaRPr lang="en-US" altLang="zh-CN" dirty="0"/>
          </a:p>
        </p:txBody>
      </p:sp>
      <p:pic>
        <p:nvPicPr>
          <p:cNvPr id="3" name="Picture 3">
            <a:extLst>
              <a:ext uri="{FF2B5EF4-FFF2-40B4-BE49-F238E27FC236}">
                <a16:creationId xmlns:a16="http://schemas.microsoft.com/office/drawing/2014/main" xmlns="" id="{EACC124F-AABF-9044-8807-FD40C10E6CD4}"/>
              </a:ext>
            </a:extLst>
          </p:cNvPr>
          <p:cNvPicPr>
            <a:picLocks noChangeAspect="1"/>
          </p:cNvPicPr>
          <p:nvPr/>
        </p:nvPicPr>
        <p:blipFill>
          <a:blip r:embed="rId2"/>
          <a:stretch>
            <a:fillRect/>
          </a:stretch>
        </p:blipFill>
        <p:spPr>
          <a:xfrm>
            <a:off x="1016605" y="638690"/>
            <a:ext cx="6744412" cy="1260140"/>
          </a:xfrm>
          <a:prstGeom prst="rect">
            <a:avLst/>
          </a:prstGeom>
        </p:spPr>
      </p:pic>
      <p:pic>
        <p:nvPicPr>
          <p:cNvPr id="6" name="Picture 4">
            <a:extLst>
              <a:ext uri="{FF2B5EF4-FFF2-40B4-BE49-F238E27FC236}">
                <a16:creationId xmlns:a16="http://schemas.microsoft.com/office/drawing/2014/main" xmlns="" id="{188B3DE5-9689-AA61-61ED-075AA51EB2DC}"/>
              </a:ext>
            </a:extLst>
          </p:cNvPr>
          <p:cNvPicPr>
            <a:picLocks noChangeAspect="1"/>
          </p:cNvPicPr>
          <p:nvPr/>
        </p:nvPicPr>
        <p:blipFill>
          <a:blip r:embed="rId3"/>
          <a:stretch>
            <a:fillRect/>
          </a:stretch>
        </p:blipFill>
        <p:spPr>
          <a:xfrm>
            <a:off x="2549943" y="2742035"/>
            <a:ext cx="4477684" cy="2994510"/>
          </a:xfrm>
          <a:prstGeom prst="rect">
            <a:avLst/>
          </a:prstGeom>
        </p:spPr>
      </p:pic>
    </p:spTree>
    <p:extLst>
      <p:ext uri="{BB962C8B-B14F-4D97-AF65-F5344CB8AC3E}">
        <p14:creationId xmlns:p14="http://schemas.microsoft.com/office/powerpoint/2010/main" val="108966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1088740"/>
            <a:ext cx="3465385" cy="766555"/>
          </a:xfrm>
          <a:ln>
            <a:solidFill>
              <a:schemeClr val="bg2">
                <a:lumMod val="60000"/>
                <a:lumOff val="40000"/>
              </a:schemeClr>
            </a:solidFill>
          </a:ln>
          <a:effectLst>
            <a:outerShdw blurRad="50800" dist="38100" dir="2700000" algn="tl" rotWithShape="0">
              <a:prstClr val="black">
                <a:alpha val="40000"/>
              </a:prstClr>
            </a:outerShdw>
          </a:effectLst>
        </p:spPr>
        <p:txBody>
          <a:bodyPr/>
          <a:lstStyle/>
          <a:p>
            <a:r>
              <a:rPr lang="en-US" altLang="zh-CN" sz="3200" b="1" dirty="0">
                <a:solidFill>
                  <a:srgbClr val="3333FF"/>
                </a:solidFill>
                <a:latin typeface="Times New Roman" charset="0"/>
                <a:ea typeface="Times New Roman" charset="0"/>
                <a:cs typeface="Times New Roman" charset="0"/>
              </a:rPr>
              <a:t>Histogram</a:t>
            </a:r>
            <a:r>
              <a:rPr lang="zh-CN" altLang="en-US" sz="3200" b="1" dirty="0">
                <a:solidFill>
                  <a:srgbClr val="3333FF"/>
                </a:solidFill>
                <a:latin typeface="Times New Roman" charset="0"/>
                <a:ea typeface="Times New Roman" charset="0"/>
                <a:cs typeface="Times New Roman" charset="0"/>
              </a:rPr>
              <a:t> </a:t>
            </a:r>
            <a:r>
              <a:rPr lang="en-US" altLang="zh-CN" sz="3200" b="1" dirty="0">
                <a:solidFill>
                  <a:srgbClr val="3333FF"/>
                </a:solidFill>
                <a:latin typeface="Times New Roman" charset="0"/>
                <a:ea typeface="Times New Roman" charset="0"/>
                <a:cs typeface="Times New Roman" charset="0"/>
              </a:rPr>
              <a:t>shape</a:t>
            </a:r>
            <a:endParaRPr lang="en-US" sz="3200" b="1" dirty="0">
              <a:solidFill>
                <a:srgbClr val="3333FF"/>
              </a:solidFill>
              <a:latin typeface="Times New Roman" charset="0"/>
              <a:ea typeface="Times New Roman" charset="0"/>
              <a:cs typeface="Times New Roman" charset="0"/>
            </a:endParaRPr>
          </a:p>
        </p:txBody>
      </p:sp>
      <p:sp>
        <p:nvSpPr>
          <p:cNvPr id="7" name="TextBox 6"/>
          <p:cNvSpPr txBox="1"/>
          <p:nvPr/>
        </p:nvSpPr>
        <p:spPr>
          <a:xfrm>
            <a:off x="266700" y="3754936"/>
            <a:ext cx="2185214" cy="646331"/>
          </a:xfrm>
          <a:prstGeom prst="rect">
            <a:avLst/>
          </a:prstGeom>
          <a:noFill/>
        </p:spPr>
        <p:txBody>
          <a:bodyPr wrap="none" rtlCol="0">
            <a:spAutoFit/>
          </a:bodyPr>
          <a:lstStyle/>
          <a:p>
            <a:r>
              <a:rPr lang="en-US" altLang="zh-CN" dirty="0">
                <a:latin typeface="Times New Roman" charset="0"/>
                <a:ea typeface="Times New Roman" charset="0"/>
                <a:cs typeface="Times New Roman" charset="0"/>
              </a:rPr>
              <a:t>Symmetric</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unimodal</a:t>
            </a:r>
            <a:r>
              <a:rPr lang="zh-CN" altLang="en-US" dirty="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单峰</a:t>
            </a:r>
            <a:r>
              <a:rPr lang="en-US" altLang="zh-C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
        <p:nvSpPr>
          <p:cNvPr id="8" name="TextBox 7"/>
          <p:cNvSpPr txBox="1"/>
          <p:nvPr/>
        </p:nvSpPr>
        <p:spPr>
          <a:xfrm>
            <a:off x="2494268" y="3774037"/>
            <a:ext cx="1653017" cy="369332"/>
          </a:xfrm>
          <a:prstGeom prst="rect">
            <a:avLst/>
          </a:prstGeom>
          <a:noFill/>
        </p:spPr>
        <p:txBody>
          <a:bodyPr wrap="none" rtlCol="0">
            <a:spAutoFit/>
          </a:bodyPr>
          <a:lstStyle/>
          <a:p>
            <a:r>
              <a:rPr lang="en-US" altLang="zh-CN" dirty="0">
                <a:latin typeface="Times New Roman" charset="0"/>
                <a:ea typeface="Times New Roman" charset="0"/>
                <a:cs typeface="Times New Roman" charset="0"/>
              </a:rPr>
              <a:t>Bimodal</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双峰</a:t>
            </a:r>
            <a:r>
              <a:rPr lang="en-US" altLang="zh-C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
        <p:nvSpPr>
          <p:cNvPr id="9" name="TextBox 8"/>
          <p:cNvSpPr txBox="1"/>
          <p:nvPr/>
        </p:nvSpPr>
        <p:spPr>
          <a:xfrm>
            <a:off x="4572000" y="3789778"/>
            <a:ext cx="2351926" cy="369332"/>
          </a:xfrm>
          <a:prstGeom prst="rect">
            <a:avLst/>
          </a:prstGeom>
          <a:noFill/>
        </p:spPr>
        <p:txBody>
          <a:bodyPr wrap="none" rtlCol="0">
            <a:spAutoFit/>
          </a:bodyPr>
          <a:lstStyle/>
          <a:p>
            <a:r>
              <a:rPr lang="en-US" altLang="zh-CN" dirty="0">
                <a:latin typeface="Times New Roman" charset="0"/>
                <a:ea typeface="Times New Roman" charset="0"/>
                <a:cs typeface="Times New Roman" charset="0"/>
              </a:rPr>
              <a:t>Positive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skewed</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偏斜</a:t>
            </a:r>
            <a:r>
              <a:rPr lang="en-US" altLang="zh-C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
        <p:nvSpPr>
          <p:cNvPr id="10" name="TextBox 9"/>
          <p:cNvSpPr txBox="1"/>
          <p:nvPr/>
        </p:nvSpPr>
        <p:spPr>
          <a:xfrm>
            <a:off x="6799568" y="3824913"/>
            <a:ext cx="1768433" cy="369332"/>
          </a:xfrm>
          <a:prstGeom prst="rect">
            <a:avLst/>
          </a:prstGeom>
          <a:noFill/>
        </p:spPr>
        <p:txBody>
          <a:bodyPr wrap="none" rtlCol="0">
            <a:spAutoFit/>
          </a:bodyPr>
          <a:lstStyle/>
          <a:p>
            <a:r>
              <a:rPr lang="en-US" altLang="zh-CN" dirty="0">
                <a:latin typeface="Times New Roman" charset="0"/>
                <a:ea typeface="Times New Roman" charset="0"/>
                <a:cs typeface="Times New Roman" charset="0"/>
              </a:rPr>
              <a:t>Negative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skewed</a:t>
            </a:r>
            <a:endParaRPr lang="en-US" dirty="0">
              <a:latin typeface="Times New Roman" charset="0"/>
              <a:ea typeface="Times New Roman" charset="0"/>
              <a:cs typeface="Times New Roman" charset="0"/>
            </a:endParaRPr>
          </a:p>
        </p:txBody>
      </p:sp>
      <p:sp>
        <p:nvSpPr>
          <p:cNvPr id="3" name="灯片编号占位符 2">
            <a:extLst>
              <a:ext uri="{FF2B5EF4-FFF2-40B4-BE49-F238E27FC236}">
                <a16:creationId xmlns:a16="http://schemas.microsoft.com/office/drawing/2014/main" xmlns="" id="{0FB86116-59A4-4266-92F0-72EDB8E4C557}"/>
              </a:ext>
            </a:extLst>
          </p:cNvPr>
          <p:cNvSpPr>
            <a:spLocks noGrp="1"/>
          </p:cNvSpPr>
          <p:nvPr>
            <p:ph type="sldNum" sz="quarter" idx="11"/>
          </p:nvPr>
        </p:nvSpPr>
        <p:spPr/>
        <p:txBody>
          <a:bodyPr/>
          <a:lstStyle/>
          <a:p>
            <a:pPr>
              <a:defRPr/>
            </a:pPr>
            <a:fld id="{8618F8B8-3FB5-463C-A387-6BC2D35C345E}" type="slidenum">
              <a:rPr lang="zh-CN" altLang="en-US" smtClean="0"/>
              <a:pPr>
                <a:defRPr/>
              </a:pPr>
              <a:t>25</a:t>
            </a:fld>
            <a:endParaRPr lang="en-US" altLang="zh-CN" dirty="0"/>
          </a:p>
        </p:txBody>
      </p:sp>
      <p:pic>
        <p:nvPicPr>
          <p:cNvPr id="4" name="Picture 5">
            <a:extLst>
              <a:ext uri="{FF2B5EF4-FFF2-40B4-BE49-F238E27FC236}">
                <a16:creationId xmlns:a16="http://schemas.microsoft.com/office/drawing/2014/main" xmlns="" id="{8D9ED1DE-E0F9-2AFD-9CE3-F1670C8BF24B}"/>
              </a:ext>
            </a:extLst>
          </p:cNvPr>
          <p:cNvPicPr>
            <a:picLocks noChangeAspect="1"/>
          </p:cNvPicPr>
          <p:nvPr/>
        </p:nvPicPr>
        <p:blipFill>
          <a:blip r:embed="rId2"/>
          <a:stretch>
            <a:fillRect/>
          </a:stretch>
        </p:blipFill>
        <p:spPr>
          <a:xfrm>
            <a:off x="337672" y="2389154"/>
            <a:ext cx="8468655" cy="1039846"/>
          </a:xfrm>
          <a:prstGeom prst="rect">
            <a:avLst/>
          </a:prstGeom>
        </p:spPr>
      </p:pic>
    </p:spTree>
    <p:extLst>
      <p:ext uri="{BB962C8B-B14F-4D97-AF65-F5344CB8AC3E}">
        <p14:creationId xmlns:p14="http://schemas.microsoft.com/office/powerpoint/2010/main" val="322879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50" y="773705"/>
            <a:ext cx="5689975" cy="856565"/>
          </a:xfrm>
          <a:ln>
            <a:solidFill>
              <a:srgbClr val="FF0000"/>
            </a:solidFill>
          </a:ln>
          <a:effectLst>
            <a:outerShdw blurRad="50800" dist="38100" dir="2700000" algn="tl" rotWithShape="0">
              <a:prstClr val="black">
                <a:alpha val="40000"/>
              </a:prstClr>
            </a:outerShdw>
          </a:effectLst>
        </p:spPr>
        <p:txBody>
          <a:bodyPr/>
          <a:lstStyle/>
          <a:p>
            <a:pPr algn="ctr"/>
            <a:r>
              <a:rPr lang="en-US" altLang="zh-CN" sz="3200" dirty="0">
                <a:solidFill>
                  <a:schemeClr val="bg2">
                    <a:lumMod val="60000"/>
                    <a:lumOff val="40000"/>
                  </a:schemeClr>
                </a:solidFill>
                <a:latin typeface="Times New Roman" charset="0"/>
                <a:ea typeface="Times New Roman" charset="0"/>
                <a:cs typeface="Times New Roman" charset="0"/>
              </a:rPr>
              <a:t>7   Measures</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of</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location</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a:t>
            </a:r>
            <a:r>
              <a:rPr lang="zh-CN" altLang="en-US" sz="3200" dirty="0">
                <a:solidFill>
                  <a:schemeClr val="bg2">
                    <a:lumMod val="60000"/>
                    <a:lumOff val="40000"/>
                  </a:schemeClr>
                </a:solidFill>
                <a:latin typeface="Times New Roman" charset="0"/>
                <a:ea typeface="Times New Roman" charset="0"/>
                <a:cs typeface="Times New Roman" charset="0"/>
              </a:rPr>
              <a:t>测度</a:t>
            </a:r>
            <a:r>
              <a:rPr lang="en-US" altLang="zh-CN" sz="3200" dirty="0">
                <a:solidFill>
                  <a:schemeClr val="bg2">
                    <a:lumMod val="60000"/>
                    <a:lumOff val="40000"/>
                  </a:schemeClr>
                </a:solidFill>
                <a:latin typeface="Times New Roman" charset="0"/>
                <a:ea typeface="Times New Roman" charset="0"/>
                <a:cs typeface="Times New Roman" charset="0"/>
              </a:rPr>
              <a:t>)</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521550" y="1981200"/>
            <a:ext cx="8165250" cy="2842955"/>
          </a:xfrm>
          <a:ln>
            <a:solidFill>
              <a:srgbClr val="FF0000"/>
            </a:solidFill>
          </a:ln>
        </p:spPr>
        <p:txBody>
          <a:bodyPr/>
          <a:lstStyle/>
          <a:p>
            <a:pPr marL="0" indent="0" algn="just">
              <a:buNone/>
            </a:pPr>
            <a:r>
              <a:rPr lang="en-US" altLang="zh-CN" sz="2400" dirty="0">
                <a:latin typeface="Times" charset="0"/>
              </a:rPr>
              <a:t>     </a:t>
            </a:r>
            <a:r>
              <a:rPr lang="en-US" altLang="zh-CN" sz="2400" b="1" dirty="0">
                <a:latin typeface="Times" charset="0"/>
              </a:rPr>
              <a:t>V</a:t>
            </a:r>
            <a:r>
              <a:rPr lang="en-US" sz="2400" b="1" dirty="0">
                <a:latin typeface="Times" charset="0"/>
              </a:rPr>
              <a:t>isual summaries </a:t>
            </a:r>
            <a:r>
              <a:rPr lang="en-US" sz="2400" dirty="0">
                <a:latin typeface="Times" charset="0"/>
              </a:rPr>
              <a:t>of data are </a:t>
            </a:r>
            <a:r>
              <a:rPr lang="en-US" sz="2400" b="1" dirty="0">
                <a:solidFill>
                  <a:srgbClr val="FF0000"/>
                </a:solidFill>
                <a:latin typeface="Times" charset="0"/>
              </a:rPr>
              <a:t>excellent tools </a:t>
            </a:r>
            <a:r>
              <a:rPr lang="en-US" sz="2400" dirty="0">
                <a:latin typeface="Times" charset="0"/>
              </a:rPr>
              <a:t>for obtaining </a:t>
            </a:r>
            <a:r>
              <a:rPr lang="en-US" sz="2400" b="1" dirty="0">
                <a:latin typeface="Times" charset="0"/>
              </a:rPr>
              <a:t>preliminary impressions and insights</a:t>
            </a:r>
            <a:r>
              <a:rPr lang="en-US" sz="2400" dirty="0">
                <a:latin typeface="Times" charset="0"/>
              </a:rPr>
              <a:t>. More formal data analysis often requires the calculation and interpretation of numerical </a:t>
            </a:r>
            <a:r>
              <a:rPr lang="en-US" sz="2400" b="1" dirty="0">
                <a:solidFill>
                  <a:srgbClr val="FF0000"/>
                </a:solidFill>
                <a:latin typeface="Times" charset="0"/>
              </a:rPr>
              <a:t>summary measures</a:t>
            </a:r>
            <a:r>
              <a:rPr lang="en-US" sz="2400" dirty="0">
                <a:latin typeface="Times" charset="0"/>
              </a:rPr>
              <a:t>. That is, from the data we try to extract several summarizing numbers—numbers that might </a:t>
            </a:r>
            <a:r>
              <a:rPr lang="en-US" sz="2400" b="1" dirty="0">
                <a:solidFill>
                  <a:srgbClr val="FF0000"/>
                </a:solidFill>
                <a:latin typeface="Times" charset="0"/>
              </a:rPr>
              <a:t>serve to characterize</a:t>
            </a:r>
            <a:r>
              <a:rPr lang="en-US" sz="2400" dirty="0">
                <a:latin typeface="Times" charset="0"/>
              </a:rPr>
              <a:t> the data set and convey some of its salient</a:t>
            </a:r>
            <a:r>
              <a:rPr lang="zh-CN" altLang="en-US" sz="2400" dirty="0">
                <a:latin typeface="Times" charset="0"/>
              </a:rPr>
              <a:t> </a:t>
            </a:r>
            <a:r>
              <a:rPr lang="en-US" altLang="zh-CN" sz="2400" dirty="0">
                <a:latin typeface="Times" charset="0"/>
              </a:rPr>
              <a:t>(</a:t>
            </a:r>
            <a:r>
              <a:rPr lang="zh-CN" altLang="en-US" sz="2400" dirty="0">
                <a:latin typeface="Times New Roman" charset="0"/>
                <a:ea typeface="Times New Roman" charset="0"/>
                <a:cs typeface="Times New Roman" charset="0"/>
              </a:rPr>
              <a:t>显著的</a:t>
            </a:r>
            <a:r>
              <a:rPr lang="en-US" altLang="zh-CN" sz="2400" dirty="0">
                <a:latin typeface="Times" charset="0"/>
              </a:rPr>
              <a:t>)</a:t>
            </a:r>
            <a:r>
              <a:rPr lang="en-US" sz="2400" dirty="0">
                <a:latin typeface="Times" charset="0"/>
              </a:rPr>
              <a:t> features. </a:t>
            </a:r>
            <a:endParaRPr lang="en-US" sz="2400" dirty="0"/>
          </a:p>
        </p:txBody>
      </p:sp>
      <p:sp>
        <p:nvSpPr>
          <p:cNvPr id="4" name="灯片编号占位符 3">
            <a:extLst>
              <a:ext uri="{FF2B5EF4-FFF2-40B4-BE49-F238E27FC236}">
                <a16:creationId xmlns:a16="http://schemas.microsoft.com/office/drawing/2014/main" xmlns="" id="{EEEDDAE1-0A12-4641-9097-09F66EF22C72}"/>
              </a:ext>
            </a:extLst>
          </p:cNvPr>
          <p:cNvSpPr>
            <a:spLocks noGrp="1"/>
          </p:cNvSpPr>
          <p:nvPr>
            <p:ph type="sldNum" sz="quarter" idx="11"/>
          </p:nvPr>
        </p:nvSpPr>
        <p:spPr/>
        <p:txBody>
          <a:bodyPr/>
          <a:lstStyle/>
          <a:p>
            <a:pPr>
              <a:defRPr/>
            </a:pPr>
            <a:fld id="{8618F8B8-3FB5-463C-A387-6BC2D35C345E}" type="slidenum">
              <a:rPr lang="zh-CN" altLang="en-US" smtClean="0"/>
              <a:pPr>
                <a:defRPr/>
              </a:pPr>
              <a:t>26</a:t>
            </a:fld>
            <a:endParaRPr lang="en-US" altLang="zh-CN" dirty="0"/>
          </a:p>
        </p:txBody>
      </p:sp>
    </p:spTree>
    <p:extLst>
      <p:ext uri="{BB962C8B-B14F-4D97-AF65-F5344CB8AC3E}">
        <p14:creationId xmlns:p14="http://schemas.microsoft.com/office/powerpoint/2010/main" val="2086047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401856"/>
                <a:ext cx="8128815" cy="4367404"/>
              </a:xfrm>
              <a:ln>
                <a:solidFill>
                  <a:srgbClr val="FF0000"/>
                </a:solidFill>
              </a:ln>
            </p:spPr>
            <p:txBody>
              <a:bodyPr>
                <a:normAutofit fontScale="70000" lnSpcReduction="20000"/>
              </a:bodyPr>
              <a:lstStyle/>
              <a:p>
                <a:pPr>
                  <a:buFont typeface="Wingdings" charset="2"/>
                  <a:buChar char="q"/>
                </a:pPr>
                <a:r>
                  <a:rPr lang="en-US" dirty="0">
                    <a:latin typeface="Times New Roman" charset="0"/>
                    <a:ea typeface="Times New Roman" charset="0"/>
                    <a:cs typeface="Times New Roman" charset="0"/>
                  </a:rPr>
                  <a:t>The Mean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均值</a:t>
                </a:r>
                <a:r>
                  <a:rPr lang="en-US" altLang="zh-C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a:buFont typeface="Wingdings" charset="2"/>
                  <a:buChar char="q"/>
                </a:pPr>
                <a:r>
                  <a:rPr lang="en-US" altLang="zh-CN" dirty="0">
                    <a:latin typeface="Times New Roman" charset="0"/>
                    <a:ea typeface="Times New Roman" charset="0"/>
                    <a:cs typeface="Times New Roman" charset="0"/>
                  </a:rPr>
                  <a:t>The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sample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mean</a:t>
                </a:r>
                <a:r>
                  <a:rPr lang="zh-CN" altLang="en-US" dirty="0">
                    <a:latin typeface="Times New Roman" charset="0"/>
                    <a:ea typeface="Times New Roman" charset="0"/>
                    <a:cs typeface="Times New Roman" charset="0"/>
                  </a:rPr>
                  <a:t> </a:t>
                </a:r>
                <a14:m>
                  <m:oMath xmlns:m="http://schemas.openxmlformats.org/officeDocument/2006/math">
                    <m:acc>
                      <m:accPr>
                        <m:chr m:val="̅"/>
                        <m:ctrlPr>
                          <a:rPr lang="zh-CN" altLang="en-US" i="1" smtClean="0">
                            <a:latin typeface="Cambria Math" charset="0"/>
                            <a:ea typeface="Times New Roman" charset="0"/>
                            <a:cs typeface="Times New Roman" charset="0"/>
                          </a:rPr>
                        </m:ctrlPr>
                      </m:accPr>
                      <m:e>
                        <m:r>
                          <a:rPr lang="en-US" altLang="zh-CN" b="0" i="1" smtClean="0">
                            <a:latin typeface="Cambria Math" charset="0"/>
                            <a:ea typeface="Times New Roman" charset="0"/>
                            <a:cs typeface="Times New Roman" charset="0"/>
                          </a:rPr>
                          <m:t>𝑥</m:t>
                        </m:r>
                      </m:e>
                    </m:acc>
                  </m:oMath>
                </a14:m>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of</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observations</a:t>
                </a:r>
                <a:r>
                  <a:rPr lang="zh-CN" altLang="en-US" dirty="0">
                    <a:latin typeface="Times New Roman" charset="0"/>
                    <a:ea typeface="Times New Roman" charset="0"/>
                    <a:cs typeface="Times New Roman" charset="0"/>
                  </a:rPr>
                  <a:t> </a:t>
                </a:r>
                <a14:m>
                  <m:oMath xmlns:m="http://schemas.openxmlformats.org/officeDocument/2006/math">
                    <m:sSub>
                      <m:sSubPr>
                        <m:ctrlPr>
                          <a:rPr lang="en-US" altLang="zh-CN" i="1" smtClean="0">
                            <a:latin typeface="Cambria Math" charset="0"/>
                            <a:ea typeface="Times New Roman" charset="0"/>
                            <a:cs typeface="Times New Roman" charset="0"/>
                          </a:rPr>
                        </m:ctrlPr>
                      </m:sSubPr>
                      <m:e>
                        <m:r>
                          <a:rPr lang="en-US" altLang="zh-CN" b="0" i="1" smtClean="0">
                            <a:latin typeface="Cambria Math" charset="0"/>
                            <a:ea typeface="Times New Roman" charset="0"/>
                            <a:cs typeface="Times New Roman" charset="0"/>
                          </a:rPr>
                          <m:t>𝑥</m:t>
                        </m:r>
                      </m:e>
                      <m:sub>
                        <m:r>
                          <a:rPr lang="en-US" altLang="zh-CN" b="0" i="1" smtClean="0">
                            <a:latin typeface="Cambria Math" charset="0"/>
                            <a:ea typeface="Times New Roman" charset="0"/>
                            <a:cs typeface="Times New Roman" charset="0"/>
                          </a:rPr>
                          <m:t>1</m:t>
                        </m:r>
                      </m:sub>
                    </m:sSub>
                    <m:r>
                      <a:rPr lang="en-US" altLang="zh-CN" b="0" i="1" smtClean="0">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i="1">
                            <a:latin typeface="Cambria Math" charset="0"/>
                            <a:ea typeface="Times New Roman" charset="0"/>
                            <a:cs typeface="Times New Roman" charset="0"/>
                          </a:rPr>
                          <m:t>𝑥</m:t>
                        </m:r>
                      </m:e>
                      <m:sub>
                        <m:r>
                          <a:rPr lang="en-US" altLang="zh-CN" b="0" i="1" smtClean="0">
                            <a:latin typeface="Cambria Math" charset="0"/>
                            <a:ea typeface="Times New Roman" charset="0"/>
                            <a:cs typeface="Times New Roman" charset="0"/>
                          </a:rPr>
                          <m:t>2</m:t>
                        </m:r>
                      </m:sub>
                    </m:sSub>
                    <m:r>
                      <a:rPr lang="en-US" altLang="zh-CN" i="1">
                        <a:latin typeface="Cambria Math" charset="0"/>
                        <a:ea typeface="Times New Roman" charset="0"/>
                        <a:cs typeface="Times New Roman" charset="0"/>
                      </a:rPr>
                      <m:t>,</m:t>
                    </m:r>
                    <m:r>
                      <a:rPr lang="en-US" altLang="zh-CN" b="0" i="1" smtClean="0">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i="1">
                            <a:latin typeface="Cambria Math" charset="0"/>
                            <a:ea typeface="Times New Roman" charset="0"/>
                            <a:cs typeface="Times New Roman" charset="0"/>
                          </a:rPr>
                          <m:t>𝑥</m:t>
                        </m:r>
                      </m:e>
                      <m:sub>
                        <m:r>
                          <a:rPr lang="en-US" altLang="zh-CN" b="0" i="1" smtClean="0">
                            <a:latin typeface="Cambria Math" charset="0"/>
                            <a:ea typeface="Times New Roman" charset="0"/>
                            <a:cs typeface="Times New Roman" charset="0"/>
                          </a:rPr>
                          <m:t>𝑛</m:t>
                        </m:r>
                      </m:sub>
                    </m:sSub>
                    <m:r>
                      <a:rPr lang="en-US" altLang="zh-CN" i="1">
                        <a:latin typeface="Cambria Math" charset="0"/>
                        <a:ea typeface="Times New Roman" charset="0"/>
                        <a:cs typeface="Times New Roman" charset="0"/>
                      </a:rPr>
                      <m:t>,</m:t>
                    </m:r>
                  </m:oMath>
                </a14:m>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is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given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by</a:t>
                </a:r>
              </a:p>
              <a:p>
                <a:pPr marL="0" indent="0">
                  <a:buNone/>
                </a:pPr>
                <a:r>
                  <a:rPr lang="zh-CN" altLang="en-US" b="0" dirty="0">
                    <a:ea typeface="Times New Roman" charset="0"/>
                    <a:cs typeface="Times New Roman" charset="0"/>
                  </a:rPr>
                  <a:t>                                       </a:t>
                </a:r>
                <a14:m>
                  <m:oMath xmlns:m="http://schemas.openxmlformats.org/officeDocument/2006/math">
                    <m:acc>
                      <m:accPr>
                        <m:chr m:val="̅"/>
                        <m:ctrlPr>
                          <a:rPr lang="zh-CN" altLang="en-US" i="1">
                            <a:latin typeface="Cambria Math" charset="0"/>
                            <a:ea typeface="Times New Roman" charset="0"/>
                            <a:cs typeface="Times New Roman" charset="0"/>
                          </a:rPr>
                        </m:ctrlPr>
                      </m:accPr>
                      <m:e>
                        <m:r>
                          <a:rPr lang="en-US" altLang="zh-CN" i="1">
                            <a:latin typeface="Cambria Math" charset="0"/>
                            <a:ea typeface="Times New Roman" charset="0"/>
                            <a:cs typeface="Times New Roman" charset="0"/>
                          </a:rPr>
                          <m:t>𝑥</m:t>
                        </m:r>
                      </m:e>
                    </m:acc>
                    <m:r>
                      <a:rPr lang="en-US" altLang="zh-CN" b="0" i="1" smtClean="0">
                        <a:latin typeface="Cambria Math" charset="0"/>
                        <a:ea typeface="Times New Roman" charset="0"/>
                        <a:cs typeface="Times New Roman" charset="0"/>
                      </a:rPr>
                      <m:t>=</m:t>
                    </m:r>
                    <m:f>
                      <m:fPr>
                        <m:ctrlPr>
                          <a:rPr lang="mr-IN" altLang="zh-CN" b="0" i="1" smtClean="0">
                            <a:latin typeface="Cambria Math" charset="0"/>
                            <a:ea typeface="Times New Roman" charset="0"/>
                            <a:cs typeface="Times New Roman" charset="0"/>
                          </a:rPr>
                        </m:ctrlPr>
                      </m:fPr>
                      <m:num>
                        <m:sSub>
                          <m:sSubPr>
                            <m:ctrlPr>
                              <a:rPr lang="en-US" altLang="zh-CN" i="1">
                                <a:latin typeface="Cambria Math" charset="0"/>
                                <a:ea typeface="Times New Roman" charset="0"/>
                                <a:cs typeface="Times New Roman" charset="0"/>
                              </a:rPr>
                            </m:ctrlPr>
                          </m:sSubPr>
                          <m:e>
                            <m:r>
                              <a:rPr lang="en-US" altLang="zh-CN" i="1">
                                <a:latin typeface="Cambria Math" charset="0"/>
                                <a:ea typeface="Times New Roman" charset="0"/>
                                <a:cs typeface="Times New Roman" charset="0"/>
                              </a:rPr>
                              <m:t>𝑥</m:t>
                            </m:r>
                          </m:e>
                          <m:sub>
                            <m:r>
                              <a:rPr lang="en-US" altLang="zh-CN" i="1">
                                <a:latin typeface="Cambria Math" charset="0"/>
                                <a:ea typeface="Times New Roman" charset="0"/>
                                <a:cs typeface="Times New Roman" charset="0"/>
                              </a:rPr>
                              <m:t>1</m:t>
                            </m:r>
                          </m:sub>
                        </m:sSub>
                        <m:r>
                          <a:rPr lang="en-US" altLang="zh-CN" b="0" i="1" smtClean="0">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i="1">
                                <a:latin typeface="Cambria Math" charset="0"/>
                                <a:ea typeface="Times New Roman" charset="0"/>
                                <a:cs typeface="Times New Roman" charset="0"/>
                              </a:rPr>
                              <m:t>𝑥</m:t>
                            </m:r>
                          </m:e>
                          <m:sub>
                            <m:r>
                              <a:rPr lang="en-US" altLang="zh-CN" i="1">
                                <a:latin typeface="Cambria Math" charset="0"/>
                                <a:ea typeface="Times New Roman" charset="0"/>
                                <a:cs typeface="Times New Roman" charset="0"/>
                              </a:rPr>
                              <m:t>2</m:t>
                            </m:r>
                          </m:sub>
                        </m:sSub>
                        <m:r>
                          <a:rPr lang="en-US" altLang="zh-CN" b="0" i="1" smtClean="0">
                            <a:latin typeface="Cambria Math" charset="0"/>
                            <a:ea typeface="Times New Roman" charset="0"/>
                            <a:cs typeface="Times New Roman" charset="0"/>
                          </a:rPr>
                          <m:t>+</m:t>
                        </m:r>
                        <m:r>
                          <a:rPr lang="en-US" altLang="zh-CN" i="1">
                            <a:latin typeface="Cambria Math" charset="0"/>
                            <a:ea typeface="Times New Roman" charset="0"/>
                            <a:cs typeface="Times New Roman" charset="0"/>
                          </a:rPr>
                          <m:t>…</m:t>
                        </m:r>
                        <m:r>
                          <a:rPr lang="en-US" altLang="zh-CN" b="0" i="1" smtClean="0">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i="1">
                                <a:latin typeface="Cambria Math" charset="0"/>
                                <a:ea typeface="Times New Roman" charset="0"/>
                                <a:cs typeface="Times New Roman" charset="0"/>
                              </a:rPr>
                              <m:t>𝑥</m:t>
                            </m:r>
                          </m:e>
                          <m:sub>
                            <m:r>
                              <a:rPr lang="en-US" altLang="zh-CN" i="1">
                                <a:latin typeface="Cambria Math" charset="0"/>
                                <a:ea typeface="Times New Roman" charset="0"/>
                                <a:cs typeface="Times New Roman" charset="0"/>
                              </a:rPr>
                              <m:t>𝑛</m:t>
                            </m:r>
                          </m:sub>
                        </m:sSub>
                      </m:num>
                      <m:den>
                        <m:r>
                          <a:rPr lang="en-US" altLang="zh-CN" b="0" i="1" smtClean="0">
                            <a:latin typeface="Cambria Math" charset="0"/>
                            <a:ea typeface="Times New Roman" charset="0"/>
                            <a:cs typeface="Times New Roman" charset="0"/>
                          </a:rPr>
                          <m:t>𝑛</m:t>
                        </m:r>
                      </m:den>
                    </m:f>
                  </m:oMath>
                </a14:m>
                <a:endParaRPr lang="en-US" dirty="0">
                  <a:latin typeface="Times New Roman" charset="0"/>
                  <a:ea typeface="Times New Roman" charset="0"/>
                  <a:cs typeface="Times New Roman" charset="0"/>
                </a:endParaRPr>
              </a:p>
              <a:p>
                <a:pPr>
                  <a:buFont typeface="Wingdings" charset="2"/>
                  <a:buChar char="q"/>
                </a:pPr>
                <a:r>
                  <a:rPr lang="en-US" altLang="zh-CN" dirty="0">
                    <a:latin typeface="Times New Roman" charset="0"/>
                    <a:ea typeface="Times New Roman" charset="0"/>
                    <a:cs typeface="Times New Roman" charset="0"/>
                  </a:rPr>
                  <a:t>The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Median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中位数</a:t>
                </a:r>
                <a:r>
                  <a:rPr lang="en-US" altLang="zh-CN" dirty="0">
                    <a:latin typeface="Times New Roman" charset="0"/>
                    <a:ea typeface="Times New Roman" charset="0"/>
                    <a:cs typeface="Times New Roman" charset="0"/>
                  </a:rPr>
                  <a:t>)</a:t>
                </a:r>
              </a:p>
              <a:p>
                <a:pPr>
                  <a:buFont typeface="Wingdings" charset="2"/>
                  <a:buChar char="q"/>
                </a:pPr>
                <a14:m>
                  <m:oMath xmlns:m="http://schemas.openxmlformats.org/officeDocument/2006/math">
                    <m:acc>
                      <m:accPr>
                        <m:chr m:val="̃"/>
                        <m:ctrlPr>
                          <a:rPr lang="en-US" i="1" smtClean="0">
                            <a:latin typeface="Cambria Math" charset="0"/>
                            <a:ea typeface="Times New Roman" charset="0"/>
                            <a:cs typeface="Times New Roman" charset="0"/>
                          </a:rPr>
                        </m:ctrlPr>
                      </m:accPr>
                      <m:e>
                        <m:r>
                          <a:rPr lang="en-US" altLang="zh-CN" b="0" i="1" smtClean="0">
                            <a:latin typeface="Cambria Math" charset="0"/>
                            <a:ea typeface="Times New Roman" charset="0"/>
                            <a:cs typeface="Times New Roman" charset="0"/>
                          </a:rPr>
                          <m:t>𝑥</m:t>
                        </m:r>
                      </m:e>
                    </m:acc>
                    <m:r>
                      <a:rPr lang="en-US" altLang="zh-CN" b="0" i="1" smtClean="0">
                        <a:latin typeface="Cambria Math" charset="0"/>
                        <a:ea typeface="Times New Roman" charset="0"/>
                        <a:cs typeface="Times New Roman" charset="0"/>
                      </a:rPr>
                      <m:t>=</m:t>
                    </m:r>
                    <m:d>
                      <m:dPr>
                        <m:begChr m:val="{"/>
                        <m:endChr m:val=""/>
                        <m:ctrlPr>
                          <a:rPr lang="mr-IN" altLang="zh-CN" b="0" i="1" smtClean="0">
                            <a:latin typeface="Cambria Math" charset="0"/>
                            <a:ea typeface="Times New Roman" charset="0"/>
                            <a:cs typeface="Times New Roman" charset="0"/>
                          </a:rPr>
                        </m:ctrlPr>
                      </m:dPr>
                      <m:e>
                        <m:m>
                          <m:mPr>
                            <m:mcs>
                              <m:mc>
                                <m:mcPr>
                                  <m:count m:val="1"/>
                                  <m:mcJc m:val="center"/>
                                </m:mcPr>
                              </m:mc>
                            </m:mcs>
                            <m:ctrlPr>
                              <a:rPr lang="mr-IN" altLang="zh-CN" i="1">
                                <a:latin typeface="Cambria Math" charset="0"/>
                                <a:ea typeface="Times New Roman" charset="0"/>
                                <a:cs typeface="Times New Roman" charset="0"/>
                              </a:rPr>
                            </m:ctrlPr>
                          </m:mPr>
                          <m:mr>
                            <m:e>
                              <m:r>
                                <a:rPr lang="en-US" altLang="zh-CN" i="1">
                                  <a:latin typeface="Cambria Math" charset="0"/>
                                  <a:ea typeface="Times New Roman" charset="0"/>
                                  <a:cs typeface="Times New Roman" charset="0"/>
                                </a:rPr>
                                <m:t>𝑡h𝑒</m:t>
                              </m:r>
                              <m:r>
                                <a:rPr lang="zh-CN" altLang="en-US" i="1">
                                  <a:latin typeface="Cambria Math" charset="0"/>
                                  <a:ea typeface="Times New Roman" charset="0"/>
                                  <a:cs typeface="Times New Roman" charset="0"/>
                                </a:rPr>
                                <m:t> </m:t>
                              </m:r>
                              <m:f>
                                <m:fPr>
                                  <m:ctrlPr>
                                    <a:rPr lang="mr-IN" altLang="zh-CN" i="1">
                                      <a:latin typeface="Cambria Math" charset="0"/>
                                      <a:ea typeface="Times New Roman" charset="0"/>
                                      <a:cs typeface="Times New Roman" charset="0"/>
                                    </a:rPr>
                                  </m:ctrlPr>
                                </m:fPr>
                                <m:num>
                                  <m:r>
                                    <a:rPr lang="en-US" altLang="zh-CN" i="1">
                                      <a:latin typeface="Cambria Math" charset="0"/>
                                      <a:ea typeface="Times New Roman" charset="0"/>
                                      <a:cs typeface="Times New Roman" charset="0"/>
                                    </a:rPr>
                                    <m:t>𝑛</m:t>
                                  </m:r>
                                  <m:r>
                                    <a:rPr lang="en-US" altLang="zh-CN" i="1">
                                      <a:latin typeface="Cambria Math" charset="0"/>
                                      <a:ea typeface="Times New Roman" charset="0"/>
                                      <a:cs typeface="Times New Roman" charset="0"/>
                                    </a:rPr>
                                    <m:t>+1</m:t>
                                  </m:r>
                                </m:num>
                                <m:den>
                                  <m:r>
                                    <a:rPr lang="en-US" altLang="zh-CN" i="1">
                                      <a:latin typeface="Cambria Math" charset="0"/>
                                      <a:ea typeface="Times New Roman" charset="0"/>
                                      <a:cs typeface="Times New Roman" charset="0"/>
                                    </a:rPr>
                                    <m:t>2</m:t>
                                  </m:r>
                                </m:den>
                              </m:f>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𝑡h</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𝑜𝑟𝑑𝑒𝑟𝑒𝑑</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𝑣𝑎𝑙𝑢𝑒</m:t>
                              </m:r>
                              <m:r>
                                <a:rPr lang="en-US" altLang="zh-CN" i="1">
                                  <a:latin typeface="Cambria Math" charset="0"/>
                                  <a:ea typeface="Times New Roman" charset="0"/>
                                  <a:cs typeface="Times New Roman" charset="0"/>
                                </a:rPr>
                                <m:t>;                                       </m:t>
                              </m:r>
                              <m:r>
                                <m:rPr>
                                  <m:brk m:alnAt="7"/>
                                </m:rPr>
                                <a:rPr lang="en-US" altLang="zh-CN" i="1">
                                  <a:latin typeface="Cambria Math" charset="0"/>
                                  <a:ea typeface="Times New Roman" charset="0"/>
                                  <a:cs typeface="Times New Roman" charset="0"/>
                                </a:rPr>
                                <m:t>𝑛</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𝑖𝑠</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𝑜𝑑𝑑</m:t>
                              </m:r>
                              <m:r>
                                <a:rPr lang="zh-CN" altLang="en-US" i="1">
                                  <a:latin typeface="Cambria Math" charset="0"/>
                                  <a:ea typeface="Times New Roman" charset="0"/>
                                  <a:cs typeface="Times New Roman" charset="0"/>
                                </a:rPr>
                                <m:t> </m:t>
                              </m:r>
                            </m:e>
                          </m:mr>
                          <m:mr>
                            <m:e>
                              <m:r>
                                <a:rPr lang="en-US" altLang="zh-CN" i="1">
                                  <a:latin typeface="Cambria Math" charset="0"/>
                                  <a:ea typeface="Times New Roman" charset="0"/>
                                  <a:cs typeface="Times New Roman" charset="0"/>
                                </a:rPr>
                                <m:t>𝑎𝑣𝑒𝑟𝑎𝑔𝑒</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𝑜𝑓</m:t>
                              </m:r>
                              <m:f>
                                <m:fPr>
                                  <m:ctrlPr>
                                    <a:rPr lang="mr-IN" altLang="zh-CN" i="1">
                                      <a:latin typeface="Cambria Math" charset="0"/>
                                      <a:ea typeface="Times New Roman" charset="0"/>
                                      <a:cs typeface="Times New Roman" charset="0"/>
                                    </a:rPr>
                                  </m:ctrlPr>
                                </m:fPr>
                                <m:num>
                                  <m:r>
                                    <a:rPr lang="en-US" altLang="zh-CN" i="1">
                                      <a:latin typeface="Cambria Math" charset="0"/>
                                      <a:ea typeface="Times New Roman" charset="0"/>
                                      <a:cs typeface="Times New Roman" charset="0"/>
                                    </a:rPr>
                                    <m:t>𝑛</m:t>
                                  </m:r>
                                </m:num>
                                <m:den>
                                  <m:r>
                                    <a:rPr lang="en-US" altLang="zh-CN" i="1">
                                      <a:latin typeface="Cambria Math" charset="0"/>
                                      <a:ea typeface="Times New Roman" charset="0"/>
                                      <a:cs typeface="Times New Roman" charset="0"/>
                                    </a:rPr>
                                    <m:t>2</m:t>
                                  </m:r>
                                </m:den>
                              </m:f>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𝑡h</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𝑎𝑛𝑑</m:t>
                              </m:r>
                              <m:f>
                                <m:fPr>
                                  <m:ctrlPr>
                                    <a:rPr lang="mr-IN" altLang="zh-CN" i="1">
                                      <a:latin typeface="Cambria Math" charset="0"/>
                                      <a:ea typeface="Times New Roman" charset="0"/>
                                      <a:cs typeface="Times New Roman" charset="0"/>
                                    </a:rPr>
                                  </m:ctrlPr>
                                </m:fPr>
                                <m:num>
                                  <m:r>
                                    <a:rPr lang="en-US" altLang="zh-CN" i="1">
                                      <a:latin typeface="Cambria Math" charset="0"/>
                                      <a:ea typeface="Times New Roman" charset="0"/>
                                      <a:cs typeface="Times New Roman" charset="0"/>
                                    </a:rPr>
                                    <m:t>𝑛</m:t>
                                  </m:r>
                                </m:num>
                                <m:den>
                                  <m:r>
                                    <a:rPr lang="en-US" altLang="zh-CN" i="1">
                                      <a:latin typeface="Cambria Math" charset="0"/>
                                      <a:ea typeface="Times New Roman" charset="0"/>
                                      <a:cs typeface="Times New Roman" charset="0"/>
                                    </a:rPr>
                                    <m:t>2</m:t>
                                  </m:r>
                                </m:den>
                              </m:f>
                              <m:r>
                                <a:rPr lang="en-US" altLang="zh-CN" i="1">
                                  <a:latin typeface="Cambria Math" charset="0"/>
                                  <a:ea typeface="Times New Roman" charset="0"/>
                                  <a:cs typeface="Times New Roman" charset="0"/>
                                </a:rPr>
                                <m:t>+1</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𝑡h</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𝑜𝑟𝑑𝑒𝑟𝑒𝑑</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𝑣𝑎𝑙𝑢𝑒</m:t>
                              </m:r>
                              <m:r>
                                <a:rPr lang="en-US" altLang="zh-CN"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𝑛</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𝑖𝑠</m:t>
                              </m:r>
                              <m:r>
                                <a:rPr lang="zh-CN" altLang="en-US" i="1">
                                  <a:latin typeface="Cambria Math" charset="0"/>
                                  <a:ea typeface="Times New Roman" charset="0"/>
                                  <a:cs typeface="Times New Roman" charset="0"/>
                                </a:rPr>
                                <m:t> </m:t>
                              </m:r>
                              <m:r>
                                <a:rPr lang="en-US" altLang="zh-CN" i="1">
                                  <a:latin typeface="Cambria Math" charset="0"/>
                                  <a:ea typeface="Times New Roman" charset="0"/>
                                  <a:cs typeface="Times New Roman" charset="0"/>
                                </a:rPr>
                                <m:t>𝑒𝑣𝑒𝑛</m:t>
                              </m:r>
                            </m:e>
                          </m:mr>
                        </m:m>
                      </m:e>
                    </m:d>
                  </m:oMath>
                </a14:m>
                <a:endParaRPr lang="en-US" dirty="0">
                  <a:latin typeface="Times New Roman" charset="0"/>
                  <a:ea typeface="Times New Roman" charset="0"/>
                  <a:cs typeface="Times New Roman" charset="0"/>
                </a:endParaRPr>
              </a:p>
              <a:p>
                <a:pPr>
                  <a:buFont typeface="Wingdings" charset="2"/>
                  <a:buChar char="q"/>
                </a:pPr>
                <a:endParaRPr lang="en-US"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401856"/>
                <a:ext cx="8128815" cy="4367404"/>
              </a:xfrm>
              <a:blipFill>
                <a:blip r:embed="rId2"/>
                <a:stretch>
                  <a:fillRect l="-225" t="-2786"/>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71AB6F00-8F3C-4E7B-8C23-A1A10EDE8C86}"/>
              </a:ext>
            </a:extLst>
          </p:cNvPr>
          <p:cNvSpPr>
            <a:spLocks noGrp="1"/>
          </p:cNvSpPr>
          <p:nvPr>
            <p:ph type="sldNum" sz="quarter" idx="11"/>
          </p:nvPr>
        </p:nvSpPr>
        <p:spPr/>
        <p:txBody>
          <a:bodyPr/>
          <a:lstStyle/>
          <a:p>
            <a:pPr>
              <a:defRPr/>
            </a:pPr>
            <a:fld id="{8618F8B8-3FB5-463C-A387-6BC2D35C345E}" type="slidenum">
              <a:rPr lang="zh-CN" altLang="en-US" smtClean="0"/>
              <a:pPr>
                <a:defRPr/>
              </a:pPr>
              <a:t>27</a:t>
            </a:fld>
            <a:endParaRPr lang="en-US" altLang="zh-CN" dirty="0"/>
          </a:p>
        </p:txBody>
      </p:sp>
      <p:pic>
        <p:nvPicPr>
          <p:cNvPr id="4" name="Picture 4">
            <a:extLst>
              <a:ext uri="{FF2B5EF4-FFF2-40B4-BE49-F238E27FC236}">
                <a16:creationId xmlns:a16="http://schemas.microsoft.com/office/drawing/2014/main" xmlns="" id="{68C8804C-DACB-A7C4-0798-165CEEEC60EB}"/>
              </a:ext>
            </a:extLst>
          </p:cNvPr>
          <p:cNvPicPr>
            <a:picLocks noChangeAspect="1"/>
          </p:cNvPicPr>
          <p:nvPr/>
        </p:nvPicPr>
        <p:blipFill>
          <a:blip r:embed="rId3"/>
          <a:stretch>
            <a:fillRect/>
          </a:stretch>
        </p:blipFill>
        <p:spPr>
          <a:xfrm>
            <a:off x="1198104" y="4136099"/>
            <a:ext cx="6747791" cy="1633161"/>
          </a:xfrm>
          <a:prstGeom prst="rect">
            <a:avLst/>
          </a:prstGeom>
        </p:spPr>
      </p:pic>
    </p:spTree>
    <p:extLst>
      <p:ext uri="{BB962C8B-B14F-4D97-AF65-F5344CB8AC3E}">
        <p14:creationId xmlns:p14="http://schemas.microsoft.com/office/powerpoint/2010/main" val="378479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44" y="683695"/>
            <a:ext cx="4969895" cy="1036585"/>
          </a:xfrm>
          <a:ln>
            <a:solidFill>
              <a:srgbClr val="FF0000"/>
            </a:solidFill>
          </a:ln>
          <a:effectLst>
            <a:outerShdw blurRad="50800" dist="38100" dir="2700000" algn="tl" rotWithShape="0">
              <a:prstClr val="black">
                <a:alpha val="40000"/>
              </a:prstClr>
            </a:outerShdw>
          </a:effectLst>
        </p:spPr>
        <p:txBody>
          <a:bodyPr>
            <a:normAutofit/>
          </a:bodyPr>
          <a:lstStyle/>
          <a:p>
            <a:pPr algn="ctr"/>
            <a:r>
              <a:rPr lang="en-US" sz="3200" dirty="0">
                <a:solidFill>
                  <a:schemeClr val="bg2">
                    <a:lumMod val="60000"/>
                    <a:lumOff val="40000"/>
                  </a:schemeClr>
                </a:solidFill>
                <a:latin typeface="Times New Roman" charset="0"/>
                <a:ea typeface="Times New Roman" charset="0"/>
                <a:cs typeface="Times New Roman" charset="0"/>
              </a:rPr>
              <a:t>Other Measures of Location:</a:t>
            </a:r>
          </a:p>
        </p:txBody>
      </p:sp>
      <p:sp>
        <p:nvSpPr>
          <p:cNvPr id="3" name="Content Placeholder 2"/>
          <p:cNvSpPr>
            <a:spLocks noGrp="1"/>
          </p:cNvSpPr>
          <p:nvPr>
            <p:ph idx="1"/>
          </p:nvPr>
        </p:nvSpPr>
        <p:spPr>
          <a:xfrm>
            <a:off x="457200" y="1981200"/>
            <a:ext cx="8120245" cy="2752945"/>
          </a:xfrm>
          <a:ln>
            <a:solidFill>
              <a:srgbClr val="FF0000"/>
            </a:solidFill>
          </a:ln>
        </p:spPr>
        <p:txBody>
          <a:bodyPr/>
          <a:lstStyle/>
          <a:p>
            <a:pPr>
              <a:buFont typeface="Wingdings" charset="2"/>
              <a:buChar char="q"/>
            </a:pPr>
            <a:r>
              <a:rPr lang="en-US" sz="2400" dirty="0">
                <a:latin typeface="Times New Roman" charset="0"/>
                <a:ea typeface="Times New Roman" charset="0"/>
                <a:cs typeface="Times New Roman" charset="0"/>
              </a:rPr>
              <a:t>Quartiles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四分位数</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a:t>
            </a:r>
          </a:p>
          <a:p>
            <a:pPr>
              <a:buFont typeface="Wingdings" charset="2"/>
              <a:buChar char="q"/>
            </a:pPr>
            <a:r>
              <a:rPr lang="en-US" sz="2400" dirty="0">
                <a:latin typeface="Times New Roman" charset="0"/>
                <a:ea typeface="Times New Roman" charset="0"/>
                <a:cs typeface="Times New Roman" charset="0"/>
              </a:rPr>
              <a:t>Percentiles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百分位数</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a:t>
            </a:r>
          </a:p>
          <a:p>
            <a:pPr>
              <a:buFont typeface="Wingdings" charset="2"/>
              <a:buChar char="q"/>
            </a:pPr>
            <a:r>
              <a:rPr lang="en-US" sz="2400" dirty="0">
                <a:latin typeface="Times New Roman" charset="0"/>
                <a:ea typeface="Times New Roman" charset="0"/>
                <a:cs typeface="Times New Roman" charset="0"/>
              </a:rPr>
              <a:t>Trimmed Means </a:t>
            </a:r>
            <a:r>
              <a:rPr lang="en-US" altLang="zh-CN" sz="2400" dirty="0">
                <a:latin typeface="Times New Roman" charset="0"/>
                <a:ea typeface="Times New Roman" charset="0"/>
                <a:cs typeface="Times New Roman" charset="0"/>
              </a:rPr>
              <a:t>(</a:t>
            </a:r>
            <a:r>
              <a:rPr lang="zh-CN" altLang="en-US" sz="2400" dirty="0">
                <a:solidFill>
                  <a:srgbClr val="333333"/>
                </a:solidFill>
                <a:latin typeface="宋体" panose="02010600030101010101" pitchFamily="2" charset="-122"/>
                <a:ea typeface="宋体" panose="02010600030101010101" pitchFamily="2" charset="-122"/>
              </a:rPr>
              <a:t>截尾均值</a:t>
            </a:r>
            <a:r>
              <a:rPr lang="en-US" altLang="zh-CN" sz="2400" dirty="0">
                <a:latin typeface="Times New Roman" charset="0"/>
                <a:ea typeface="Times New Roman" charset="0"/>
                <a:cs typeface="Times New Roman" charset="0"/>
              </a:rPr>
              <a:t>)</a:t>
            </a:r>
          </a:p>
          <a:p>
            <a:pPr algn="just">
              <a:buFont typeface="Wingdings" charset="2"/>
              <a:buChar char="q"/>
            </a:pPr>
            <a:r>
              <a:rPr lang="en-US" sz="2400" dirty="0">
                <a:latin typeface="Times" charset="0"/>
              </a:rPr>
              <a:t>A 10% trimmed mean, for example, would be computed by </a:t>
            </a:r>
            <a:r>
              <a:rPr lang="en-US" sz="2400" dirty="0">
                <a:solidFill>
                  <a:srgbClr val="FF0000"/>
                </a:solidFill>
                <a:latin typeface="Times" charset="0"/>
              </a:rPr>
              <a:t>eliminating </a:t>
            </a:r>
            <a:r>
              <a:rPr lang="en-US" sz="2400" dirty="0">
                <a:latin typeface="Times" charset="0"/>
              </a:rPr>
              <a:t>the smallest 10% and the largest 10% of the sample and then averaging what remains. </a:t>
            </a:r>
            <a:endParaRPr lang="en-US" sz="2400" dirty="0"/>
          </a:p>
          <a:p>
            <a:pPr>
              <a:buFont typeface="Wingdings" charset="2"/>
              <a:buChar char="q"/>
            </a:pPr>
            <a:endParaRPr lang="en-US" sz="2400" dirty="0">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90698CD1-A94C-4C3B-987B-10411DCBF60F}"/>
              </a:ext>
            </a:extLst>
          </p:cNvPr>
          <p:cNvSpPr>
            <a:spLocks noGrp="1"/>
          </p:cNvSpPr>
          <p:nvPr>
            <p:ph type="sldNum" sz="quarter" idx="11"/>
          </p:nvPr>
        </p:nvSpPr>
        <p:spPr/>
        <p:txBody>
          <a:bodyPr/>
          <a:lstStyle/>
          <a:p>
            <a:pPr>
              <a:defRPr/>
            </a:pPr>
            <a:fld id="{8618F8B8-3FB5-463C-A387-6BC2D35C345E}" type="slidenum">
              <a:rPr lang="zh-CN" altLang="en-US" smtClean="0"/>
              <a:pPr>
                <a:defRPr/>
              </a:pPr>
              <a:t>28</a:t>
            </a:fld>
            <a:endParaRPr lang="en-US" altLang="zh-CN" dirty="0"/>
          </a:p>
        </p:txBody>
      </p:sp>
    </p:spTree>
    <p:extLst>
      <p:ext uri="{BB962C8B-B14F-4D97-AF65-F5344CB8AC3E}">
        <p14:creationId xmlns:p14="http://schemas.microsoft.com/office/powerpoint/2010/main" val="259772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924890" cy="811560"/>
          </a:xfrm>
          <a:ln>
            <a:solidFill>
              <a:srgbClr val="FF0000"/>
            </a:solidFill>
          </a:ln>
          <a:effectLst>
            <a:outerShdw blurRad="50800" dist="38100" dir="5400000" algn="t" rotWithShape="0">
              <a:prstClr val="black">
                <a:alpha val="40000"/>
              </a:prstClr>
            </a:outerShdw>
          </a:effectLst>
        </p:spPr>
        <p:txBody>
          <a:bodyPr/>
          <a:lstStyle/>
          <a:p>
            <a:pPr algn="ctr"/>
            <a:r>
              <a:rPr lang="en-US" altLang="zh-CN" sz="3200" dirty="0">
                <a:solidFill>
                  <a:schemeClr val="bg2">
                    <a:lumMod val="60000"/>
                    <a:lumOff val="40000"/>
                  </a:schemeClr>
                </a:solidFill>
                <a:latin typeface="Times New Roman" charset="0"/>
                <a:ea typeface="Times New Roman" charset="0"/>
                <a:cs typeface="Times New Roman" charset="0"/>
              </a:rPr>
              <a:t>8   Measures</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of</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variability</a:t>
            </a:r>
            <a:endParaRPr lang="en-US" sz="3200" dirty="0">
              <a:solidFill>
                <a:schemeClr val="bg2">
                  <a:lumMod val="60000"/>
                  <a:lumOff val="40000"/>
                </a:schemeClr>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624" y="1448780"/>
                <a:ext cx="8167207" cy="4095455"/>
              </a:xfrm>
              <a:ln>
                <a:solidFill>
                  <a:srgbClr val="FF0000"/>
                </a:solidFill>
              </a:ln>
            </p:spPr>
            <p:txBody>
              <a:bodyPr/>
              <a:lstStyle/>
              <a:p>
                <a:pPr marL="0" indent="0" algn="just">
                  <a:buNone/>
                </a:pPr>
                <a:r>
                  <a:rPr lang="en-US" sz="2400" dirty="0">
                    <a:latin typeface="Times" charset="0"/>
                  </a:rPr>
                  <a:t>       Reporting a measure of center gives only </a:t>
                </a:r>
                <a:r>
                  <a:rPr lang="en-US" sz="2400" dirty="0">
                    <a:solidFill>
                      <a:srgbClr val="FF0000"/>
                    </a:solidFill>
                    <a:latin typeface="Times" charset="0"/>
                  </a:rPr>
                  <a:t>partial information </a:t>
                </a:r>
                <a:r>
                  <a:rPr lang="en-US" sz="2400" dirty="0">
                    <a:latin typeface="Times" charset="0"/>
                  </a:rPr>
                  <a:t>about a data set or distribution. Different samples or populations may have </a:t>
                </a:r>
                <a:r>
                  <a:rPr lang="en-US" sz="2400" b="1" dirty="0">
                    <a:solidFill>
                      <a:schemeClr val="bg2">
                        <a:lumMod val="60000"/>
                        <a:lumOff val="40000"/>
                      </a:schemeClr>
                    </a:solidFill>
                    <a:latin typeface="Times" charset="0"/>
                  </a:rPr>
                  <a:t>identical measures </a:t>
                </a:r>
                <a:r>
                  <a:rPr lang="en-US" sz="2400" dirty="0">
                    <a:latin typeface="Times" charset="0"/>
                  </a:rPr>
                  <a:t>of center yet differ from one another in other important ways. </a:t>
                </a:r>
                <a:endParaRPr lang="en-US" sz="2400" dirty="0"/>
              </a:p>
              <a:p>
                <a:pPr marL="0" indent="0" algn="just">
                  <a:buNone/>
                </a:pPr>
                <a:r>
                  <a:rPr lang="en-US" sz="2400" dirty="0">
                    <a:latin typeface="Times New Roman" charset="0"/>
                    <a:ea typeface="Times New Roman" charset="0"/>
                    <a:cs typeface="Times New Roman" charset="0"/>
                  </a:rPr>
                  <a:t>       The </a:t>
                </a:r>
                <a:r>
                  <a:rPr lang="en-US" sz="2400" b="1" dirty="0">
                    <a:latin typeface="Times New Roman" charset="0"/>
                    <a:ea typeface="Times New Roman" charset="0"/>
                    <a:cs typeface="Times New Roman" charset="0"/>
                  </a:rPr>
                  <a:t>sample variance, </a:t>
                </a:r>
                <a:r>
                  <a:rPr lang="en-US" sz="2400" dirty="0">
                    <a:latin typeface="Times New Roman" charset="0"/>
                    <a:ea typeface="Times New Roman" charset="0"/>
                    <a:cs typeface="Times New Roman" charset="0"/>
                  </a:rPr>
                  <a:t>denoted by </a:t>
                </a:r>
                <a:r>
                  <a:rPr lang="en-US" sz="2400" i="1" dirty="0">
                    <a:latin typeface="Times New Roman" charset="0"/>
                    <a:ea typeface="Times New Roman" charset="0"/>
                    <a:cs typeface="Times New Roman" charset="0"/>
                  </a:rPr>
                  <a:t>s</a:t>
                </a:r>
                <a:r>
                  <a:rPr lang="en-US" altLang="zh-CN" sz="2400" baseline="30000" dirty="0">
                    <a:latin typeface="Times New Roman" charset="0"/>
                    <a:ea typeface="Times New Roman" charset="0"/>
                    <a:cs typeface="Times New Roman" charset="0"/>
                  </a:rPr>
                  <a:t>2</a:t>
                </a:r>
                <a:r>
                  <a:rPr lang="en-US" sz="2400" dirty="0">
                    <a:latin typeface="Times New Roman" charset="0"/>
                    <a:ea typeface="Times New Roman" charset="0"/>
                    <a:cs typeface="Times New Roman" charset="0"/>
                  </a:rPr>
                  <a:t>, is given by </a:t>
                </a:r>
              </a:p>
              <a:p>
                <a:pPr marL="0" indent="0" algn="just">
                  <a:buNone/>
                </a:pPr>
                <a14:m>
                  <m:oMathPara xmlns:m="http://schemas.openxmlformats.org/officeDocument/2006/math">
                    <m:oMathParaPr>
                      <m:jc m:val="centerGroup"/>
                    </m:oMathParaPr>
                    <m:oMath xmlns:m="http://schemas.openxmlformats.org/officeDocument/2006/math">
                      <m:r>
                        <m:rPr>
                          <m:nor/>
                        </m:rPr>
                        <a:rPr lang="zh-CN" altLang="en-US" sz="2400" b="0" i="1" dirty="0" smtClean="0">
                          <a:latin typeface="Times New Roman" charset="0"/>
                          <a:ea typeface="Times New Roman" charset="0"/>
                          <a:cs typeface="Times New Roman" charset="0"/>
                        </a:rPr>
                        <m:t> </m:t>
                      </m:r>
                      <m:r>
                        <m:rPr>
                          <m:nor/>
                        </m:rPr>
                        <a:rPr lang="en-US" sz="2400" i="1" dirty="0">
                          <a:latin typeface="Times New Roman" charset="0"/>
                          <a:ea typeface="Times New Roman" charset="0"/>
                          <a:cs typeface="Times New Roman" charset="0"/>
                        </a:rPr>
                        <m:t>s</m:t>
                      </m:r>
                      <m:r>
                        <m:rPr>
                          <m:nor/>
                        </m:rPr>
                        <a:rPr lang="en-US" altLang="zh-CN" sz="2400" baseline="30000" dirty="0">
                          <a:latin typeface="Times New Roman" charset="0"/>
                          <a:ea typeface="Times New Roman" charset="0"/>
                          <a:cs typeface="Times New Roman" charset="0"/>
                        </a:rPr>
                        <m:t>2</m:t>
                      </m:r>
                      <m:r>
                        <a:rPr lang="en-US" altLang="zh-CN" sz="2400" i="1">
                          <a:latin typeface="Cambria Math" charset="0"/>
                          <a:ea typeface="Times New Roman" charset="0"/>
                          <a:cs typeface="Times New Roman" charset="0"/>
                        </a:rPr>
                        <m:t>=</m:t>
                      </m:r>
                      <m:f>
                        <m:fPr>
                          <m:ctrlPr>
                            <a:rPr lang="mr-IN" altLang="zh-CN" sz="2400" i="1" smtClean="0">
                              <a:latin typeface="Cambria Math" charset="0"/>
                              <a:ea typeface="Times New Roman" charset="0"/>
                              <a:cs typeface="Times New Roman" charset="0"/>
                            </a:rPr>
                          </m:ctrlPr>
                        </m:fPr>
                        <m:num>
                          <m:sSup>
                            <m:sSupPr>
                              <m:ctrlPr>
                                <a:rPr lang="mr-IN" altLang="zh-CN" sz="2400" i="1" smtClean="0">
                                  <a:latin typeface="Cambria Math" charset="0"/>
                                  <a:ea typeface="Times New Roman" charset="0"/>
                                  <a:cs typeface="Times New Roman" charset="0"/>
                                </a:rPr>
                              </m:ctrlPr>
                            </m:sSupPr>
                            <m:e>
                              <m:r>
                                <a:rPr lang="en-US" altLang="zh-CN" sz="2400" b="0" i="1" smtClean="0">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1</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r>
                                <a:rPr lang="en-US" altLang="zh-CN" sz="2400" b="0" i="1" smtClean="0">
                                  <a:latin typeface="Cambria Math" charset="0"/>
                                  <a:ea typeface="Times New Roman" charset="0"/>
                                  <a:cs typeface="Times New Roman" charset="0"/>
                                </a:rPr>
                                <m:t>)</m:t>
                              </m:r>
                            </m:e>
                            <m:sup>
                              <m:r>
                                <a:rPr lang="en-US" altLang="zh-CN" sz="2400" b="0" i="1" smtClean="0">
                                  <a:latin typeface="Cambria Math" charset="0"/>
                                  <a:ea typeface="Times New Roman" charset="0"/>
                                  <a:cs typeface="Times New Roman" charset="0"/>
                                </a:rPr>
                                <m:t>2</m:t>
                              </m:r>
                            </m:sup>
                          </m:sSup>
                          <m:r>
                            <a:rPr lang="en-US" altLang="zh-CN" sz="2400" i="1">
                              <a:latin typeface="Cambria Math" charset="0"/>
                              <a:ea typeface="Times New Roman" charset="0"/>
                              <a:cs typeface="Times New Roman" charset="0"/>
                            </a:rPr>
                            <m:t>+</m:t>
                          </m:r>
                          <m:sSup>
                            <m:sSupPr>
                              <m:ctrlPr>
                                <a:rPr lang="mr-IN" altLang="zh-CN" sz="2400" i="1">
                                  <a:latin typeface="Cambria Math" charset="0"/>
                                  <a:ea typeface="Times New Roman" charset="0"/>
                                  <a:cs typeface="Times New Roman" charset="0"/>
                                </a:rPr>
                              </m:ctrlPr>
                            </m:sSupPr>
                            <m:e>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2</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r>
                                <a:rPr lang="en-US" altLang="zh-CN" sz="2400" i="1">
                                  <a:latin typeface="Cambria Math" charset="0"/>
                                  <a:ea typeface="Times New Roman" charset="0"/>
                                  <a:cs typeface="Times New Roman" charset="0"/>
                                </a:rPr>
                                <m:t>)</m:t>
                              </m:r>
                            </m:e>
                            <m:sup>
                              <m:r>
                                <a:rPr lang="en-US" altLang="zh-CN" sz="2400" i="1">
                                  <a:latin typeface="Cambria Math" charset="0"/>
                                  <a:ea typeface="Times New Roman" charset="0"/>
                                  <a:cs typeface="Times New Roman" charset="0"/>
                                </a:rPr>
                                <m:t>2</m:t>
                              </m:r>
                            </m:sup>
                          </m:sSup>
                          <m:r>
                            <a:rPr lang="en-US" altLang="zh-CN" sz="2400" i="1">
                              <a:latin typeface="Cambria Math" charset="0"/>
                              <a:ea typeface="Times New Roman" charset="0"/>
                              <a:cs typeface="Times New Roman" charset="0"/>
                            </a:rPr>
                            <m:t>+…+</m:t>
                          </m:r>
                          <m:sSup>
                            <m:sSupPr>
                              <m:ctrlPr>
                                <a:rPr lang="mr-IN" altLang="zh-CN" sz="2400" i="1">
                                  <a:latin typeface="Cambria Math" charset="0"/>
                                  <a:ea typeface="Times New Roman" charset="0"/>
                                  <a:cs typeface="Times New Roman" charset="0"/>
                                </a:rPr>
                              </m:ctrlPr>
                            </m:sSupPr>
                            <m:e>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𝑛</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r>
                                <a:rPr lang="en-US" altLang="zh-CN" sz="2400" i="1">
                                  <a:latin typeface="Cambria Math" charset="0"/>
                                  <a:ea typeface="Times New Roman" charset="0"/>
                                  <a:cs typeface="Times New Roman" charset="0"/>
                                </a:rPr>
                                <m:t>)</m:t>
                              </m:r>
                            </m:e>
                            <m:sup>
                              <m:r>
                                <a:rPr lang="en-US" altLang="zh-CN" sz="2400" i="1">
                                  <a:latin typeface="Cambria Math" charset="0"/>
                                  <a:ea typeface="Times New Roman" charset="0"/>
                                  <a:cs typeface="Times New Roman" charset="0"/>
                                </a:rPr>
                                <m:t>2</m:t>
                              </m:r>
                            </m:sup>
                          </m:sSup>
                        </m:num>
                        <m:den>
                          <m:r>
                            <a:rPr lang="en-US" altLang="zh-CN" sz="2400" i="1">
                              <a:latin typeface="Cambria Math" charset="0"/>
                              <a:ea typeface="Times New Roman" charset="0"/>
                              <a:cs typeface="Times New Roman" charset="0"/>
                            </a:rPr>
                            <m:t>𝑛</m:t>
                          </m:r>
                          <m:r>
                            <a:rPr lang="en-US" altLang="zh-CN" sz="2400" b="0" i="1" smtClean="0">
                              <a:latin typeface="Cambria Math" charset="0"/>
                              <a:ea typeface="Times New Roman" charset="0"/>
                              <a:cs typeface="Times New Roman" charset="0"/>
                            </a:rPr>
                            <m:t>−1</m:t>
                          </m:r>
                        </m:den>
                      </m:f>
                      <m:r>
                        <a:rPr lang="en-US" altLang="zh-CN" sz="2400" b="0" i="1" smtClean="0">
                          <a:latin typeface="Cambria Math" charset="0"/>
                          <a:ea typeface="Times New Roman" charset="0"/>
                          <a:cs typeface="Times New Roman" charset="0"/>
                        </a:rPr>
                        <m:t>=</m:t>
                      </m:r>
                      <m:f>
                        <m:fPr>
                          <m:ctrlPr>
                            <a:rPr lang="mr-IN" altLang="zh-CN" sz="2400" b="0" i="1" smtClean="0">
                              <a:latin typeface="Cambria Math" charset="0"/>
                              <a:ea typeface="Times New Roman" charset="0"/>
                              <a:cs typeface="Times New Roman" charset="0"/>
                            </a:rPr>
                          </m:ctrlPr>
                        </m:fPr>
                        <m:num>
                          <m:sSub>
                            <m:sSubPr>
                              <m:ctrlPr>
                                <a:rPr lang="en-US" altLang="zh-CN" sz="2400" b="0" i="1" smtClean="0">
                                  <a:latin typeface="Cambria Math" charset="0"/>
                                  <a:ea typeface="Times New Roman" charset="0"/>
                                  <a:cs typeface="Times New Roman" charset="0"/>
                                </a:rPr>
                              </m:ctrlPr>
                            </m:sSubPr>
                            <m:e>
                              <m:r>
                                <a:rPr lang="en-US" altLang="zh-CN" sz="2400" b="0" i="1" smtClean="0">
                                  <a:latin typeface="Cambria Math" charset="0"/>
                                  <a:ea typeface="Times New Roman" charset="0"/>
                                  <a:cs typeface="Times New Roman" charset="0"/>
                                </a:rPr>
                                <m:t>𝑆</m:t>
                              </m:r>
                            </m:e>
                            <m:sub>
                              <m:r>
                                <a:rPr lang="en-US" altLang="zh-CN" sz="2400" b="0" i="1" smtClean="0">
                                  <a:latin typeface="Cambria Math" charset="0"/>
                                  <a:ea typeface="Times New Roman" charset="0"/>
                                  <a:cs typeface="Times New Roman" charset="0"/>
                                </a:rPr>
                                <m:t>𝑥𝑥</m:t>
                              </m:r>
                            </m:sub>
                          </m:sSub>
                        </m:num>
                        <m:den>
                          <m:r>
                            <a:rPr lang="en-US" altLang="zh-CN" sz="2400" b="0" i="1" smtClean="0">
                              <a:latin typeface="Cambria Math" charset="0"/>
                              <a:ea typeface="Times New Roman" charset="0"/>
                              <a:cs typeface="Times New Roman" charset="0"/>
                            </a:rPr>
                            <m:t>𝑛</m:t>
                          </m:r>
                          <m:r>
                            <a:rPr lang="en-US" altLang="zh-CN" sz="2400" b="0" i="1" smtClean="0">
                              <a:latin typeface="Cambria Math" charset="0"/>
                              <a:ea typeface="Times New Roman" charset="0"/>
                              <a:cs typeface="Times New Roman" charset="0"/>
                            </a:rPr>
                            <m:t>−1</m:t>
                          </m:r>
                        </m:den>
                      </m:f>
                    </m:oMath>
                  </m:oMathPara>
                </a14:m>
                <a:endParaRPr lang="en-US" sz="2400" dirty="0">
                  <a:latin typeface="Times New Roman" charset="0"/>
                  <a:ea typeface="Times New Roman" charset="0"/>
                  <a:cs typeface="Times New Roman" charset="0"/>
                </a:endParaRPr>
              </a:p>
              <a:p>
                <a:pPr marL="0" indent="0" algn="just">
                  <a:buNone/>
                </a:pPr>
                <a:r>
                  <a:rPr lang="en-US" sz="2400" dirty="0">
                    <a:latin typeface="Times" charset="0"/>
                  </a:rPr>
                  <a:t>       The </a:t>
                </a:r>
                <a:r>
                  <a:rPr lang="en-US" sz="2400" b="1" dirty="0">
                    <a:latin typeface="Times" charset="0"/>
                  </a:rPr>
                  <a:t>sample standard deviation, </a:t>
                </a:r>
                <a:r>
                  <a:rPr lang="en-US" sz="2400" dirty="0">
                    <a:latin typeface="Times" charset="0"/>
                  </a:rPr>
                  <a:t>denoted by </a:t>
                </a:r>
                <a:r>
                  <a:rPr lang="en-US" sz="2400" i="1" dirty="0">
                    <a:latin typeface="Times" charset="0"/>
                  </a:rPr>
                  <a:t>s, </a:t>
                </a:r>
                <a:r>
                  <a:rPr lang="en-US" sz="2400" dirty="0">
                    <a:latin typeface="Times" charset="0"/>
                  </a:rPr>
                  <a:t>is the (positive) square root of the variance: </a:t>
                </a:r>
                <a:endParaRPr lang="en-US" sz="2400" dirty="0"/>
              </a:p>
              <a:p>
                <a:pPr marL="0" indent="0" algn="just">
                  <a:buNone/>
                </a:pPr>
                <a:r>
                  <a:rPr lang="zh-CN" altLang="en-US" sz="2400" dirty="0">
                    <a:latin typeface="Times New Roman" charset="0"/>
                    <a:ea typeface="Times New Roman" charset="0"/>
                    <a:cs typeface="Times New Roman" charset="0"/>
                  </a:rPr>
                  <a:t>                        </a:t>
                </a:r>
                <a14:m>
                  <m:oMath xmlns:m="http://schemas.openxmlformats.org/officeDocument/2006/math">
                    <m:r>
                      <a:rPr lang="en-US" altLang="zh-CN" sz="2400" b="0" i="1" smtClean="0">
                        <a:latin typeface="Cambria Math" charset="0"/>
                        <a:ea typeface="Times New Roman" charset="0"/>
                        <a:cs typeface="Times New Roman" charset="0"/>
                      </a:rPr>
                      <m:t>𝑠</m:t>
                    </m:r>
                    <m:r>
                      <a:rPr lang="en-US" altLang="zh-CN" sz="2400" b="0" i="1" smtClean="0">
                        <a:latin typeface="Cambria Math" charset="0"/>
                        <a:ea typeface="Times New Roman" charset="0"/>
                        <a:cs typeface="Times New Roman" charset="0"/>
                      </a:rPr>
                      <m:t>=</m:t>
                    </m:r>
                    <m:rad>
                      <m:radPr>
                        <m:degHide m:val="on"/>
                        <m:ctrlPr>
                          <a:rPr lang="en-US" altLang="zh-CN" sz="2400" b="0" i="1" smtClean="0">
                            <a:latin typeface="Cambria Math" charset="0"/>
                            <a:ea typeface="Times New Roman" charset="0"/>
                            <a:cs typeface="Times New Roman" charset="0"/>
                          </a:rPr>
                        </m:ctrlPr>
                      </m:radPr>
                      <m:deg/>
                      <m:e>
                        <m:r>
                          <m:rPr>
                            <m:nor/>
                          </m:rPr>
                          <a:rPr lang="en-US" sz="2400" i="1" dirty="0">
                            <a:latin typeface="Times New Roman" charset="0"/>
                            <a:ea typeface="Times New Roman" charset="0"/>
                            <a:cs typeface="Times New Roman" charset="0"/>
                          </a:rPr>
                          <m:t>s</m:t>
                        </m:r>
                        <m:r>
                          <m:rPr>
                            <m:nor/>
                          </m:rPr>
                          <a:rPr lang="en-US" altLang="zh-CN" sz="2400" baseline="30000" dirty="0">
                            <a:latin typeface="Times New Roman" charset="0"/>
                            <a:ea typeface="Times New Roman" charset="0"/>
                            <a:cs typeface="Times New Roman" charset="0"/>
                          </a:rPr>
                          <m:t>2</m:t>
                        </m:r>
                      </m:e>
                    </m:rad>
                  </m:oMath>
                </a14:m>
                <a:endParaRPr 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624" y="1448780"/>
                <a:ext cx="8167207" cy="4095455"/>
              </a:xfrm>
              <a:blipFill>
                <a:blip r:embed="rId2"/>
                <a:stretch>
                  <a:fillRect l="-1118" t="-1040" r="-1043"/>
                </a:stretch>
              </a:blipFill>
              <a:ln>
                <a:solidFill>
                  <a:srgbClr val="FF0000"/>
                </a:solid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1B3BDD8E-67EB-4B3B-91D0-8C5BCD3D0F92}"/>
              </a:ext>
            </a:extLst>
          </p:cNvPr>
          <p:cNvSpPr>
            <a:spLocks noGrp="1"/>
          </p:cNvSpPr>
          <p:nvPr>
            <p:ph type="sldNum" sz="quarter" idx="11"/>
          </p:nvPr>
        </p:nvSpPr>
        <p:spPr/>
        <p:txBody>
          <a:bodyPr/>
          <a:lstStyle/>
          <a:p>
            <a:pPr>
              <a:defRPr/>
            </a:pPr>
            <a:fld id="{8618F8B8-3FB5-463C-A387-6BC2D35C345E}" type="slidenum">
              <a:rPr lang="zh-CN" altLang="en-US" smtClean="0"/>
              <a:pPr>
                <a:defRPr/>
              </a:pPr>
              <a:t>29</a:t>
            </a:fld>
            <a:endParaRPr lang="en-US" altLang="zh-CN" dirty="0"/>
          </a:p>
        </p:txBody>
      </p:sp>
    </p:spTree>
    <p:extLst>
      <p:ext uri="{BB962C8B-B14F-4D97-AF65-F5344CB8AC3E}">
        <p14:creationId xmlns:p14="http://schemas.microsoft.com/office/powerpoint/2010/main" val="10766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008E5B-BA15-41E8-8829-CEFCCC6153BC}"/>
              </a:ext>
            </a:extLst>
          </p:cNvPr>
          <p:cNvSpPr>
            <a:spLocks noGrp="1"/>
          </p:cNvSpPr>
          <p:nvPr>
            <p:ph type="title"/>
          </p:nvPr>
        </p:nvSpPr>
        <p:spPr>
          <a:xfrm>
            <a:off x="5161308" y="467271"/>
            <a:ext cx="2978733" cy="2052522"/>
          </a:xfrm>
        </p:spPr>
        <p:txBody>
          <a:bodyPr anchor="b">
            <a:normAutofit fontScale="90000"/>
          </a:bodyPr>
          <a:lstStyle/>
          <a:p>
            <a:r>
              <a:rPr lang="en-US" altLang="zh-CN" sz="4500" dirty="0"/>
              <a:t>Reading materials</a:t>
            </a:r>
            <a:br>
              <a:rPr lang="en-US" altLang="zh-CN" sz="4500" dirty="0"/>
            </a:br>
            <a:endParaRPr lang="zh-CN" altLang="en-US" sz="4500" dirty="0"/>
          </a:p>
        </p:txBody>
      </p:sp>
      <p:sp>
        <p:nvSpPr>
          <p:cNvPr id="3" name="内容占位符 2">
            <a:extLst>
              <a:ext uri="{FF2B5EF4-FFF2-40B4-BE49-F238E27FC236}">
                <a16:creationId xmlns:a16="http://schemas.microsoft.com/office/drawing/2014/main" xmlns="" id="{43041D2D-9084-450A-B32E-AB18AAC5FFF2}"/>
              </a:ext>
            </a:extLst>
          </p:cNvPr>
          <p:cNvSpPr>
            <a:spLocks noGrp="1"/>
          </p:cNvSpPr>
          <p:nvPr>
            <p:ph idx="1"/>
          </p:nvPr>
        </p:nvSpPr>
        <p:spPr>
          <a:xfrm>
            <a:off x="5161308" y="2990818"/>
            <a:ext cx="2978733" cy="2913872"/>
          </a:xfrm>
        </p:spPr>
        <p:txBody>
          <a:bodyPr anchor="t">
            <a:normAutofit/>
          </a:bodyPr>
          <a:lstStyle/>
          <a:p>
            <a:r>
              <a:rPr lang="en-US" altLang="zh-CN" sz="1700" dirty="0"/>
              <a:t>David S. Moore &amp; William I. </a:t>
            </a:r>
            <a:r>
              <a:rPr lang="en-US" altLang="zh-CN" sz="1700" dirty="0" err="1"/>
              <a:t>Notz</a:t>
            </a:r>
            <a:r>
              <a:rPr lang="en-US" altLang="zh-CN" sz="1700" dirty="0"/>
              <a:t>, Statistics: Concepts and Controversies</a:t>
            </a:r>
            <a:r>
              <a:rPr lang="en-US" altLang="zh-CN" sz="1700" b="1" dirty="0"/>
              <a:t> </a:t>
            </a:r>
          </a:p>
          <a:p>
            <a:r>
              <a:rPr lang="en-US" altLang="zh-CN" sz="1700" dirty="0"/>
              <a:t>Stephen M. Stigler, The Seven Pillars of Statistical Wisdom</a:t>
            </a:r>
          </a:p>
          <a:p>
            <a:r>
              <a:rPr lang="en-US" altLang="zh-CN" sz="1700" dirty="0"/>
              <a:t>Darrell Huff, How to Lie with Statistics</a:t>
            </a:r>
          </a:p>
          <a:p>
            <a:endParaRPr lang="zh-CN" altLang="en-US" sz="1700" dirty="0"/>
          </a:p>
        </p:txBody>
      </p:sp>
      <p:sp>
        <p:nvSpPr>
          <p:cNvPr id="4" name="灯片编号占位符 3">
            <a:extLst>
              <a:ext uri="{FF2B5EF4-FFF2-40B4-BE49-F238E27FC236}">
                <a16:creationId xmlns:a16="http://schemas.microsoft.com/office/drawing/2014/main" xmlns="" id="{D7DA433F-3B92-4BED-86AE-5061E117F117}"/>
              </a:ext>
            </a:extLst>
          </p:cNvPr>
          <p:cNvSpPr>
            <a:spLocks noGrp="1"/>
          </p:cNvSpPr>
          <p:nvPr>
            <p:ph type="sldNum" sz="quarter" idx="12"/>
          </p:nvPr>
        </p:nvSpPr>
        <p:spPr>
          <a:xfrm>
            <a:off x="6457950" y="6356350"/>
            <a:ext cx="2057400" cy="365125"/>
          </a:xfrm>
        </p:spPr>
        <p:txBody>
          <a:bodyPr>
            <a:normAutofit/>
          </a:bodyPr>
          <a:lstStyle/>
          <a:p>
            <a:pPr>
              <a:spcAft>
                <a:spcPts val="600"/>
              </a:spcAft>
            </a:pPr>
            <a:fld id="{0C913308-F349-4B6D-A68A-DD1791B4A57B}" type="slidenum">
              <a:rPr lang="zh-CN" altLang="en-US">
                <a:solidFill>
                  <a:schemeClr val="tx1">
                    <a:alpha val="60000"/>
                  </a:schemeClr>
                </a:solidFill>
              </a:rPr>
              <a:pPr>
                <a:spcAft>
                  <a:spcPts val="600"/>
                </a:spcAft>
              </a:pPr>
              <a:t>3</a:t>
            </a:fld>
            <a:endParaRPr lang="zh-CN" altLang="en-US">
              <a:solidFill>
                <a:schemeClr val="tx1">
                  <a:alpha val="60000"/>
                </a:schemeClr>
              </a:solidFill>
            </a:endParaRPr>
          </a:p>
        </p:txBody>
      </p:sp>
      <p:pic>
        <p:nvPicPr>
          <p:cNvPr id="6" name="图片 5">
            <a:extLst>
              <a:ext uri="{FF2B5EF4-FFF2-40B4-BE49-F238E27FC236}">
                <a16:creationId xmlns:a16="http://schemas.microsoft.com/office/drawing/2014/main" xmlns="" id="{7A0AB4CD-DB43-796F-BE0D-0612B079B495}"/>
              </a:ext>
            </a:extLst>
          </p:cNvPr>
          <p:cNvPicPr>
            <a:picLocks noChangeAspect="1"/>
          </p:cNvPicPr>
          <p:nvPr/>
        </p:nvPicPr>
        <p:blipFill>
          <a:blip r:embed="rId2"/>
          <a:stretch>
            <a:fillRect/>
          </a:stretch>
        </p:blipFill>
        <p:spPr>
          <a:xfrm>
            <a:off x="476545" y="728700"/>
            <a:ext cx="1510018" cy="1677798"/>
          </a:xfrm>
          <a:prstGeom prst="rect">
            <a:avLst/>
          </a:prstGeom>
        </p:spPr>
      </p:pic>
      <p:pic>
        <p:nvPicPr>
          <p:cNvPr id="8" name="图片 7">
            <a:extLst>
              <a:ext uri="{FF2B5EF4-FFF2-40B4-BE49-F238E27FC236}">
                <a16:creationId xmlns:a16="http://schemas.microsoft.com/office/drawing/2014/main" xmlns="" id="{405675B7-0371-46C9-37C5-109E9E96E8F5}"/>
              </a:ext>
            </a:extLst>
          </p:cNvPr>
          <p:cNvPicPr>
            <a:picLocks noChangeAspect="1"/>
          </p:cNvPicPr>
          <p:nvPr/>
        </p:nvPicPr>
        <p:blipFill>
          <a:blip r:embed="rId3"/>
          <a:stretch>
            <a:fillRect/>
          </a:stretch>
        </p:blipFill>
        <p:spPr>
          <a:xfrm>
            <a:off x="2969635" y="2348880"/>
            <a:ext cx="1275127" cy="1677798"/>
          </a:xfrm>
          <a:prstGeom prst="rect">
            <a:avLst/>
          </a:prstGeom>
        </p:spPr>
      </p:pic>
      <p:pic>
        <p:nvPicPr>
          <p:cNvPr id="13" name="图片 12">
            <a:extLst>
              <a:ext uri="{FF2B5EF4-FFF2-40B4-BE49-F238E27FC236}">
                <a16:creationId xmlns:a16="http://schemas.microsoft.com/office/drawing/2014/main" xmlns="" id="{37AA7D0A-4AE6-CBC6-BCDD-60D7E03DEAB9}"/>
              </a:ext>
            </a:extLst>
          </p:cNvPr>
          <p:cNvPicPr>
            <a:picLocks noChangeAspect="1"/>
          </p:cNvPicPr>
          <p:nvPr/>
        </p:nvPicPr>
        <p:blipFill>
          <a:blip r:embed="rId4"/>
          <a:stretch>
            <a:fillRect/>
          </a:stretch>
        </p:blipFill>
        <p:spPr>
          <a:xfrm>
            <a:off x="1084350" y="3879050"/>
            <a:ext cx="1409350" cy="1677798"/>
          </a:xfrm>
          <a:prstGeom prst="rect">
            <a:avLst/>
          </a:prstGeom>
        </p:spPr>
      </p:pic>
    </p:spTree>
    <p:extLst>
      <p:ext uri="{BB962C8B-B14F-4D97-AF65-F5344CB8AC3E}">
        <p14:creationId xmlns:p14="http://schemas.microsoft.com/office/powerpoint/2010/main" val="2880610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2" y="638690"/>
            <a:ext cx="8191953" cy="630070"/>
          </a:xfrm>
          <a:ln>
            <a:solidFill>
              <a:srgbClr val="FF0000"/>
            </a:solidFill>
          </a:ln>
          <a:effectLst>
            <a:outerShdw blurRad="50800" dist="38100" dir="5400000" algn="t" rotWithShape="0">
              <a:prstClr val="black">
                <a:alpha val="40000"/>
              </a:prstClr>
            </a:outerShdw>
          </a:effectLst>
        </p:spPr>
        <p:txBody>
          <a:bodyPr>
            <a:normAutofit/>
          </a:bodyPr>
          <a:lstStyle/>
          <a:p>
            <a:r>
              <a:rPr lang="en-US" sz="2700" dirty="0">
                <a:latin typeface="Times" charset="0"/>
              </a:rPr>
              <a:t>The rationale (</a:t>
            </a:r>
            <a:r>
              <a:rPr lang="zh-CN" altLang="en-US" sz="2700" dirty="0">
                <a:solidFill>
                  <a:srgbClr val="313131"/>
                </a:solidFill>
                <a:latin typeface="宋体" panose="02010600030101010101" pitchFamily="2" charset="-122"/>
                <a:ea typeface="宋体" panose="02010600030101010101" pitchFamily="2" charset="-122"/>
              </a:rPr>
              <a:t>基本原理</a:t>
            </a:r>
            <a:r>
              <a:rPr lang="en-US" sz="2700" dirty="0">
                <a:latin typeface="Times" charset="0"/>
              </a:rPr>
              <a:t>) for the divisor </a:t>
            </a:r>
            <a:r>
              <a:rPr lang="en-US" sz="2700" i="1" dirty="0">
                <a:latin typeface="Times" charset="0"/>
              </a:rPr>
              <a:t>n-</a:t>
            </a:r>
            <a:r>
              <a:rPr lang="en-US" sz="2700" dirty="0">
                <a:latin typeface="Times" charset="0"/>
              </a:rPr>
              <a:t>1 in </a:t>
            </a:r>
            <a:r>
              <a:rPr lang="en-US" sz="2700" i="1" dirty="0">
                <a:latin typeface="Times" charset="0"/>
              </a:rPr>
              <a:t>s</a:t>
            </a:r>
            <a:r>
              <a:rPr lang="en-US" sz="2700" i="1" baseline="30000" dirty="0">
                <a:latin typeface="Times" charset="0"/>
              </a:rPr>
              <a:t>2</a:t>
            </a:r>
            <a:endParaRPr lang="en-US" sz="27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002" y="1268760"/>
                <a:ext cx="8955995" cy="4905545"/>
              </a:xfrm>
              <a:ln>
                <a:solidFill>
                  <a:srgbClr val="FF0000"/>
                </a:solidFill>
              </a:ln>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Note first that whereas </a:t>
                </a:r>
                <a:r>
                  <a:rPr lang="en-US" sz="2400" i="1" dirty="0">
                    <a:solidFill>
                      <a:srgbClr val="FF0000"/>
                    </a:solidFill>
                    <a:latin typeface="Times New Roman" panose="02020603050405020304" pitchFamily="18" charset="0"/>
                    <a:cs typeface="Times New Roman" panose="02020603050405020304" pitchFamily="18" charset="0"/>
                  </a:rPr>
                  <a:t>s</a:t>
                </a:r>
                <a:r>
                  <a:rPr lang="en-US" sz="2400" i="1" baseline="30000" dirty="0">
                    <a:solidFill>
                      <a:srgbClr val="FF0000"/>
                    </a:solidFill>
                    <a:latin typeface="Times New Roman" panose="02020603050405020304" pitchFamily="18" charset="0"/>
                    <a:cs typeface="Times New Roman" panose="02020603050405020304" pitchFamily="18" charset="0"/>
                  </a:rPr>
                  <a:t>2 </a:t>
                </a:r>
                <a:r>
                  <a:rPr lang="en-US" sz="2400" dirty="0">
                    <a:solidFill>
                      <a:srgbClr val="FF0000"/>
                    </a:solidFill>
                    <a:latin typeface="Times New Roman" panose="02020603050405020304" pitchFamily="18" charset="0"/>
                    <a:cs typeface="Times New Roman" panose="02020603050405020304" pitchFamily="18" charset="0"/>
                  </a:rPr>
                  <a:t>measures sample variability</a:t>
                </a:r>
                <a:r>
                  <a:rPr lang="en-US" sz="2400" dirty="0">
                    <a:latin typeface="Times New Roman" panose="02020603050405020304" pitchFamily="18" charset="0"/>
                    <a:cs typeface="Times New Roman" panose="02020603050405020304" pitchFamily="18" charset="0"/>
                  </a:rPr>
                  <a:t>, there is a measure of variability in the population called the </a:t>
                </a:r>
                <a:r>
                  <a:rPr lang="en-US" sz="2400" i="1" dirty="0">
                    <a:solidFill>
                      <a:srgbClr val="FF0000"/>
                    </a:solidFill>
                    <a:latin typeface="Times New Roman" panose="02020603050405020304" pitchFamily="18" charset="0"/>
                    <a:cs typeface="Times New Roman" panose="02020603050405020304" pitchFamily="18" charset="0"/>
                  </a:rPr>
                  <a:t>population variance</a:t>
                </a:r>
                <a:r>
                  <a:rPr lang="en-US" sz="2400" i="1" dirty="0">
                    <a:latin typeface="Times New Roman" panose="02020603050405020304" pitchFamily="18" charset="0"/>
                    <a:cs typeface="Times New Roman" panose="02020603050405020304" pitchFamily="18" charset="0"/>
                  </a:rPr>
                  <a:t>: </a:t>
                </a:r>
              </a:p>
              <a:p>
                <a:pPr marL="0" indent="0" algn="just">
                  <a:buNone/>
                </a:pPr>
                <a14:m>
                  <m:oMathPara xmlns:m="http://schemas.openxmlformats.org/officeDocument/2006/math">
                    <m:oMathParaPr>
                      <m:jc m:val="centerGroup"/>
                    </m:oMathParaPr>
                    <m:oMath xmlns:m="http://schemas.openxmlformats.org/officeDocument/2006/math">
                      <m:sSup>
                        <m:sSupPr>
                          <m:ctrlPr>
                            <a:rPr lang="is-I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is-IS" sz="2400" i="1">
                              <a:latin typeface="Cambria Math" charset="0"/>
                              <a:ea typeface="Cambria Math" charset="0"/>
                              <a:cs typeface="Cambria Math" charset="0"/>
                            </a:rPr>
                            <m:t>2</m:t>
                          </m:r>
                        </m:sup>
                      </m:sSup>
                      <m:r>
                        <a:rPr lang="en-US" sz="2400" b="0" i="0" smtClean="0">
                          <a:latin typeface="Cambria Math" charset="0"/>
                          <a:ea typeface="Cambria Math" charset="0"/>
                          <a:cs typeface="Cambria Math" charset="0"/>
                        </a:rPr>
                        <m:t>=</m:t>
                      </m:r>
                      <m:nary>
                        <m:naryPr>
                          <m:chr m:val="∑"/>
                          <m:ctrlPr>
                            <a:rPr lang="is-IS" sz="2400" b="0" i="1" smtClean="0">
                              <a:latin typeface="Cambria Math" charset="0"/>
                              <a:ea typeface="Cambria Math" charset="0"/>
                              <a:cs typeface="Cambria Math" charset="0"/>
                            </a:rPr>
                          </m:ctrlPr>
                        </m:naryPr>
                        <m:sub>
                          <m:r>
                            <m:rPr>
                              <m:brk m:alnAt="23"/>
                            </m:rPr>
                            <a:rPr lang="en-US" sz="2400" b="0" i="1" smtClean="0">
                              <a:latin typeface="Cambria Math" charset="0"/>
                              <a:ea typeface="Cambria Math" charset="0"/>
                              <a:cs typeface="Cambria Math" charset="0"/>
                            </a:rPr>
                            <m:t>𝑖</m:t>
                          </m:r>
                          <m:r>
                            <a:rPr lang="en-US" sz="2400" b="0" i="1" smtClean="0">
                              <a:latin typeface="Cambria Math" charset="0"/>
                              <a:ea typeface="Cambria Math" charset="0"/>
                              <a:cs typeface="Cambria Math" charset="0"/>
                            </a:rPr>
                            <m:t>=1</m:t>
                          </m:r>
                        </m:sub>
                        <m:sup>
                          <m:r>
                            <a:rPr lang="en-US" sz="2400" b="0" i="1" smtClean="0">
                              <a:latin typeface="Cambria Math" charset="0"/>
                              <a:ea typeface="Cambria Math" charset="0"/>
                              <a:cs typeface="Cambria Math" charset="0"/>
                            </a:rPr>
                            <m:t>𝑁</m:t>
                          </m:r>
                        </m:sup>
                        <m:e>
                          <m:f>
                            <m:fPr>
                              <m:ctrlPr>
                                <a:rPr lang="mr-IN" altLang="zh-CN" sz="2400" i="1" smtClean="0">
                                  <a:latin typeface="Cambria Math" charset="0"/>
                                  <a:ea typeface="Times New Roman" charset="0"/>
                                  <a:cs typeface="Times New Roman" charset="0"/>
                                </a:rPr>
                              </m:ctrlPr>
                            </m:fPr>
                            <m:num>
                              <m:sSup>
                                <m:sSupPr>
                                  <m:ctrlPr>
                                    <a:rPr lang="mr-IN" altLang="zh-CN" sz="2400" i="1" smtClean="0">
                                      <a:latin typeface="Cambria Math" charset="0"/>
                                      <a:ea typeface="Times New Roman" charset="0"/>
                                      <a:cs typeface="Times New Roman" charset="0"/>
                                    </a:rPr>
                                  </m:ctrlPr>
                                </m:sSupPr>
                                <m:e>
                                  <m:r>
                                    <a:rPr lang="en-US" altLang="zh-CN" sz="2400" b="0" i="1" smtClean="0">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r>
                                    <a:rPr lang="en-US" altLang="zh-CN" sz="2400" i="1">
                                      <a:latin typeface="Cambria Math" charset="0"/>
                                      <a:ea typeface="Times New Roman" charset="0"/>
                                      <a:cs typeface="Times New Roman" charset="0"/>
                                    </a:rPr>
                                    <m:t>−</m:t>
                                  </m:r>
                                  <m:r>
                                    <a:rPr lang="en-US" altLang="zh-CN" sz="2400" i="1">
                                      <a:latin typeface="Cambria Math" charset="0"/>
                                      <a:ea typeface="Cambria Math" charset="0"/>
                                      <a:cs typeface="Cambria Math" charset="0"/>
                                    </a:rPr>
                                    <m:t>𝜇</m:t>
                                  </m:r>
                                  <m:r>
                                    <a:rPr lang="en-US" altLang="zh-CN" sz="2400" b="0" i="1" smtClean="0">
                                      <a:latin typeface="Cambria Math" charset="0"/>
                                      <a:ea typeface="Times New Roman" charset="0"/>
                                      <a:cs typeface="Times New Roman" charset="0"/>
                                    </a:rPr>
                                    <m:t>)</m:t>
                                  </m:r>
                                </m:e>
                                <m:sup>
                                  <m:r>
                                    <a:rPr lang="en-US" altLang="zh-CN" sz="2400" b="0" i="1" smtClean="0">
                                      <a:latin typeface="Cambria Math" charset="0"/>
                                      <a:ea typeface="Times New Roman" charset="0"/>
                                      <a:cs typeface="Times New Roman" charset="0"/>
                                    </a:rPr>
                                    <m:t>2</m:t>
                                  </m:r>
                                </m:sup>
                              </m:sSup>
                            </m:num>
                            <m:den>
                              <m:r>
                                <a:rPr lang="en-US" altLang="zh-CN" sz="2400" b="0" i="1" smtClean="0">
                                  <a:latin typeface="Cambria Math" charset="0"/>
                                  <a:ea typeface="Times New Roman" charset="0"/>
                                  <a:cs typeface="Times New Roman" charset="0"/>
                                </a:rPr>
                                <m:t>𝑁</m:t>
                              </m:r>
                            </m:den>
                          </m:f>
                        </m:e>
                      </m:nary>
                    </m:oMath>
                  </m:oMathPara>
                </a14:m>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Just as </a:t>
                </a:r>
                <a14:m>
                  <m:oMath xmlns:m="http://schemas.openxmlformats.org/officeDocument/2006/math">
                    <m:acc>
                      <m:accPr>
                        <m:chr m:val="̅"/>
                        <m:ctrlPr>
                          <a:rPr lang="zh-CN" altLang="en-US" sz="2400" i="1" smtClean="0">
                            <a:solidFill>
                              <a:srgbClr val="FF0000"/>
                            </a:solidFill>
                            <a:latin typeface="Cambria Math" charset="0"/>
                            <a:ea typeface="Times New Roman" charset="0"/>
                            <a:cs typeface="Times New Roman" charset="0"/>
                          </a:rPr>
                        </m:ctrlPr>
                      </m:accPr>
                      <m:e>
                        <m:r>
                          <a:rPr lang="en-US" altLang="zh-CN" sz="2400" i="1">
                            <a:solidFill>
                              <a:srgbClr val="FF0000"/>
                            </a:solidFill>
                            <a:latin typeface="Cambria Math" charset="0"/>
                            <a:ea typeface="Times New Roman" charset="0"/>
                            <a:cs typeface="Times New Roman" charset="0"/>
                          </a:rPr>
                          <m:t>𝑥</m:t>
                        </m:r>
                      </m:e>
                    </m:acc>
                  </m:oMath>
                </a14:m>
                <a:r>
                  <a:rPr lang="en-US" sz="2400" i="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will be used to make inferences about </a:t>
                </a:r>
                <a:r>
                  <a:rPr lang="en-US" sz="2400" dirty="0">
                    <a:solidFill>
                      <a:srgbClr val="FF0000"/>
                    </a:solidFill>
                    <a:latin typeface="Times New Roman" panose="02020603050405020304" pitchFamily="18" charset="0"/>
                    <a:cs typeface="Times New Roman" panose="02020603050405020304" pitchFamily="18" charset="0"/>
                  </a:rPr>
                  <a:t>the population mean </a:t>
                </a:r>
                <a14:m>
                  <m:oMath xmlns:m="http://schemas.openxmlformats.org/officeDocument/2006/math">
                    <m:r>
                      <a:rPr lang="en-US" altLang="zh-CN" sz="2400" i="1">
                        <a:solidFill>
                          <a:srgbClr val="FF0000"/>
                        </a:solidFill>
                        <a:latin typeface="Cambria Math" charset="0"/>
                        <a:ea typeface="Cambria Math" charset="0"/>
                        <a:cs typeface="Cambria Math" charset="0"/>
                      </a:rPr>
                      <m:t>𝜇</m:t>
                    </m:r>
                  </m:oMath>
                </a14:m>
                <a:r>
                  <a:rPr lang="en-US" sz="2400" dirty="0">
                    <a:latin typeface="Times New Roman" panose="02020603050405020304" pitchFamily="18" charset="0"/>
                    <a:cs typeface="Times New Roman" panose="02020603050405020304" pitchFamily="18" charset="0"/>
                  </a:rPr>
                  <a:t>, we should define </a:t>
                </a:r>
                <a:r>
                  <a:rPr lang="en-US" sz="2400" dirty="0">
                    <a:solidFill>
                      <a:srgbClr val="FF0000"/>
                    </a:solidFill>
                    <a:latin typeface="Times New Roman" panose="02020603050405020304" pitchFamily="18" charset="0"/>
                    <a:cs typeface="Times New Roman" panose="02020603050405020304" pitchFamily="18" charset="0"/>
                  </a:rPr>
                  <a:t>the sample variance </a:t>
                </a:r>
                <a:r>
                  <a:rPr lang="en-US" sz="2400" i="1" dirty="0">
                    <a:solidFill>
                      <a:srgbClr val="FF0000"/>
                    </a:solidFill>
                    <a:latin typeface="Times New Roman" panose="02020603050405020304" pitchFamily="18" charset="0"/>
                    <a:ea typeface="Times New Roman" charset="0"/>
                    <a:cs typeface="Times New Roman" panose="02020603050405020304" pitchFamily="18" charset="0"/>
                  </a:rPr>
                  <a:t>s</a:t>
                </a:r>
                <a:r>
                  <a:rPr lang="en-US" altLang="zh-CN" sz="2400" baseline="30000" dirty="0">
                    <a:solidFill>
                      <a:srgbClr val="FF0000"/>
                    </a:solidFill>
                    <a:latin typeface="Times New Roman" panose="02020603050405020304" pitchFamily="18" charset="0"/>
                    <a:ea typeface="Times New Roman" charset="0"/>
                    <a:cs typeface="Times New Roman" panose="02020603050405020304" pitchFamily="18" charset="0"/>
                  </a:rPr>
                  <a:t>2</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 that it can be used to </a:t>
                </a:r>
                <a:r>
                  <a:rPr lang="en-US" sz="2400" dirty="0">
                    <a:solidFill>
                      <a:srgbClr val="FF0000"/>
                    </a:solidFill>
                    <a:latin typeface="Times New Roman" panose="02020603050405020304" pitchFamily="18" charset="0"/>
                    <a:cs typeface="Times New Roman" panose="02020603050405020304" pitchFamily="18" charset="0"/>
                  </a:rPr>
                  <a:t>make inferences about </a:t>
                </a:r>
                <a14:m>
                  <m:oMath xmlns:m="http://schemas.openxmlformats.org/officeDocument/2006/math">
                    <m:sSup>
                      <m:sSupPr>
                        <m:ctrlPr>
                          <a:rPr lang="is-IS" sz="2400" i="1">
                            <a:solidFill>
                              <a:srgbClr val="FF0000"/>
                            </a:solidFill>
                            <a:latin typeface="Cambria Math" charset="0"/>
                            <a:ea typeface="Cambria Math" charset="0"/>
                            <a:cs typeface="Cambria Math" charset="0"/>
                          </a:rPr>
                        </m:ctrlPr>
                      </m:sSupPr>
                      <m:e>
                        <m:r>
                          <a:rPr lang="en-US" sz="2400" i="1">
                            <a:solidFill>
                              <a:srgbClr val="FF0000"/>
                            </a:solidFill>
                            <a:latin typeface="Cambria Math" charset="0"/>
                            <a:ea typeface="Cambria Math" charset="0"/>
                            <a:cs typeface="Cambria Math" charset="0"/>
                          </a:rPr>
                          <m:t>𝜎</m:t>
                        </m:r>
                      </m:e>
                      <m:sup>
                        <m:r>
                          <a:rPr lang="is-IS" sz="2400" i="1">
                            <a:solidFill>
                              <a:srgbClr val="FF0000"/>
                            </a:solidFill>
                            <a:latin typeface="Cambria Math" charset="0"/>
                            <a:ea typeface="Cambria Math" charset="0"/>
                            <a:cs typeface="Cambria Math" charset="0"/>
                          </a:rPr>
                          <m:t>2</m:t>
                        </m:r>
                      </m:sup>
                    </m:sSup>
                  </m:oMath>
                </a14:m>
                <a:r>
                  <a:rPr lang="en-US"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Remark:  </a:t>
                </a:r>
                <a:r>
                  <a:rPr lang="en-US" sz="2400" dirty="0">
                    <a:latin typeface="Times New Roman" panose="02020603050405020304" pitchFamily="18" charset="0"/>
                    <a:cs typeface="Times New Roman" panose="02020603050405020304" pitchFamily="18" charset="0"/>
                  </a:rPr>
                  <a:t>It is customary to refer to </a:t>
                </a:r>
                <a:r>
                  <a:rPr lang="en-US" sz="2400" i="1" dirty="0">
                    <a:latin typeface="Times New Roman" panose="02020603050405020304" pitchFamily="18" charset="0"/>
                    <a:ea typeface="Times New Roman" charset="0"/>
                    <a:cs typeface="Times New Roman" panose="02020603050405020304" pitchFamily="18" charset="0"/>
                  </a:rPr>
                  <a:t>s</a:t>
                </a:r>
                <a:r>
                  <a:rPr lang="en-US" altLang="zh-CN" sz="2400" baseline="30000" dirty="0">
                    <a:latin typeface="Times New Roman" panose="02020603050405020304" pitchFamily="18" charset="0"/>
                    <a:ea typeface="Times New Roman"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as being based on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1 </a:t>
                </a:r>
                <a:r>
                  <a:rPr lang="en-US" sz="2400" b="1" dirty="0">
                    <a:latin typeface="Times New Roman" panose="02020603050405020304" pitchFamily="18" charset="0"/>
                    <a:cs typeface="Times New Roman" panose="02020603050405020304" pitchFamily="18" charset="0"/>
                  </a:rPr>
                  <a:t>degrees of freedom </a:t>
                </a:r>
                <a:r>
                  <a:rPr lang="en-US" sz="2400" dirty="0">
                    <a:latin typeface="Times New Roman" panose="02020603050405020304" pitchFamily="18" charset="0"/>
                    <a:cs typeface="Times New Roman" panose="02020603050405020304" pitchFamily="18" charset="0"/>
                  </a:rPr>
                  <a:t>(df) (</a:t>
                </a:r>
                <a:r>
                  <a:rPr lang="zh-CN" altLang="en-US" sz="2400" dirty="0">
                    <a:latin typeface="Times New Roman" panose="02020603050405020304" pitchFamily="18" charset="0"/>
                    <a:ea typeface="Times New Roman" charset="0"/>
                    <a:cs typeface="Times New Roman" panose="02020603050405020304" pitchFamily="18" charset="0"/>
                  </a:rPr>
                  <a:t>自由度</a:t>
                </a:r>
                <a:r>
                  <a:rPr lang="en-US" sz="2400" dirty="0">
                    <a:latin typeface="Times New Roman" panose="02020603050405020304" pitchFamily="18" charset="0"/>
                    <a:cs typeface="Times New Roman" panose="02020603050405020304" pitchFamily="18" charset="0"/>
                  </a:rPr>
                  <a:t>). This terminology reflects the fact that although </a:t>
                </a:r>
                <a:r>
                  <a:rPr lang="en-US" sz="2400" i="1" dirty="0">
                    <a:latin typeface="Times New Roman" panose="02020603050405020304" pitchFamily="18" charset="0"/>
                    <a:ea typeface="Times New Roman" charset="0"/>
                    <a:cs typeface="Times New Roman" panose="02020603050405020304" pitchFamily="18" charset="0"/>
                  </a:rPr>
                  <a:t>s</a:t>
                </a:r>
                <a:r>
                  <a:rPr lang="en-US" altLang="zh-CN" sz="2400" baseline="30000" dirty="0">
                    <a:latin typeface="Times New Roman" panose="02020603050405020304" pitchFamily="18" charset="0"/>
                    <a:ea typeface="Times New Roman" charset="0"/>
                    <a:cs typeface="Times New Roman" panose="02020603050405020304" pitchFamily="18" charset="0"/>
                  </a:rPr>
                  <a:t>2 </a:t>
                </a:r>
                <a:r>
                  <a:rPr lang="zh-CN" altLang="en-US" sz="2400" baseline="30000" dirty="0">
                    <a:latin typeface="Times New Roman" panose="02020603050405020304" pitchFamily="18" charset="0"/>
                    <a:ea typeface="Times New Roman"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based on the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quantities</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zh-CN" altLang="en-US" sz="2400" b="0" i="1" smtClean="0">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1</m:t>
                        </m:r>
                      </m:sub>
                    </m:sSub>
                    <m:r>
                      <a:rPr lang="en-US" altLang="zh-CN" sz="2400" b="0" i="1" smtClean="0">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oMath>
                </a14:m>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2</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oMath>
                </a14:m>
                <a:r>
                  <a:rPr lang="en-US"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𝑛</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oMath>
                </a14:m>
                <a:r>
                  <a:rPr lang="en-US" sz="2400" dirty="0">
                    <a:latin typeface="Times New Roman" panose="02020603050405020304" pitchFamily="18" charset="0"/>
                    <a:cs typeface="Times New Roman" panose="02020603050405020304" pitchFamily="18" charset="0"/>
                  </a:rPr>
                  <a:t> these sum to 0, so specifying the values of any </a:t>
                </a:r>
                <a:r>
                  <a:rPr lang="en-US" sz="2400" i="1" dirty="0">
                    <a:latin typeface="Times New Roman" panose="02020603050405020304" pitchFamily="18" charset="0"/>
                    <a:cs typeface="Times New Roman" panose="02020603050405020304" pitchFamily="18" charset="0"/>
                  </a:rPr>
                  <a:t>n</a:t>
                </a:r>
                <a:r>
                  <a:rPr lang="en-US" altLang="zh-CN"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1 of the quantities determines the remaining value.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002" y="1268760"/>
                <a:ext cx="8955995" cy="4905545"/>
              </a:xfrm>
              <a:blipFill>
                <a:blip r:embed="rId2"/>
                <a:stretch>
                  <a:fillRect l="-951" t="-867" r="-951" b="-3098"/>
                </a:stretch>
              </a:blipFill>
              <a:ln>
                <a:solidFill>
                  <a:srgbClr val="FF0000"/>
                </a:solid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EA091B48-0856-4F8B-9471-924765050BE2}"/>
              </a:ext>
            </a:extLst>
          </p:cNvPr>
          <p:cNvSpPr>
            <a:spLocks noGrp="1"/>
          </p:cNvSpPr>
          <p:nvPr>
            <p:ph type="sldNum" sz="quarter" idx="11"/>
          </p:nvPr>
        </p:nvSpPr>
        <p:spPr/>
        <p:txBody>
          <a:bodyPr/>
          <a:lstStyle/>
          <a:p>
            <a:pPr>
              <a:defRPr/>
            </a:pPr>
            <a:fld id="{8618F8B8-3FB5-463C-A387-6BC2D35C345E}" type="slidenum">
              <a:rPr lang="zh-CN" altLang="en-US" smtClean="0"/>
              <a:pPr>
                <a:defRPr/>
              </a:pPr>
              <a:t>30</a:t>
            </a:fld>
            <a:endParaRPr lang="en-US" altLang="zh-CN" dirty="0"/>
          </a:p>
        </p:txBody>
      </p:sp>
    </p:spTree>
    <p:extLst>
      <p:ext uri="{BB962C8B-B14F-4D97-AF65-F5344CB8AC3E}">
        <p14:creationId xmlns:p14="http://schemas.microsoft.com/office/powerpoint/2010/main" val="46091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6555" y="593685"/>
                <a:ext cx="8280920" cy="4995555"/>
              </a:xfrm>
              <a:ln>
                <a:solidFill>
                  <a:srgbClr val="FF0000"/>
                </a:solidFill>
              </a:ln>
            </p:spPr>
            <p:txBody>
              <a:bodyPr>
                <a:noAutofit/>
              </a:bodyPr>
              <a:lstStyle/>
              <a:p>
                <a:pPr marL="0" indent="0">
                  <a:buNone/>
                </a:pPr>
                <a:r>
                  <a:rPr lang="en-US" sz="2400" dirty="0">
                    <a:latin typeface="Times" charset="0"/>
                  </a:rPr>
                  <a:t>An </a:t>
                </a:r>
                <a:r>
                  <a:rPr lang="en-US" sz="2400" b="1" dirty="0">
                    <a:latin typeface="Times" charset="0"/>
                  </a:rPr>
                  <a:t>alternative expression </a:t>
                </a:r>
                <a:r>
                  <a:rPr lang="en-US" sz="2400" dirty="0">
                    <a:latin typeface="Times" charset="0"/>
                  </a:rPr>
                  <a:t>for the numerator of </a:t>
                </a:r>
                <a:r>
                  <a:rPr lang="en-US" sz="2400" i="1" dirty="0">
                    <a:solidFill>
                      <a:prstClr val="black"/>
                    </a:solidFill>
                    <a:latin typeface="Times" charset="0"/>
                  </a:rPr>
                  <a:t>s</a:t>
                </a:r>
                <a:r>
                  <a:rPr lang="en-US" sz="2400" i="1" baseline="30000" dirty="0">
                    <a:solidFill>
                      <a:prstClr val="black"/>
                    </a:solidFill>
                    <a:latin typeface="Times" charset="0"/>
                  </a:rPr>
                  <a:t>2</a:t>
                </a:r>
                <a:r>
                  <a:rPr lang="zh-CN" altLang="en-US" sz="2400" i="1" baseline="30000" dirty="0">
                    <a:solidFill>
                      <a:prstClr val="black"/>
                    </a:solidFill>
                    <a:latin typeface="Times" charset="0"/>
                  </a:rPr>
                  <a:t> </a:t>
                </a:r>
                <a:r>
                  <a:rPr lang="en-US" sz="2400" dirty="0">
                    <a:latin typeface="Times" charset="0"/>
                  </a:rPr>
                  <a:t> is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m:rPr>
                              <m:sty m:val="p"/>
                            </m:rPr>
                            <a:rPr lang="en-US" altLang="zh-CN" sz="2400" i="1">
                              <a:latin typeface="Cambria Math" charset="0"/>
                            </a:rPr>
                            <m:t>S</m:t>
                          </m:r>
                        </m:e>
                        <m:sub>
                          <m:r>
                            <a:rPr lang="en-US" altLang="zh-CN" sz="2400" b="0" i="1" smtClean="0">
                              <a:latin typeface="Cambria Math" charset="0"/>
                            </a:rPr>
                            <m:t>𝑥𝑥</m:t>
                          </m:r>
                        </m:sub>
                      </m:sSub>
                      <m:r>
                        <a:rPr lang="en-US" altLang="zh-CN" sz="2400" b="0" i="1" smtClean="0">
                          <a:latin typeface="Cambria Math" charset="0"/>
                        </a:rPr>
                        <m:t>=</m:t>
                      </m:r>
                      <m:nary>
                        <m:naryPr>
                          <m:chr m:val="∑"/>
                          <m:ctrlPr>
                            <a:rPr lang="is-IS" altLang="zh-CN" sz="2400" b="0" i="1" smtClean="0">
                              <a:latin typeface="Cambria Math" charset="0"/>
                            </a:rPr>
                          </m:ctrlPr>
                        </m:naryPr>
                        <m:sub>
                          <m:r>
                            <m:rPr>
                              <m:brk m:alnAt="23"/>
                            </m:rPr>
                            <a:rPr lang="en-US" altLang="zh-CN" sz="2400" b="0" i="1" smtClean="0">
                              <a:latin typeface="Cambria Math" charset="0"/>
                            </a:rPr>
                            <m:t>𝑖</m:t>
                          </m:r>
                          <m:r>
                            <a:rPr lang="en-US" altLang="zh-CN" sz="2400" b="0" i="1" smtClean="0">
                              <a:latin typeface="Cambria Math" charset="0"/>
                            </a:rPr>
                            <m:t>=1</m:t>
                          </m:r>
                        </m:sub>
                        <m:sup>
                          <m:r>
                            <a:rPr lang="en-US" altLang="zh-CN" sz="2400" b="0" i="1" smtClean="0">
                              <a:latin typeface="Cambria Math" charset="0"/>
                            </a:rPr>
                            <m:t>𝑛</m:t>
                          </m:r>
                        </m:sup>
                        <m:e>
                          <m:sSup>
                            <m:sSupPr>
                              <m:ctrlPr>
                                <a:rPr lang="is-IS" altLang="zh-CN" sz="2400" b="0" i="1" smtClean="0">
                                  <a:latin typeface="Cambria Math" charset="0"/>
                                </a:rPr>
                              </m:ctrlPr>
                            </m:sSupPr>
                            <m:e>
                              <m:r>
                                <a:rPr lang="en-US" altLang="zh-CN" sz="2400" b="0" i="1" smtClean="0">
                                  <a:latin typeface="Cambria Math" charset="0"/>
                                </a:rPr>
                                <m:t>(</m:t>
                              </m:r>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𝑖</m:t>
                                  </m:r>
                                </m:sub>
                              </m:sSub>
                              <m:r>
                                <a:rPr lang="en-US" altLang="zh-CN" sz="2400" i="1">
                                  <a:latin typeface="Cambria Math" charset="0"/>
                                  <a:ea typeface="Times New Roman" charset="0"/>
                                  <a:cs typeface="Times New Roman" charset="0"/>
                                </a:rPr>
                                <m:t>−</m:t>
                              </m:r>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r>
                                <a:rPr lang="en-US" altLang="zh-CN" sz="2400" b="0" i="1" smtClean="0">
                                  <a:latin typeface="Cambria Math" charset="0"/>
                                </a:rPr>
                                <m:t>)</m:t>
                              </m:r>
                            </m:e>
                            <m:sup>
                              <m:r>
                                <a:rPr lang="en-US" altLang="zh-CN" sz="2400" b="0" i="1" smtClean="0">
                                  <a:latin typeface="Cambria Math" charset="0"/>
                                </a:rPr>
                                <m:t>2</m:t>
                              </m:r>
                            </m:sup>
                          </m:sSup>
                        </m:e>
                      </m:nary>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nary>
                        <m:naryPr>
                          <m:chr m:val="∑"/>
                          <m:ctrlPr>
                            <a:rPr lang="is-IS" altLang="zh-CN" sz="2400" i="1" smtClean="0">
                              <a:latin typeface="Cambria Math" charset="0"/>
                            </a:rPr>
                          </m:ctrlPr>
                        </m:naryPr>
                        <m:sub>
                          <m:r>
                            <m:rPr>
                              <m:brk m:alnAt="23"/>
                            </m:rPr>
                            <a:rPr lang="en-US" altLang="zh-CN" sz="2400" i="1">
                              <a:latin typeface="Cambria Math" charset="0"/>
                            </a:rPr>
                            <m:t>𝑖</m:t>
                          </m:r>
                          <m:r>
                            <a:rPr lang="en-US" altLang="zh-CN" sz="2400" i="1">
                              <a:latin typeface="Cambria Math" charset="0"/>
                            </a:rPr>
                            <m:t>=1</m:t>
                          </m:r>
                        </m:sub>
                        <m:sup>
                          <m:r>
                            <a:rPr lang="en-US" altLang="zh-CN" sz="2400" i="1">
                              <a:latin typeface="Cambria Math" charset="0"/>
                            </a:rPr>
                            <m:t>𝑛</m:t>
                          </m:r>
                        </m:sup>
                        <m:e>
                          <m:sSup>
                            <m:sSupPr>
                              <m:ctrlPr>
                                <a:rPr lang="is-IS" altLang="zh-CN" sz="2400" i="1">
                                  <a:latin typeface="Cambria Math" charset="0"/>
                                </a:rPr>
                              </m:ctrlPr>
                            </m:sSupPr>
                            <m:e>
                              <m:r>
                                <a:rPr lang="en-US" altLang="zh-CN" sz="2400" i="1">
                                  <a:latin typeface="Cambria Math" charset="0"/>
                                </a:rPr>
                                <m:t>(</m:t>
                              </m:r>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e>
                            <m:sup>
                              <m:r>
                                <a:rPr lang="en-US" altLang="zh-CN" sz="2400" i="1">
                                  <a:latin typeface="Cambria Math" charset="0"/>
                                </a:rPr>
                                <m:t>2</m:t>
                              </m:r>
                            </m:sup>
                          </m:sSup>
                          <m:r>
                            <a:rPr lang="en-US" altLang="zh-CN" sz="2400" b="0" i="1" smtClean="0">
                              <a:latin typeface="Cambria Math" charset="0"/>
                            </a:rPr>
                            <m:t>−2</m:t>
                          </m:r>
                        </m:e>
                      </m:nary>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r>
                        <m:rPr>
                          <m:nor/>
                        </m:rPr>
                        <a:rPr lang="en-US" altLang="zh-CN" sz="2400" dirty="0"/>
                        <m:t>+</m:t>
                      </m:r>
                      <m:sSup>
                        <m:sSupPr>
                          <m:ctrlPr>
                            <a:rPr lang="is-IS" altLang="zh-CN" sz="2400" i="1">
                              <a:latin typeface="Cambria Math" charset="0"/>
                            </a:rPr>
                          </m:ctrlPr>
                        </m:sSupPr>
                        <m:e>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e>
                        <m:sup>
                          <m:r>
                            <a:rPr lang="en-US" altLang="zh-CN" sz="2400" i="1">
                              <a:latin typeface="Cambria Math" charset="0"/>
                            </a:rPr>
                            <m:t>2</m:t>
                          </m:r>
                        </m:sup>
                      </m:sSup>
                      <m:r>
                        <a:rPr lang="en-US" altLang="zh-CN" sz="2400" b="0" i="1" smtClean="0">
                          <a:latin typeface="Cambria Math" charset="0"/>
                        </a:rPr>
                        <m:t>)</m:t>
                      </m:r>
                    </m:oMath>
                  </m:oMathPara>
                </a14:m>
                <a:endParaRPr lang="en-US" altLang="zh-CN" sz="2400" b="0" dirty="0"/>
              </a:p>
              <a:p>
                <a:pPr marL="0" indent="0" algn="ctr">
                  <a:buNone/>
                </a:pPr>
                <a:r>
                  <a:rPr lang="is-IS" altLang="zh-CN" sz="2400" dirty="0"/>
                  <a:t> </a:t>
                </a:r>
                <a14:m>
                  <m:oMath xmlns:m="http://schemas.openxmlformats.org/officeDocument/2006/math">
                    <m:r>
                      <a:rPr lang="en-US" altLang="zh-CN" sz="2400" b="0" i="0" smtClean="0">
                        <a:latin typeface="Cambria Math" panose="02040503050406030204" pitchFamily="18" charset="0"/>
                      </a:rPr>
                      <m:t>=</m:t>
                    </m:r>
                    <m:nary>
                      <m:naryPr>
                        <m:chr m:val="∑"/>
                        <m:ctrlPr>
                          <a:rPr lang="is-IS" altLang="zh-CN" sz="2400" i="1" smtClean="0">
                            <a:latin typeface="Cambria Math" charset="0"/>
                          </a:rPr>
                        </m:ctrlPr>
                      </m:naryPr>
                      <m:sub>
                        <m:r>
                          <m:rPr>
                            <m:brk m:alnAt="23"/>
                          </m:rPr>
                          <a:rPr lang="en-US" altLang="zh-CN" sz="2400" i="1" smtClean="0">
                            <a:latin typeface="Cambria Math" charset="0"/>
                          </a:rPr>
                          <m:t>𝑖</m:t>
                        </m:r>
                        <m:r>
                          <a:rPr lang="en-US" altLang="zh-CN" sz="2400" i="1" smtClean="0">
                            <a:latin typeface="Cambria Math" charset="0"/>
                          </a:rPr>
                          <m:t>=1</m:t>
                        </m:r>
                      </m:sub>
                      <m:sup>
                        <m:r>
                          <a:rPr lang="en-US" altLang="zh-CN" sz="2400" i="1" smtClean="0">
                            <a:latin typeface="Cambria Math" charset="0"/>
                          </a:rPr>
                          <m:t>𝑛</m:t>
                        </m:r>
                      </m:sup>
                      <m:e>
                        <m:sSup>
                          <m:sSupPr>
                            <m:ctrlPr>
                              <a:rPr lang="is-IS" altLang="zh-CN" sz="2400" i="1">
                                <a:latin typeface="Cambria Math" charset="0"/>
                              </a:rPr>
                            </m:ctrlPr>
                          </m:sSupPr>
                          <m:e>
                            <m:sSub>
                              <m:sSubPr>
                                <m:ctrlPr>
                                  <a:rPr lang="en-US" altLang="zh-CN" sz="2400" i="1">
                                    <a:latin typeface="Cambria Math" charset="0"/>
                                    <a:ea typeface="Times New Roman" charset="0"/>
                                    <a:cs typeface="Times New Roman" charset="0"/>
                                  </a:rPr>
                                </m:ctrlPr>
                              </m:sSubPr>
                              <m:e>
                                <m:r>
                                  <a:rPr lang="en-US" altLang="zh-CN" sz="2400" i="1" smtClean="0">
                                    <a:latin typeface="Cambria Math" charset="0"/>
                                    <a:ea typeface="Times New Roman" charset="0"/>
                                    <a:cs typeface="Times New Roman" charset="0"/>
                                  </a:rPr>
                                  <m:t>𝑥</m:t>
                                </m:r>
                              </m:e>
                              <m:sub>
                                <m:r>
                                  <a:rPr lang="en-US" altLang="zh-CN" sz="2400" i="1" smtClean="0">
                                    <a:latin typeface="Cambria Math" charset="0"/>
                                    <a:ea typeface="Times New Roman" charset="0"/>
                                    <a:cs typeface="Times New Roman" charset="0"/>
                                  </a:rPr>
                                  <m:t>𝑖</m:t>
                                </m:r>
                              </m:sub>
                            </m:sSub>
                          </m:e>
                          <m:sup>
                            <m:r>
                              <a:rPr lang="en-US" altLang="zh-CN" sz="2400" i="1" smtClean="0">
                                <a:latin typeface="Cambria Math" charset="0"/>
                              </a:rPr>
                              <m:t>2</m:t>
                            </m:r>
                          </m:sup>
                        </m:sSup>
                        <m:r>
                          <a:rPr lang="en-US" altLang="zh-CN" sz="2400" i="1" smtClean="0">
                            <a:latin typeface="Cambria Math" charset="0"/>
                          </a:rPr>
                          <m:t>−</m:t>
                        </m:r>
                      </m:e>
                    </m:nary>
                    <m:r>
                      <a:rPr lang="en-US" altLang="zh-CN" sz="2400" i="1">
                        <a:latin typeface="Cambria Math" charset="0"/>
                      </a:rPr>
                      <m:t>𝑛</m:t>
                    </m:r>
                    <m:r>
                      <a:rPr lang="zh-CN" altLang="en-US" sz="2400">
                        <a:latin typeface="Cambria Math" charset="0"/>
                      </a:rPr>
                      <m:t> </m:t>
                    </m:r>
                    <m:sSup>
                      <m:sSupPr>
                        <m:ctrlPr>
                          <a:rPr lang="is-IS" altLang="zh-CN" sz="2400" i="1">
                            <a:latin typeface="Cambria Math" charset="0"/>
                          </a:rPr>
                        </m:ctrlPr>
                      </m:sSupPr>
                      <m:e>
                        <m:acc>
                          <m:accPr>
                            <m:chr m:val="̅"/>
                            <m:ctrlPr>
                              <a:rPr lang="zh-CN" alt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e>
                      <m:sup>
                        <m:r>
                          <a:rPr lang="en-US" altLang="zh-CN" sz="2400" i="1">
                            <a:latin typeface="Cambria Math" charset="0"/>
                          </a:rPr>
                          <m:t>2</m:t>
                        </m:r>
                      </m:sup>
                    </m:sSup>
                  </m:oMath>
                </a14:m>
                <a:endParaRPr lang="en-US" sz="2400" dirty="0">
                  <a:latin typeface="Times New Roman" charset="0"/>
                  <a:ea typeface="Times New Roman" charset="0"/>
                  <a:cs typeface="Times New Roman" charset="0"/>
                </a:endParaRPr>
              </a:p>
              <a:p>
                <a:pPr marL="0" indent="0">
                  <a:buNone/>
                </a:pPr>
                <a:r>
                  <a:rPr lang="en-US" altLang="zh-CN" sz="2400" dirty="0">
                    <a:latin typeface="Times New Roman" charset="0"/>
                    <a:ea typeface="Times New Roman" charset="0"/>
                    <a:cs typeface="Times New Roman" charset="0"/>
                  </a:rPr>
                  <a:t>Let</a:t>
                </a:r>
                <a:r>
                  <a:rPr lang="zh-CN" altLang="en-US" sz="2400" dirty="0">
                    <a:latin typeface="Times New Roman" charset="0"/>
                    <a:ea typeface="Times New Roman" charset="0"/>
                    <a:cs typeface="Times New Roman"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1</m:t>
                        </m:r>
                      </m:sub>
                    </m:sSub>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2</m:t>
                        </m:r>
                      </m:sub>
                    </m:sSub>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𝑛</m:t>
                        </m:r>
                      </m:sub>
                    </m:sSub>
                    <m:r>
                      <a:rPr lang="en-US" altLang="zh-CN" sz="2400" i="1">
                        <a:latin typeface="Cambria Math" charset="0"/>
                        <a:ea typeface="Times New Roman" charset="0"/>
                        <a:cs typeface="Times New Roman" charset="0"/>
                      </a:rPr>
                      <m:t>,</m:t>
                    </m:r>
                  </m:oMath>
                </a14:m>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sample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i="1" dirty="0">
                    <a:latin typeface="Times New Roman" charset="0"/>
                    <a:ea typeface="Times New Roman" charset="0"/>
                    <a:cs typeface="Times New Roman" charset="0"/>
                  </a:rPr>
                  <a:t>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any</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nonzero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constant</a:t>
                </a:r>
              </a:p>
              <a:p>
                <a:pPr marL="0" indent="0">
                  <a:buNone/>
                </a:pPr>
                <a:r>
                  <a:rPr lang="en-US" altLang="zh-CN" sz="2400" dirty="0">
                    <a:latin typeface="Times New Roman" charset="0"/>
                    <a:ea typeface="Times New Roman" charset="0"/>
                    <a:cs typeface="Times New Roman" charset="0"/>
                  </a:rPr>
                  <a:t>1.</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If</a:t>
                </a:r>
                <a:r>
                  <a:rPr lang="zh-CN" altLang="en-US" sz="2400" dirty="0">
                    <a:latin typeface="Times New Roman" charset="0"/>
                    <a:ea typeface="Times New Roman" charset="0"/>
                    <a:cs typeface="Times New Roman"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b="0" i="1" smtClean="0">
                                <a:latin typeface="Cambria Math" charset="0"/>
                                <a:ea typeface="Times New Roman" charset="0"/>
                                <a:cs typeface="Times New Roman" charset="0"/>
                              </a:rPr>
                              <m:t>𝑦</m:t>
                            </m:r>
                          </m:e>
                          <m:sub>
                            <m:r>
                              <a:rPr lang="en-US" altLang="zh-CN" sz="2400" i="1">
                                <a:latin typeface="Cambria Math" charset="0"/>
                                <a:ea typeface="Times New Roman" charset="0"/>
                                <a:cs typeface="Times New Roman" charset="0"/>
                              </a:rPr>
                              <m:t>1</m:t>
                            </m:r>
                          </m:sub>
                        </m:sSub>
                        <m:r>
                          <a:rPr lang="en-US" altLang="zh-CN" sz="2400" b="0" i="1" smtClean="0">
                            <a:latin typeface="Cambria Math" charset="0"/>
                            <a:ea typeface="Times New Roman" charset="0"/>
                            <a:cs typeface="Times New Roman" charset="0"/>
                          </a:rPr>
                          <m:t>=</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1</m:t>
                        </m:r>
                      </m:sub>
                    </m:sSub>
                    <m:r>
                      <a:rPr lang="en-US" altLang="zh-CN" sz="2400" b="0" i="1" smtClean="0">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𝑦</m:t>
                            </m:r>
                          </m:e>
                          <m:sub>
                            <m:r>
                              <a:rPr lang="en-US" altLang="zh-CN" sz="2400" b="0" i="1" smtClean="0">
                                <a:latin typeface="Cambria Math" charset="0"/>
                                <a:ea typeface="Times New Roman" charset="0"/>
                                <a:cs typeface="Times New Roman" charset="0"/>
                              </a:rPr>
                              <m:t>2</m:t>
                            </m:r>
                          </m:sub>
                        </m:sSub>
                        <m:r>
                          <a:rPr lang="en-US" altLang="zh-CN" sz="2400" b="0" i="1" smtClean="0">
                            <a:latin typeface="Cambria Math" charset="0"/>
                            <a:ea typeface="Times New Roman" charset="0"/>
                            <a:cs typeface="Times New Roman" charset="0"/>
                          </a:rPr>
                          <m:t>=</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2</m:t>
                        </m:r>
                      </m:sub>
                    </m:sSub>
                    <m:r>
                      <a:rPr lang="en-US" altLang="zh-CN" sz="2400" b="0" i="1" smtClean="0">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𝑦</m:t>
                            </m:r>
                          </m:e>
                          <m:sub>
                            <m:r>
                              <a:rPr lang="en-US" altLang="zh-CN" sz="2400" b="0" i="1" smtClean="0">
                                <a:latin typeface="Cambria Math" charset="0"/>
                                <a:ea typeface="Times New Roman" charset="0"/>
                                <a:cs typeface="Times New Roman" charset="0"/>
                              </a:rPr>
                              <m:t>𝑛</m:t>
                            </m:r>
                          </m:sub>
                        </m:sSub>
                        <m:r>
                          <a:rPr lang="en-US" altLang="zh-CN" sz="2400" b="0" i="1" smtClean="0">
                            <a:latin typeface="Cambria Math" charset="0"/>
                            <a:ea typeface="Times New Roman" charset="0"/>
                            <a:cs typeface="Times New Roman" charset="0"/>
                          </a:rPr>
                          <m:t>=</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𝑛</m:t>
                        </m:r>
                      </m:sub>
                    </m:sSub>
                    <m:r>
                      <a:rPr lang="en-US" altLang="zh-CN" sz="2400" b="0" i="1" smtClean="0">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b="0" i="1" smtClean="0">
                        <a:latin typeface="Cambria Math" charset="0"/>
                        <a:ea typeface="Times New Roman" charset="0"/>
                        <a:cs typeface="Times New Roman" charset="0"/>
                      </a:rPr>
                      <m:t>,</m:t>
                    </m:r>
                  </m:oMath>
                </a14:m>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then</a:t>
                </a:r>
                <a:r>
                  <a:rPr lang="zh-CN" altLang="en-US" sz="2400" dirty="0">
                    <a:latin typeface="Times New Roman" charset="0"/>
                    <a:ea typeface="Times New Roman" charset="0"/>
                    <a:cs typeface="Times New Roman" charset="0"/>
                  </a:rPr>
                  <a:t> </a:t>
                </a:r>
                <a14:m>
                  <m:oMath xmlns:m="http://schemas.openxmlformats.org/officeDocument/2006/math">
                    <m:sSubSup>
                      <m:sSubSupPr>
                        <m:ctrlPr>
                          <a:rPr lang="en-US" altLang="zh-CN" sz="2400" i="1" smtClean="0">
                            <a:latin typeface="Cambria Math" charset="0"/>
                            <a:ea typeface="Times New Roman" charset="0"/>
                            <a:cs typeface="Times New Roman" charset="0"/>
                          </a:rPr>
                        </m:ctrlPr>
                      </m:sSubSupPr>
                      <m:e>
                        <m:r>
                          <a:rPr lang="en-US" altLang="zh-CN" sz="2400" b="0" i="1" smtClean="0">
                            <a:latin typeface="Cambria Math" charset="0"/>
                            <a:ea typeface="Times New Roman" charset="0"/>
                            <a:cs typeface="Times New Roman" charset="0"/>
                          </a:rPr>
                          <m:t>𝑠</m:t>
                        </m:r>
                      </m:e>
                      <m:sub>
                        <m:r>
                          <a:rPr lang="en-US" altLang="zh-CN" sz="2400" b="0" i="1" smtClean="0">
                            <a:latin typeface="Cambria Math" charset="0"/>
                            <a:ea typeface="Times New Roman" charset="0"/>
                            <a:cs typeface="Times New Roman" charset="0"/>
                          </a:rPr>
                          <m:t>𝑦</m:t>
                        </m:r>
                      </m:sub>
                      <m:sup>
                        <m:r>
                          <a:rPr lang="en-US" altLang="zh-CN" sz="2400" b="0" i="1" smtClean="0">
                            <a:latin typeface="Cambria Math" charset="0"/>
                            <a:ea typeface="Times New Roman" charset="0"/>
                            <a:cs typeface="Times New Roman" charset="0"/>
                          </a:rPr>
                          <m:t>2</m:t>
                        </m:r>
                      </m:sup>
                    </m:sSubSup>
                    <m:r>
                      <a:rPr lang="en-US" altLang="zh-CN" sz="2400" b="0" i="1" smtClean="0">
                        <a:latin typeface="Cambria Math" charset="0"/>
                        <a:ea typeface="Times New Roman" charset="0"/>
                        <a:cs typeface="Times New Roman" charset="0"/>
                      </a:rPr>
                      <m:t>=</m:t>
                    </m:r>
                    <m:sSubSup>
                      <m:sSubSupPr>
                        <m:ctrlPr>
                          <a:rPr lang="en-US" altLang="zh-CN" sz="2400" i="1">
                            <a:latin typeface="Cambria Math" charset="0"/>
                            <a:ea typeface="Times New Roman" charset="0"/>
                            <a:cs typeface="Times New Roman" charset="0"/>
                          </a:rPr>
                        </m:ctrlPr>
                      </m:sSubSupPr>
                      <m:e>
                        <m:r>
                          <a:rPr lang="en-US" altLang="zh-CN" sz="2400" b="0" i="1" smtClean="0">
                            <a:latin typeface="Cambria Math" charset="0"/>
                            <a:ea typeface="Times New Roman" charset="0"/>
                            <a:cs typeface="Times New Roman" charset="0"/>
                          </a:rPr>
                          <m:t>𝑠</m:t>
                        </m:r>
                      </m:e>
                      <m:sub>
                        <m:r>
                          <a:rPr lang="en-US" altLang="zh-CN" sz="2400" b="0" i="1" smtClean="0">
                            <a:latin typeface="Cambria Math" charset="0"/>
                            <a:ea typeface="Times New Roman" charset="0"/>
                            <a:cs typeface="Times New Roman" charset="0"/>
                          </a:rPr>
                          <m:t>𝑥</m:t>
                        </m:r>
                      </m:sub>
                      <m:sup>
                        <m:r>
                          <a:rPr lang="en-US" altLang="zh-CN" sz="2400" b="0" i="1" smtClean="0">
                            <a:latin typeface="Cambria Math" charset="0"/>
                            <a:ea typeface="Times New Roman" charset="0"/>
                            <a:cs typeface="Times New Roman" charset="0"/>
                          </a:rPr>
                          <m:t>2</m:t>
                        </m:r>
                      </m:sup>
                    </m:sSubSup>
                  </m:oMath>
                </a14:m>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p>
              <a:p>
                <a:pPr marL="0" indent="0">
                  <a:buNone/>
                </a:pPr>
                <a:r>
                  <a:rPr lang="en-US" altLang="zh-CN" sz="2400" dirty="0">
                    <a:latin typeface="Times New Roman" charset="0"/>
                    <a:ea typeface="Times New Roman" charset="0"/>
                    <a:cs typeface="Times New Roman" charset="0"/>
                  </a:rPr>
                  <a:t>2.</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If</a:t>
                </a:r>
                <a:r>
                  <a:rPr lang="zh-CN" altLang="en-US" sz="2400" dirty="0">
                    <a:latin typeface="Times New Roman" charset="0"/>
                    <a:ea typeface="Times New Roman" charset="0"/>
                    <a:cs typeface="Times New Roman"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𝑦</m:t>
                            </m:r>
                          </m:e>
                          <m:sub>
                            <m:r>
                              <a:rPr lang="en-US" altLang="zh-CN" sz="2400" i="1">
                                <a:latin typeface="Cambria Math" charset="0"/>
                                <a:ea typeface="Times New Roman" charset="0"/>
                                <a:cs typeface="Times New Roman" charset="0"/>
                              </a:rPr>
                              <m:t>1</m:t>
                            </m:r>
                          </m:sub>
                        </m:sSub>
                        <m:r>
                          <a:rPr lang="en-US" altLang="zh-CN" sz="2400" i="1">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1</m:t>
                        </m:r>
                      </m:sub>
                    </m:sSub>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𝑦</m:t>
                            </m:r>
                          </m:e>
                          <m:sub>
                            <m:r>
                              <a:rPr lang="en-US" altLang="zh-CN" sz="2400" i="1">
                                <a:latin typeface="Cambria Math" charset="0"/>
                                <a:ea typeface="Times New Roman" charset="0"/>
                                <a:cs typeface="Times New Roman" charset="0"/>
                              </a:rPr>
                              <m:t>2</m:t>
                            </m:r>
                          </m:sub>
                        </m:sSub>
                        <m:r>
                          <a:rPr lang="en-US" altLang="zh-CN" sz="2400" i="1">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2</m:t>
                        </m:r>
                      </m:sub>
                    </m:sSub>
                    <m:r>
                      <a:rPr lang="en-US" altLang="zh-CN" sz="2400" i="1">
                        <a:latin typeface="Cambria Math"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𝑦</m:t>
                            </m:r>
                          </m:e>
                          <m:sub>
                            <m:r>
                              <a:rPr lang="en-US" altLang="zh-CN" sz="2400" i="1">
                                <a:latin typeface="Cambria Math" charset="0"/>
                                <a:ea typeface="Times New Roman" charset="0"/>
                                <a:cs typeface="Times New Roman" charset="0"/>
                              </a:rPr>
                              <m:t>𝑛</m:t>
                            </m:r>
                          </m:sub>
                        </m:sSub>
                        <m:r>
                          <a:rPr lang="en-US" altLang="zh-CN" sz="2400" i="1">
                            <a:latin typeface="Cambria Math" charset="0"/>
                            <a:ea typeface="Times New Roman" charset="0"/>
                            <a:cs typeface="Times New Roman" charset="0"/>
                          </a:rPr>
                          <m:t>=</m:t>
                        </m:r>
                        <m:r>
                          <a:rPr lang="en-US" altLang="zh-CN" sz="2400" b="0" i="1" smtClean="0">
                            <a:latin typeface="Cambria Math" charset="0"/>
                            <a:ea typeface="Times New Roman" charset="0"/>
                            <a:cs typeface="Times New Roman" charset="0"/>
                          </a:rPr>
                          <m:t>𝑐</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𝑛</m:t>
                        </m:r>
                      </m:sub>
                    </m:sSub>
                    <m:r>
                      <a:rPr lang="en-US" altLang="zh-CN" sz="2400" i="1">
                        <a:latin typeface="Cambria Math" charset="0"/>
                        <a:ea typeface="Times New Roman" charset="0"/>
                        <a:cs typeface="Times New Roman" charset="0"/>
                      </a:rPr>
                      <m:t>,</m:t>
                    </m:r>
                  </m:oMath>
                </a14:m>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then</a:t>
                </a:r>
                <a:r>
                  <a:rPr lang="zh-CN" altLang="en-US" sz="2400" dirty="0">
                    <a:latin typeface="Times New Roman" charset="0"/>
                    <a:ea typeface="Times New Roman" charset="0"/>
                    <a:cs typeface="Times New Roman" charset="0"/>
                  </a:rPr>
                  <a:t>  </a:t>
                </a:r>
                <a14:m>
                  <m:oMath xmlns:m="http://schemas.openxmlformats.org/officeDocument/2006/math">
                    <m:sSubSup>
                      <m:sSubSupPr>
                        <m:ctrlPr>
                          <a:rPr lang="en-US" altLang="zh-CN" sz="2400" i="1">
                            <a:latin typeface="Cambria Math" charset="0"/>
                            <a:ea typeface="Times New Roman" charset="0"/>
                            <a:cs typeface="Times New Roman" charset="0"/>
                          </a:rPr>
                        </m:ctrlPr>
                      </m:sSubSupPr>
                      <m:e>
                        <m:r>
                          <a:rPr lang="en-US" altLang="zh-CN" sz="2400" i="1">
                            <a:latin typeface="Cambria Math" charset="0"/>
                            <a:ea typeface="Times New Roman" charset="0"/>
                            <a:cs typeface="Times New Roman" charset="0"/>
                          </a:rPr>
                          <m:t>𝑠</m:t>
                        </m:r>
                      </m:e>
                      <m:sub>
                        <m:r>
                          <a:rPr lang="en-US" altLang="zh-CN" sz="2400" i="1">
                            <a:latin typeface="Cambria Math" charset="0"/>
                            <a:ea typeface="Times New Roman" charset="0"/>
                            <a:cs typeface="Times New Roman" charset="0"/>
                          </a:rPr>
                          <m:t>𝑦</m:t>
                        </m:r>
                      </m:sub>
                      <m:sup>
                        <m:r>
                          <a:rPr lang="en-US" altLang="zh-CN" sz="2400" i="1">
                            <a:latin typeface="Cambria Math" charset="0"/>
                            <a:ea typeface="Times New Roman" charset="0"/>
                            <a:cs typeface="Times New Roman" charset="0"/>
                          </a:rPr>
                          <m:t>2</m:t>
                        </m:r>
                      </m:sup>
                    </m:sSubSup>
                    <m:r>
                      <a:rPr lang="en-US" altLang="zh-CN" sz="2400" i="1">
                        <a:latin typeface="Cambria Math" charset="0"/>
                        <a:ea typeface="Times New Roman" charset="0"/>
                        <a:cs typeface="Times New Roman" charset="0"/>
                      </a:rPr>
                      <m:t>=</m:t>
                    </m:r>
                    <m:sSup>
                      <m:sSupPr>
                        <m:ctrlPr>
                          <a:rPr lang="en-US" altLang="zh-CN" sz="2400" i="1" smtClean="0">
                            <a:latin typeface="Cambria Math" charset="0"/>
                            <a:ea typeface="Times New Roman" charset="0"/>
                            <a:cs typeface="Times New Roman" charset="0"/>
                          </a:rPr>
                        </m:ctrlPr>
                      </m:sSupPr>
                      <m:e>
                        <m:r>
                          <a:rPr lang="en-US" altLang="zh-CN" sz="2400" b="0" i="1" smtClean="0">
                            <a:latin typeface="Cambria Math" charset="0"/>
                            <a:ea typeface="Times New Roman" charset="0"/>
                            <a:cs typeface="Times New Roman" charset="0"/>
                          </a:rPr>
                          <m:t>𝑐</m:t>
                        </m:r>
                      </m:e>
                      <m:sup>
                        <m:r>
                          <a:rPr lang="en-US" altLang="zh-CN" sz="2400" b="0" i="1" smtClean="0">
                            <a:latin typeface="Cambria Math" charset="0"/>
                            <a:ea typeface="Times New Roman" charset="0"/>
                            <a:cs typeface="Times New Roman" charset="0"/>
                          </a:rPr>
                          <m:t>2</m:t>
                        </m:r>
                      </m:sup>
                    </m:sSup>
                    <m:sSubSup>
                      <m:sSubSupPr>
                        <m:ctrlPr>
                          <a:rPr lang="en-US" altLang="zh-CN" sz="2400" i="1" smtClean="0">
                            <a:latin typeface="Cambria Math" charset="0"/>
                            <a:ea typeface="Times New Roman" charset="0"/>
                            <a:cs typeface="Times New Roman" charset="0"/>
                          </a:rPr>
                        </m:ctrlPr>
                      </m:sSubSupPr>
                      <m:e>
                        <m:r>
                          <a:rPr lang="en-US" altLang="zh-CN" sz="2400" i="1">
                            <a:latin typeface="Cambria Math" charset="0"/>
                            <a:ea typeface="Times New Roman" charset="0"/>
                            <a:cs typeface="Times New Roman" charset="0"/>
                          </a:rPr>
                          <m:t>𝑠</m:t>
                        </m:r>
                      </m:e>
                      <m:sub>
                        <m:r>
                          <a:rPr lang="en-US" altLang="zh-CN" sz="2400" i="1">
                            <a:latin typeface="Cambria Math" charset="0"/>
                            <a:ea typeface="Times New Roman" charset="0"/>
                            <a:cs typeface="Times New Roman" charset="0"/>
                          </a:rPr>
                          <m:t>𝑥</m:t>
                        </m:r>
                      </m:sub>
                      <m:sup>
                        <m:r>
                          <a:rPr lang="en-US" altLang="zh-CN" sz="2400" i="1">
                            <a:latin typeface="Cambria Math" charset="0"/>
                            <a:ea typeface="Times New Roman" charset="0"/>
                            <a:cs typeface="Times New Roman" charset="0"/>
                          </a:rPr>
                          <m:t>2</m:t>
                        </m:r>
                      </m:sup>
                    </m:sSubSup>
                    <m:r>
                      <a:rPr lang="en-US" altLang="zh-CN" sz="2400" b="0" i="1" smtClean="0">
                        <a:latin typeface="Cambria Math" charset="0"/>
                        <a:ea typeface="Times New Roman" charset="0"/>
                        <a:cs typeface="Times New Roman" charset="0"/>
                      </a:rPr>
                      <m:t>,</m:t>
                    </m:r>
                  </m:oMath>
                </a14:m>
                <a:r>
                  <a:rPr lang="en-US" altLang="zh-CN" sz="2400" b="0" dirty="0">
                    <a:latin typeface="Times New Roman" charset="0"/>
                    <a:ea typeface="Times New Roman" charset="0"/>
                    <a:cs typeface="Times New Roman" charset="0"/>
                  </a:rPr>
                  <a:t/>
                </a:r>
                <a:br>
                  <a:rPr lang="en-US" altLang="zh-CN" sz="2400" b="0" dirty="0">
                    <a:latin typeface="Times New Roman" charset="0"/>
                    <a:ea typeface="Times New Roman" charset="0"/>
                    <a:cs typeface="Times New Roman" charset="0"/>
                  </a:rPr>
                </a:br>
                <a:r>
                  <a:rPr lang="en-US" altLang="zh-CN" sz="2400" b="0" dirty="0">
                    <a:latin typeface="Times New Roman" charset="0"/>
                    <a:ea typeface="Times New Roman" charset="0"/>
                    <a:cs typeface="Times New Roman" charset="0"/>
                  </a:rPr>
                  <a:t>where</a:t>
                </a:r>
                <a:r>
                  <a:rPr lang="zh-CN" altLang="en-US" sz="2400" b="0" dirty="0">
                    <a:latin typeface="Times New Roman" charset="0"/>
                    <a:ea typeface="Times New Roman" charset="0"/>
                    <a:cs typeface="Times New Roman" charset="0"/>
                  </a:rPr>
                  <a:t> </a:t>
                </a:r>
                <a14:m>
                  <m:oMath xmlns:m="http://schemas.openxmlformats.org/officeDocument/2006/math">
                    <m:sSub>
                      <m:sSubPr>
                        <m:ctrlPr>
                          <a:rPr lang="en-US" altLang="zh-CN" sz="2400" b="0" i="1" smtClean="0">
                            <a:latin typeface="Cambria Math" charset="0"/>
                            <a:ea typeface="Times New Roman" charset="0"/>
                            <a:cs typeface="Times New Roman" charset="0"/>
                          </a:rPr>
                        </m:ctrlPr>
                      </m:sSubPr>
                      <m:e>
                        <m:r>
                          <a:rPr lang="en-US" altLang="zh-CN" sz="2400" b="0" i="1" smtClean="0">
                            <a:latin typeface="Cambria Math" charset="0"/>
                            <a:ea typeface="Times New Roman" charset="0"/>
                            <a:cs typeface="Times New Roman" charset="0"/>
                          </a:rPr>
                          <m:t>𝑠</m:t>
                        </m:r>
                      </m:e>
                      <m:sub>
                        <m:r>
                          <a:rPr lang="en-US" altLang="zh-CN" sz="2400" b="0" i="1" smtClean="0">
                            <a:latin typeface="Cambria Math" charset="0"/>
                            <a:ea typeface="Times New Roman" charset="0"/>
                            <a:cs typeface="Times New Roman" charset="0"/>
                          </a:rPr>
                          <m:t>𝑥</m:t>
                        </m:r>
                      </m:sub>
                    </m:sSub>
                  </m:oMath>
                </a14:m>
                <a:r>
                  <a:rPr lang="en-US" altLang="zh-CN" sz="2400" b="0" dirty="0">
                    <a:latin typeface="Times New Roman" charset="0"/>
                    <a:ea typeface="Times New Roman" charset="0"/>
                    <a:cs typeface="Times New Roman" charset="0"/>
                  </a:rPr>
                  <a:t>,</a:t>
                </a:r>
                <a:r>
                  <a:rPr lang="zh-CN" altLang="en-US" sz="2400" b="0" dirty="0">
                    <a:latin typeface="Times New Roman" charset="0"/>
                    <a:ea typeface="Times New Roman" charset="0"/>
                    <a:cs typeface="Times New Roman"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𝑠</m:t>
                        </m:r>
                      </m:e>
                      <m:sub>
                        <m:r>
                          <a:rPr lang="en-US" altLang="zh-CN" sz="2400" b="0" i="1" smtClean="0">
                            <a:latin typeface="Cambria Math" charset="0"/>
                            <a:ea typeface="Times New Roman" charset="0"/>
                            <a:cs typeface="Times New Roman" charset="0"/>
                          </a:rPr>
                          <m:t>𝑦</m:t>
                        </m:r>
                      </m:sub>
                    </m:sSub>
                  </m:oMath>
                </a14:m>
                <a:r>
                  <a:rPr lang="zh-CN" altLang="en-US" sz="2400" b="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are</a:t>
                </a:r>
                <a:r>
                  <a:rPr lang="zh-CN" altLang="en-US" sz="2400" b="0" dirty="0">
                    <a:latin typeface="Times New Roman" charset="0"/>
                    <a:ea typeface="Times New Roman" charset="0"/>
                    <a:cs typeface="Times New Roman" charset="0"/>
                  </a:rPr>
                  <a:t> </a:t>
                </a:r>
                <a:r>
                  <a:rPr lang="en-US" altLang="zh-CN" sz="2400" b="0" dirty="0">
                    <a:latin typeface="Times New Roman" charset="0"/>
                    <a:ea typeface="Times New Roman" charset="0"/>
                    <a:cs typeface="Times New Roman" charset="0"/>
                  </a:rPr>
                  <a:t>the</a:t>
                </a:r>
                <a:r>
                  <a:rPr lang="zh-CN" altLang="en-US" sz="2400" b="0" dirty="0">
                    <a:latin typeface="Times New Roman" charset="0"/>
                    <a:ea typeface="Times New Roman" charset="0"/>
                    <a:cs typeface="Times New Roman" charset="0"/>
                  </a:rPr>
                  <a:t> </a:t>
                </a:r>
                <a:r>
                  <a:rPr lang="en-US" altLang="zh-CN" sz="2400" b="0" dirty="0">
                    <a:latin typeface="Times New Roman" charset="0"/>
                    <a:ea typeface="Times New Roman" charset="0"/>
                    <a:cs typeface="Times New Roman" charset="0"/>
                  </a:rPr>
                  <a:t>sample</a:t>
                </a:r>
                <a:r>
                  <a:rPr lang="zh-CN" altLang="en-US" sz="2400" b="0" dirty="0">
                    <a:latin typeface="Times New Roman" charset="0"/>
                    <a:ea typeface="Times New Roman" charset="0"/>
                    <a:cs typeface="Times New Roman" charset="0"/>
                  </a:rPr>
                  <a:t> </a:t>
                </a:r>
                <a:r>
                  <a:rPr lang="en-US" altLang="zh-CN" sz="2400" b="0" dirty="0">
                    <a:latin typeface="Times New Roman" charset="0"/>
                    <a:ea typeface="Times New Roman" charset="0"/>
                    <a:cs typeface="Times New Roman" charset="0"/>
                  </a:rPr>
                  <a:t>variance</a:t>
                </a:r>
                <a:r>
                  <a:rPr lang="zh-CN" altLang="en-US" sz="2400" b="0" dirty="0">
                    <a:latin typeface="Times New Roman" charset="0"/>
                    <a:ea typeface="Times New Roman" charset="0"/>
                    <a:cs typeface="Times New Roman" charset="0"/>
                  </a:rPr>
                  <a:t> </a:t>
                </a:r>
                <a:r>
                  <a:rPr lang="en-US" altLang="zh-CN" sz="2400" b="0" dirty="0">
                    <a:latin typeface="Times New Roman" charset="0"/>
                    <a:ea typeface="Times New Roman" charset="0"/>
                    <a:cs typeface="Times New Roman" charset="0"/>
                  </a:rPr>
                  <a:t>of</a:t>
                </a:r>
                <a:r>
                  <a:rPr lang="zh-CN" altLang="en-US" sz="2400" b="0" dirty="0">
                    <a:latin typeface="Times New Roman" charset="0"/>
                    <a:ea typeface="Times New Roman" charset="0"/>
                    <a:cs typeface="Times New Roman" charset="0"/>
                  </a:rPr>
                  <a:t> </a:t>
                </a:r>
                <a:r>
                  <a:rPr lang="en-US" altLang="zh-CN" sz="2400" i="1" dirty="0">
                    <a:latin typeface="Times New Roman" charset="0"/>
                    <a:ea typeface="Times New Roman" charset="0"/>
                    <a:cs typeface="Times New Roman" charset="0"/>
                  </a:rPr>
                  <a:t>x</a:t>
                </a:r>
                <a:r>
                  <a:rPr lang="en-US" altLang="zh-CN" sz="2400" dirty="0">
                    <a:latin typeface="Times New Roman" charset="0"/>
                    <a:ea typeface="Times New Roman" charset="0"/>
                    <a:cs typeface="Times New Roman" charset="0"/>
                  </a:rPr>
                  <a: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i="1" dirty="0">
                    <a:latin typeface="Times New Roman" charset="0"/>
                    <a:ea typeface="Times New Roman" charset="0"/>
                    <a:cs typeface="Times New Roman" charset="0"/>
                  </a:rPr>
                  <a:t>y</a:t>
                </a:r>
                <a:r>
                  <a:rPr lang="en-US" altLang="zh-CN" sz="2400" dirty="0">
                    <a:latin typeface="Times New Roman" charset="0"/>
                    <a:ea typeface="Times New Roman" charset="0"/>
                    <a:cs typeface="Times New Roman" charset="0"/>
                  </a:rPr>
                  <a:t>’s.</a:t>
                </a:r>
                <a:endParaRPr lang="en-US" altLang="zh-CN" sz="2400" b="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6555" y="593685"/>
                <a:ext cx="8280920" cy="4995555"/>
              </a:xfrm>
              <a:blipFill>
                <a:blip r:embed="rId2"/>
                <a:stretch>
                  <a:fillRect l="-1103" t="-973" r="-515"/>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2D44663F-BE19-45E6-917A-28F147E71010}"/>
              </a:ext>
            </a:extLst>
          </p:cNvPr>
          <p:cNvSpPr>
            <a:spLocks noGrp="1"/>
          </p:cNvSpPr>
          <p:nvPr>
            <p:ph type="sldNum" sz="quarter" idx="11"/>
          </p:nvPr>
        </p:nvSpPr>
        <p:spPr/>
        <p:txBody>
          <a:bodyPr/>
          <a:lstStyle/>
          <a:p>
            <a:pPr>
              <a:defRPr/>
            </a:pPr>
            <a:fld id="{8618F8B8-3FB5-463C-A387-6BC2D35C345E}" type="slidenum">
              <a:rPr lang="zh-CN" altLang="en-US" smtClean="0"/>
              <a:pPr>
                <a:defRPr/>
              </a:pPr>
              <a:t>31</a:t>
            </a:fld>
            <a:endParaRPr lang="en-US" altLang="zh-CN" dirty="0"/>
          </a:p>
        </p:txBody>
      </p:sp>
    </p:spTree>
    <p:extLst>
      <p:ext uri="{BB962C8B-B14F-4D97-AF65-F5344CB8AC3E}">
        <p14:creationId xmlns:p14="http://schemas.microsoft.com/office/powerpoint/2010/main" val="685160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78714"/>
            <a:ext cx="2494620" cy="676545"/>
          </a:xfrm>
          <a:ln>
            <a:solidFill>
              <a:srgbClr val="FF0000"/>
            </a:solidFill>
          </a:ln>
          <a:effectLst>
            <a:outerShdw blurRad="50800" dist="38100" dir="5400000" algn="t" rotWithShape="0">
              <a:prstClr val="black">
                <a:alpha val="40000"/>
              </a:prstClr>
            </a:outerShdw>
          </a:effectLst>
        </p:spPr>
        <p:txBody>
          <a:bodyPr/>
          <a:lstStyle/>
          <a:p>
            <a:pPr algn="ctr"/>
            <a:r>
              <a:rPr lang="en-US" altLang="zh-CN" sz="3200" dirty="0">
                <a:solidFill>
                  <a:schemeClr val="bg2">
                    <a:lumMod val="60000"/>
                    <a:lumOff val="40000"/>
                  </a:schemeClr>
                </a:solidFill>
                <a:latin typeface="Times New Roman" charset="0"/>
                <a:ea typeface="Times New Roman" charset="0"/>
                <a:cs typeface="Times New Roman" charset="0"/>
              </a:rPr>
              <a:t>9   Boxplots</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51520" y="1583795"/>
            <a:ext cx="8628970" cy="4595491"/>
          </a:xfrm>
          <a:ln>
            <a:solidFill>
              <a:srgbClr val="FF0000"/>
            </a:solidFill>
          </a:ln>
        </p:spPr>
        <p:txBody>
          <a:bodyPr>
            <a:noAutofit/>
          </a:bodyPr>
          <a:lstStyle/>
          <a:p>
            <a:pPr algn="just">
              <a:buFont typeface="Wingdings" charset="2"/>
              <a:buChar char="q"/>
            </a:pPr>
            <a:r>
              <a:rPr lang="en-US" sz="2400" b="1" dirty="0">
                <a:solidFill>
                  <a:srgbClr val="FF0000"/>
                </a:solidFill>
                <a:latin typeface="Times" charset="0"/>
              </a:rPr>
              <a:t>Stem-and-leaf displays</a:t>
            </a:r>
            <a:r>
              <a:rPr lang="en-US" sz="2400" b="1" dirty="0">
                <a:latin typeface="Times" charset="0"/>
              </a:rPr>
              <a:t> </a:t>
            </a:r>
            <a:r>
              <a:rPr lang="en-US" sz="2400" dirty="0">
                <a:latin typeface="Times" charset="0"/>
              </a:rPr>
              <a:t>and </a:t>
            </a:r>
            <a:r>
              <a:rPr lang="en-US" sz="2400" b="1" dirty="0">
                <a:solidFill>
                  <a:srgbClr val="FF0000"/>
                </a:solidFill>
                <a:latin typeface="Times" charset="0"/>
              </a:rPr>
              <a:t>histograms</a:t>
            </a:r>
            <a:r>
              <a:rPr lang="en-US" sz="2400" dirty="0">
                <a:latin typeface="Times" charset="0"/>
              </a:rPr>
              <a:t> convey </a:t>
            </a:r>
            <a:r>
              <a:rPr lang="en-US" sz="2400" b="1" dirty="0">
                <a:solidFill>
                  <a:srgbClr val="FF0000"/>
                </a:solidFill>
                <a:latin typeface="Times" charset="0"/>
              </a:rPr>
              <a:t>rather general </a:t>
            </a:r>
            <a:r>
              <a:rPr lang="en-US" sz="2400" dirty="0">
                <a:latin typeface="Times" charset="0"/>
              </a:rPr>
              <a:t>impressions about a data set, whereas a single summary such as the </a:t>
            </a:r>
            <a:r>
              <a:rPr lang="en-US" sz="2400" b="1" dirty="0">
                <a:solidFill>
                  <a:srgbClr val="FF0000"/>
                </a:solidFill>
                <a:latin typeface="Times" charset="0"/>
              </a:rPr>
              <a:t>mean</a:t>
            </a:r>
            <a:r>
              <a:rPr lang="en-US" sz="2400" dirty="0">
                <a:latin typeface="Times" charset="0"/>
              </a:rPr>
              <a:t> or </a:t>
            </a:r>
            <a:r>
              <a:rPr lang="en-US" sz="2400" b="1" dirty="0">
                <a:solidFill>
                  <a:srgbClr val="FF0000"/>
                </a:solidFill>
                <a:latin typeface="Times" charset="0"/>
              </a:rPr>
              <a:t>standard deviation</a:t>
            </a:r>
            <a:r>
              <a:rPr lang="en-US" sz="2400" dirty="0">
                <a:latin typeface="Times" charset="0"/>
              </a:rPr>
              <a:t> focuses on just </a:t>
            </a:r>
            <a:r>
              <a:rPr lang="en-US" sz="2400" b="1" dirty="0">
                <a:solidFill>
                  <a:srgbClr val="FF0000"/>
                </a:solidFill>
                <a:latin typeface="Times" charset="0"/>
              </a:rPr>
              <a:t>one aspect</a:t>
            </a:r>
            <a:r>
              <a:rPr lang="en-US" sz="2400" dirty="0">
                <a:latin typeface="Times" charset="0"/>
              </a:rPr>
              <a:t> of the data. </a:t>
            </a:r>
          </a:p>
          <a:p>
            <a:pPr algn="just">
              <a:buFont typeface="Wingdings" charset="2"/>
              <a:buChar char="q"/>
            </a:pPr>
            <a:r>
              <a:rPr lang="en-US" altLang="zh-CN" sz="2400" dirty="0">
                <a:latin typeface="Times" charset="0"/>
              </a:rPr>
              <a:t>A</a:t>
            </a:r>
            <a:r>
              <a:rPr lang="zh-CN" altLang="en-US" sz="2400" dirty="0">
                <a:latin typeface="Times" charset="0"/>
              </a:rPr>
              <a:t> </a:t>
            </a:r>
            <a:r>
              <a:rPr lang="en-US" sz="2400" dirty="0">
                <a:latin typeface="Times" charset="0"/>
              </a:rPr>
              <a:t>pictorial summary called a </a:t>
            </a:r>
            <a:r>
              <a:rPr lang="en-US" sz="2400" b="1" i="1" dirty="0">
                <a:solidFill>
                  <a:srgbClr val="FF0000"/>
                </a:solidFill>
                <a:latin typeface="Times" charset="0"/>
              </a:rPr>
              <a:t>boxplot</a:t>
            </a:r>
            <a:r>
              <a:rPr lang="en-US" sz="2400" i="1" dirty="0">
                <a:latin typeface="Times" charset="0"/>
              </a:rPr>
              <a:t> </a:t>
            </a:r>
            <a:r>
              <a:rPr lang="en-US" altLang="zh-CN" sz="2400" dirty="0">
                <a:latin typeface="Times" charset="0"/>
              </a:rPr>
              <a:t>can</a:t>
            </a:r>
            <a:r>
              <a:rPr lang="zh-CN" altLang="en-US" sz="2400" dirty="0">
                <a:latin typeface="Times" charset="0"/>
              </a:rPr>
              <a:t> </a:t>
            </a:r>
            <a:r>
              <a:rPr lang="en-US" altLang="zh-CN" sz="2400" dirty="0">
                <a:latin typeface="Times" charset="0"/>
              </a:rPr>
              <a:t>be</a:t>
            </a:r>
            <a:r>
              <a:rPr lang="en-US" sz="2400" dirty="0">
                <a:latin typeface="Times" charset="0"/>
              </a:rPr>
              <a:t> used to describe several of a data set’s most prominent features</a:t>
            </a:r>
            <a:r>
              <a:rPr lang="en-US" altLang="zh-CN" sz="2400" dirty="0">
                <a:latin typeface="Times" charset="0"/>
              </a:rPr>
              <a:t>,</a:t>
            </a:r>
            <a:r>
              <a:rPr lang="zh-CN" altLang="en-US" sz="2400" dirty="0">
                <a:latin typeface="Times" charset="0"/>
              </a:rPr>
              <a:t> </a:t>
            </a:r>
            <a:r>
              <a:rPr lang="en-US" altLang="zh-CN" sz="2400" dirty="0">
                <a:latin typeface="Times" charset="0"/>
              </a:rPr>
              <a:t>which</a:t>
            </a:r>
            <a:r>
              <a:rPr lang="zh-CN" altLang="en-US" sz="2400" dirty="0">
                <a:latin typeface="Times" charset="0"/>
              </a:rPr>
              <a:t> </a:t>
            </a:r>
            <a:r>
              <a:rPr lang="en-US" sz="2400" dirty="0">
                <a:latin typeface="Times" charset="0"/>
              </a:rPr>
              <a:t>include </a:t>
            </a:r>
          </a:p>
          <a:p>
            <a:pPr marL="0" indent="0" algn="just">
              <a:buNone/>
            </a:pPr>
            <a:r>
              <a:rPr lang="en-US" sz="2400" dirty="0">
                <a:latin typeface="Times" charset="0"/>
              </a:rPr>
              <a:t>(1) center, </a:t>
            </a:r>
          </a:p>
          <a:p>
            <a:pPr marL="0" indent="0" algn="just">
              <a:buNone/>
            </a:pPr>
            <a:r>
              <a:rPr lang="en-US" sz="2400" dirty="0">
                <a:latin typeface="Times" charset="0"/>
              </a:rPr>
              <a:t>(2) spread, </a:t>
            </a:r>
          </a:p>
          <a:p>
            <a:pPr marL="0" indent="0" algn="just">
              <a:buNone/>
            </a:pPr>
            <a:r>
              <a:rPr lang="en-US" sz="2400" dirty="0">
                <a:latin typeface="Times" charset="0"/>
              </a:rPr>
              <a:t>(3) the extent and nature of any departure from symmetry, </a:t>
            </a:r>
          </a:p>
          <a:p>
            <a:pPr marL="0" indent="0" algn="just">
              <a:buNone/>
            </a:pPr>
            <a:r>
              <a:rPr lang="en-US" sz="2400" dirty="0">
                <a:latin typeface="Times" charset="0"/>
              </a:rPr>
              <a:t>(4) identification of “outliers,” observations that lie unusually far from the main body of the data. </a:t>
            </a:r>
            <a:endParaRPr lang="en-US" sz="2400" dirty="0"/>
          </a:p>
          <a:p>
            <a:pPr algn="just">
              <a:buFont typeface="Wingdings" charset="2"/>
              <a:buChar char="q"/>
            </a:pPr>
            <a:endParaRPr lang="en-US" sz="2400" dirty="0">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61F015FF-65A2-4E0F-B436-AAC92F449A81}"/>
              </a:ext>
            </a:extLst>
          </p:cNvPr>
          <p:cNvSpPr>
            <a:spLocks noGrp="1"/>
          </p:cNvSpPr>
          <p:nvPr>
            <p:ph type="sldNum" sz="quarter" idx="11"/>
          </p:nvPr>
        </p:nvSpPr>
        <p:spPr/>
        <p:txBody>
          <a:bodyPr/>
          <a:lstStyle/>
          <a:p>
            <a:pPr>
              <a:defRPr/>
            </a:pPr>
            <a:fld id="{8618F8B8-3FB5-463C-A387-6BC2D35C345E}" type="slidenum">
              <a:rPr lang="zh-CN" altLang="en-US" smtClean="0"/>
              <a:pPr>
                <a:defRPr/>
              </a:pPr>
              <a:t>32</a:t>
            </a:fld>
            <a:endParaRPr lang="en-US" altLang="zh-CN" dirty="0"/>
          </a:p>
        </p:txBody>
      </p:sp>
    </p:spTree>
    <p:extLst>
      <p:ext uri="{BB962C8B-B14F-4D97-AF65-F5344CB8AC3E}">
        <p14:creationId xmlns:p14="http://schemas.microsoft.com/office/powerpoint/2010/main" val="1460737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30" y="818710"/>
                <a:ext cx="8550951" cy="5517110"/>
              </a:xfrm>
              <a:ln>
                <a:solidFill>
                  <a:srgbClr val="FF0000"/>
                </a:solidFill>
              </a:ln>
            </p:spPr>
            <p:txBody>
              <a:bodyPr/>
              <a:lstStyle/>
              <a:p>
                <a:pPr algn="just">
                  <a:buFont typeface="Wingdings" charset="2"/>
                  <a:buChar char="q"/>
                </a:pPr>
                <a:r>
                  <a:rPr lang="en-US" sz="2400" dirty="0">
                    <a:latin typeface="Times" charset="0"/>
                  </a:rPr>
                  <a:t>Order the </a:t>
                </a:r>
                <a:r>
                  <a:rPr lang="en-US" sz="2400" i="1" dirty="0">
                    <a:latin typeface="Times" charset="0"/>
                  </a:rPr>
                  <a:t>n </a:t>
                </a:r>
                <a:r>
                  <a:rPr lang="en-US" sz="2400" dirty="0">
                    <a:latin typeface="Times" charset="0"/>
                  </a:rPr>
                  <a:t>observations from smallest to largest and separate the smallest half from the largest half; the </a:t>
                </a:r>
                <a:r>
                  <a:rPr lang="en-US" sz="2400" b="1" dirty="0">
                    <a:latin typeface="Times" charset="0"/>
                  </a:rPr>
                  <a:t>median</a:t>
                </a:r>
                <a:r>
                  <a:rPr lang="en-US" sz="2400" dirty="0">
                    <a:latin typeface="Times" charset="0"/>
                  </a:rPr>
                  <a:t> </a:t>
                </a:r>
                <a14:m>
                  <m:oMath xmlns:m="http://schemas.openxmlformats.org/officeDocument/2006/math">
                    <m:acc>
                      <m:accPr>
                        <m:chr m:val="̃"/>
                        <m:ctrlPr>
                          <a:rPr 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oMath>
                </a14:m>
                <a:r>
                  <a:rPr lang="zh-CN" altLang="en-US" sz="2400" dirty="0">
                    <a:latin typeface="Times" charset="0"/>
                  </a:rPr>
                  <a:t> </a:t>
                </a:r>
                <a:r>
                  <a:rPr lang="en-US" sz="2400" dirty="0">
                    <a:latin typeface="Times" charset="0"/>
                  </a:rPr>
                  <a:t>is included in both halves if </a:t>
                </a:r>
                <a:r>
                  <a:rPr lang="en-US" sz="2400" i="1" dirty="0">
                    <a:latin typeface="Times" charset="0"/>
                  </a:rPr>
                  <a:t>n </a:t>
                </a:r>
                <a:r>
                  <a:rPr lang="en-US" sz="2400" dirty="0">
                    <a:latin typeface="Times" charset="0"/>
                  </a:rPr>
                  <a:t>is odd. Then the </a:t>
                </a:r>
                <a:r>
                  <a:rPr lang="en-US" sz="2400" b="1" dirty="0">
                    <a:latin typeface="Times" charset="0"/>
                  </a:rPr>
                  <a:t>lower fourth </a:t>
                </a:r>
                <a:r>
                  <a:rPr lang="en-US" sz="2400" dirty="0">
                    <a:latin typeface="Times" charset="0"/>
                  </a:rPr>
                  <a:t>is the median of the smallest half and the </a:t>
                </a:r>
                <a:r>
                  <a:rPr lang="en-US" sz="2400" b="1" dirty="0">
                    <a:latin typeface="Times" charset="0"/>
                  </a:rPr>
                  <a:t>upper fourth </a:t>
                </a:r>
                <a:r>
                  <a:rPr lang="en-US" sz="2400" dirty="0">
                    <a:latin typeface="Times" charset="0"/>
                  </a:rPr>
                  <a:t>is the median of the largest half. A measure of spread that is resistant to outliers is the </a:t>
                </a:r>
                <a:r>
                  <a:rPr lang="en-US" sz="2400" b="1" dirty="0">
                    <a:latin typeface="Times" charset="0"/>
                  </a:rPr>
                  <a:t>fourth spread</a:t>
                </a:r>
                <a:r>
                  <a:rPr lang="zh-CN" altLang="en-US" sz="2400" b="1" dirty="0">
                    <a:latin typeface="Times" charset="0"/>
                  </a:rPr>
                  <a:t> </a:t>
                </a:r>
                <a:r>
                  <a:rPr lang="en-US" altLang="zh-CN" sz="2400" b="1" dirty="0">
                    <a:latin typeface="Times" charset="0"/>
                  </a:rPr>
                  <a:t>(</a:t>
                </a:r>
                <a:r>
                  <a:rPr lang="zh-CN" altLang="en-US" sz="2400" dirty="0">
                    <a:latin typeface="Times New Roman" charset="0"/>
                    <a:ea typeface="Times New Roman" charset="0"/>
                    <a:cs typeface="Times New Roman" charset="0"/>
                  </a:rPr>
                  <a:t>离差</a:t>
                </a:r>
                <a:r>
                  <a:rPr lang="en-US" altLang="zh-CN" sz="2400" b="1" dirty="0">
                    <a:latin typeface="Times" charset="0"/>
                  </a:rPr>
                  <a:t>)</a:t>
                </a:r>
                <a:r>
                  <a:rPr lang="zh-CN" altLang="en-US" sz="2400" b="1" dirty="0">
                    <a:latin typeface="Times" charset="0"/>
                  </a:rPr>
                  <a:t> </a:t>
                </a:r>
                <a:r>
                  <a:rPr lang="en-US" altLang="zh-CN" sz="2400" i="1" dirty="0">
                    <a:latin typeface="Times" charset="0"/>
                  </a:rPr>
                  <a:t>f</a:t>
                </a:r>
                <a:r>
                  <a:rPr lang="en-US" altLang="zh-CN" sz="2400" b="1" i="1" baseline="-25000" dirty="0">
                    <a:latin typeface="Times" charset="0"/>
                  </a:rPr>
                  <a:t>s</a:t>
                </a:r>
                <a:r>
                  <a:rPr lang="en-US" sz="2400" dirty="0">
                    <a:latin typeface="Times" charset="0"/>
                  </a:rPr>
                  <a:t>, given by </a:t>
                </a:r>
                <a:endParaRPr lang="en-US" sz="2400" dirty="0"/>
              </a:p>
              <a:p>
                <a:pPr algn="just">
                  <a:buFont typeface="Wingdings" charset="2"/>
                  <a:buChar char="q"/>
                </a:pPr>
                <a:r>
                  <a:rPr lang="en-US" altLang="zh-CN" sz="2400" i="1" dirty="0">
                    <a:latin typeface="Times" charset="0"/>
                  </a:rPr>
                  <a:t>f</a:t>
                </a:r>
                <a:r>
                  <a:rPr lang="en-US" altLang="zh-CN" sz="2400" b="1" i="1" baseline="-25000" dirty="0">
                    <a:latin typeface="Times" charset="0"/>
                  </a:rPr>
                  <a:t>s</a:t>
                </a:r>
                <a:r>
                  <a:rPr lang="en-US" sz="2400" dirty="0">
                    <a:latin typeface="WWPI01" charset="0"/>
                  </a:rPr>
                  <a:t> </a:t>
                </a:r>
                <a:r>
                  <a:rPr lang="en-US" altLang="zh-CN" sz="2400" dirty="0">
                    <a:latin typeface="WWPI01" charset="0"/>
                  </a:rPr>
                  <a:t>=</a:t>
                </a:r>
                <a:r>
                  <a:rPr lang="en-US" sz="2400" dirty="0">
                    <a:latin typeface="Times" charset="0"/>
                  </a:rPr>
                  <a:t>upper fourth</a:t>
                </a:r>
                <a:r>
                  <a:rPr lang="en-US" altLang="zh-CN" sz="2400" dirty="0">
                    <a:latin typeface="Times" charset="0"/>
                  </a:rPr>
                  <a:t>-</a:t>
                </a:r>
                <a:r>
                  <a:rPr lang="en-US" sz="2400" dirty="0">
                    <a:latin typeface="Times" charset="0"/>
                  </a:rPr>
                  <a:t>lower fourth</a:t>
                </a:r>
                <a:endParaRPr lang="en-US" sz="2400" dirty="0"/>
              </a:p>
              <a:p>
                <a:pPr algn="just">
                  <a:buFont typeface="Wingdings" charset="2"/>
                  <a:buChar char="q"/>
                </a:pPr>
                <a:r>
                  <a:rPr lang="en-US" sz="2400" dirty="0">
                    <a:latin typeface="Times" charset="0"/>
                  </a:rPr>
                  <a:t>Roughly speaking, the fourth spread is unaffected by the positions of those observations in the smallest 25% or the largest 25% of the data. Hence it is resistant to outliers. </a:t>
                </a:r>
                <a:endParaRPr lang="en-US" sz="2400" dirty="0"/>
              </a:p>
              <a:p>
                <a:pPr algn="just">
                  <a:buFont typeface="Wingdings" charset="2"/>
                  <a:buChar char="q"/>
                </a:pPr>
                <a:r>
                  <a:rPr lang="en-US" sz="2400" dirty="0">
                    <a:latin typeface="Times" charset="0"/>
                  </a:rPr>
                  <a:t>The simplest boxplot is based on the following five-number summary: </a:t>
                </a:r>
              </a:p>
              <a:p>
                <a:pPr algn="just">
                  <a:buFont typeface="Wingdings" charset="2"/>
                  <a:buChar char="q"/>
                </a:pPr>
                <a:r>
                  <a:rPr lang="en-US" altLang="zh-CN" sz="2400" dirty="0">
                    <a:latin typeface="Times" charset="0"/>
                  </a:rPr>
                  <a:t>s</a:t>
                </a:r>
                <a:r>
                  <a:rPr lang="en-US" sz="2400" dirty="0">
                    <a:latin typeface="Times" charset="0"/>
                  </a:rPr>
                  <a:t>mallest</a:t>
                </a:r>
                <a:r>
                  <a:rPr lang="zh-CN" altLang="en-US" sz="2400" dirty="0">
                    <a:latin typeface="Times"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b="0" i="1" smtClean="0">
                            <a:latin typeface="Cambria Math" charset="0"/>
                            <a:ea typeface="Times New Roman" charset="0"/>
                            <a:cs typeface="Times New Roman" charset="0"/>
                          </a:rPr>
                          <m:t>𝑖</m:t>
                        </m:r>
                      </m:sub>
                    </m:sSub>
                  </m:oMath>
                </a14:m>
                <a:r>
                  <a:rPr lang="en-US" sz="2400" dirty="0">
                    <a:latin typeface="Times" charset="0"/>
                  </a:rPr>
                  <a:t> </a:t>
                </a:r>
                <a:r>
                  <a:rPr lang="zh-CN" altLang="en-US" sz="2400" dirty="0">
                    <a:latin typeface="Times" charset="0"/>
                  </a:rPr>
                  <a:t>    </a:t>
                </a:r>
                <a:r>
                  <a:rPr lang="en-US" sz="2400" dirty="0">
                    <a:latin typeface="Times" charset="0"/>
                  </a:rPr>
                  <a:t>lower fourth </a:t>
                </a:r>
                <a:r>
                  <a:rPr lang="zh-CN" altLang="en-US" sz="2400" dirty="0">
                    <a:latin typeface="Times" charset="0"/>
                  </a:rPr>
                  <a:t>    </a:t>
                </a:r>
                <a:r>
                  <a:rPr lang="en-US" sz="2400" dirty="0">
                    <a:latin typeface="Times" charset="0"/>
                  </a:rPr>
                  <a:t>median </a:t>
                </a:r>
                <a:r>
                  <a:rPr lang="zh-CN" altLang="en-US" sz="2400" dirty="0">
                    <a:latin typeface="Times" charset="0"/>
                  </a:rPr>
                  <a:t>      </a:t>
                </a:r>
                <a:r>
                  <a:rPr lang="en-US" sz="2400" dirty="0">
                    <a:latin typeface="Times" charset="0"/>
                  </a:rPr>
                  <a:t>upper fourth </a:t>
                </a:r>
                <a:r>
                  <a:rPr lang="zh-CN" altLang="en-US" sz="2400" dirty="0">
                    <a:latin typeface="Times" charset="0"/>
                  </a:rPr>
                  <a:t>    </a:t>
                </a:r>
                <a:r>
                  <a:rPr lang="en-US" sz="2400" dirty="0">
                    <a:latin typeface="Times" charset="0"/>
                  </a:rPr>
                  <a:t>largest</a:t>
                </a:r>
                <a:r>
                  <a:rPr lang="zh-CN" altLang="en-US" sz="2400" dirty="0">
                    <a:latin typeface="Times" charset="0"/>
                  </a:rPr>
                  <a: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oMath>
                </a14:m>
                <a:endParaRPr 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30" y="818710"/>
                <a:ext cx="8550951" cy="5517110"/>
              </a:xfrm>
              <a:blipFill>
                <a:blip r:embed="rId2"/>
                <a:stretch>
                  <a:fillRect l="-356" t="-772" r="-1068" b="-110"/>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A76ADE1F-DE09-4CD5-9D22-032F16165FD6}"/>
              </a:ext>
            </a:extLst>
          </p:cNvPr>
          <p:cNvSpPr>
            <a:spLocks noGrp="1"/>
          </p:cNvSpPr>
          <p:nvPr>
            <p:ph type="sldNum" sz="quarter" idx="11"/>
          </p:nvPr>
        </p:nvSpPr>
        <p:spPr/>
        <p:txBody>
          <a:bodyPr/>
          <a:lstStyle/>
          <a:p>
            <a:pPr>
              <a:defRPr/>
            </a:pPr>
            <a:fld id="{8618F8B8-3FB5-463C-A387-6BC2D35C345E}" type="slidenum">
              <a:rPr lang="zh-CN" altLang="en-US" smtClean="0"/>
              <a:pPr>
                <a:defRPr/>
              </a:pPr>
              <a:t>33</a:t>
            </a:fld>
            <a:endParaRPr lang="en-US" altLang="zh-CN" dirty="0"/>
          </a:p>
        </p:txBody>
      </p:sp>
    </p:spTree>
    <p:extLst>
      <p:ext uri="{BB962C8B-B14F-4D97-AF65-F5344CB8AC3E}">
        <p14:creationId xmlns:p14="http://schemas.microsoft.com/office/powerpoint/2010/main" val="59027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515" y="730264"/>
            <a:ext cx="4680520" cy="544304"/>
          </a:xfrm>
          <a:ln>
            <a:solidFill>
              <a:srgbClr val="FF0000"/>
            </a:solidFill>
          </a:ln>
          <a:effectLst>
            <a:outerShdw blurRad="50800" dist="38100" dir="5400000" algn="t" rotWithShape="0">
              <a:prstClr val="black">
                <a:alpha val="40000"/>
              </a:prstClr>
            </a:outerShdw>
          </a:effectLst>
        </p:spPr>
        <p:txBody>
          <a:bodyPr/>
          <a:lstStyle/>
          <a:p>
            <a:pPr algn="ctr"/>
            <a:r>
              <a:rPr lang="en-US" altLang="zh-CN" sz="3200" dirty="0">
                <a:solidFill>
                  <a:schemeClr val="bg2">
                    <a:lumMod val="60000"/>
                    <a:lumOff val="40000"/>
                  </a:schemeClr>
                </a:solidFill>
                <a:latin typeface="Times New Roman" charset="0"/>
                <a:ea typeface="Times New Roman" charset="0"/>
                <a:cs typeface="Times New Roman" charset="0"/>
              </a:rPr>
              <a:t>How</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to</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plot</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the</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boxplots?</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06515" y="1538790"/>
            <a:ext cx="8730969" cy="4005445"/>
          </a:xfrm>
          <a:ln>
            <a:solidFill>
              <a:srgbClr val="FF0000"/>
            </a:solidFill>
          </a:ln>
        </p:spPr>
        <p:txBody>
          <a:bodyPr>
            <a:noAutofit/>
          </a:bodyPr>
          <a:lstStyle/>
          <a:p>
            <a:pPr algn="just">
              <a:buFont typeface="Wingdings" panose="05000000000000000000" pitchFamily="2" charset="2"/>
              <a:buChar char="l"/>
            </a:pPr>
            <a:r>
              <a:rPr lang="en-US" sz="2400" dirty="0">
                <a:latin typeface="Times" charset="0"/>
              </a:rPr>
              <a:t>First, draw a horizontal measurement scale. </a:t>
            </a:r>
          </a:p>
          <a:p>
            <a:pPr algn="just">
              <a:buFont typeface="Wingdings" panose="05000000000000000000" pitchFamily="2" charset="2"/>
              <a:buChar char="l"/>
            </a:pPr>
            <a:r>
              <a:rPr lang="en-US" sz="2400" dirty="0">
                <a:latin typeface="Times" charset="0"/>
              </a:rPr>
              <a:t>Then place a rectangle above this axis; the left edge of the rectangle is at the </a:t>
            </a:r>
            <a:r>
              <a:rPr lang="en-US" sz="2400" dirty="0">
                <a:solidFill>
                  <a:srgbClr val="FF0000"/>
                </a:solidFill>
                <a:latin typeface="Times" charset="0"/>
              </a:rPr>
              <a:t>lower fourth</a:t>
            </a:r>
            <a:r>
              <a:rPr lang="en-US" sz="2400" dirty="0">
                <a:latin typeface="Times" charset="0"/>
              </a:rPr>
              <a:t>, and the right edge is at the </a:t>
            </a:r>
            <a:r>
              <a:rPr lang="en-US" sz="2400" dirty="0">
                <a:solidFill>
                  <a:srgbClr val="FF0000"/>
                </a:solidFill>
                <a:latin typeface="Times" charset="0"/>
              </a:rPr>
              <a:t>upper fourth </a:t>
            </a:r>
            <a:r>
              <a:rPr lang="en-US" sz="2400" dirty="0">
                <a:latin typeface="Times" charset="0"/>
              </a:rPr>
              <a:t>(so box width </a:t>
            </a:r>
            <a:r>
              <a:rPr lang="en-US" altLang="zh-CN" sz="2400" dirty="0">
                <a:latin typeface="WWPI01" charset="0"/>
              </a:rPr>
              <a:t>=</a:t>
            </a:r>
            <a:r>
              <a:rPr lang="en-US" sz="2400" dirty="0">
                <a:latin typeface="WWPI01" charset="0"/>
              </a:rPr>
              <a:t> </a:t>
            </a:r>
            <a:r>
              <a:rPr lang="en-US" altLang="zh-CN" sz="2400" i="1" dirty="0">
                <a:latin typeface="Times" charset="0"/>
              </a:rPr>
              <a:t>f</a:t>
            </a:r>
            <a:r>
              <a:rPr lang="en-US" altLang="zh-CN" sz="2400" i="1" baseline="-25000" dirty="0">
                <a:latin typeface="Times" charset="0"/>
              </a:rPr>
              <a:t>s</a:t>
            </a:r>
            <a:r>
              <a:rPr lang="en-US" sz="2400" dirty="0">
                <a:latin typeface="Times" charset="0"/>
              </a:rPr>
              <a:t>). </a:t>
            </a:r>
          </a:p>
          <a:p>
            <a:pPr algn="just">
              <a:buFont typeface="Wingdings" panose="05000000000000000000" pitchFamily="2" charset="2"/>
              <a:buChar char="l"/>
            </a:pPr>
            <a:r>
              <a:rPr lang="en-US" sz="2400" b="1" dirty="0">
                <a:latin typeface="Times" charset="0"/>
              </a:rPr>
              <a:t>Place</a:t>
            </a:r>
            <a:r>
              <a:rPr lang="en-US" sz="2400" dirty="0">
                <a:latin typeface="Times" charset="0"/>
              </a:rPr>
              <a:t> a vertical line segment or some other symbol inside the rectangle at the </a:t>
            </a:r>
            <a:r>
              <a:rPr lang="en-US" sz="2400" b="1" dirty="0">
                <a:latin typeface="Times" charset="0"/>
              </a:rPr>
              <a:t>location of the median</a:t>
            </a:r>
            <a:r>
              <a:rPr lang="en-US" sz="2400" dirty="0">
                <a:latin typeface="Times" charset="0"/>
              </a:rPr>
              <a:t>; the position of the median symbol relative to the two edges conveys information about skewness in the middle 50% of the data. </a:t>
            </a:r>
          </a:p>
          <a:p>
            <a:pPr algn="just">
              <a:buFont typeface="Wingdings" panose="05000000000000000000" pitchFamily="2" charset="2"/>
              <a:buChar char="l"/>
            </a:pPr>
            <a:r>
              <a:rPr lang="en-US" sz="2400" dirty="0">
                <a:latin typeface="Times" charset="0"/>
              </a:rPr>
              <a:t>Finally, draw “whiskers” out from either end of the rectangle to the </a:t>
            </a:r>
            <a:r>
              <a:rPr lang="en-US" sz="2400" dirty="0">
                <a:solidFill>
                  <a:srgbClr val="FF0000"/>
                </a:solidFill>
                <a:latin typeface="Times" charset="0"/>
              </a:rPr>
              <a:t>smallest and largest </a:t>
            </a:r>
            <a:r>
              <a:rPr lang="en-US" sz="2400" dirty="0">
                <a:latin typeface="Times" charset="0"/>
              </a:rPr>
              <a:t>observations. </a:t>
            </a:r>
          </a:p>
        </p:txBody>
      </p:sp>
      <p:sp>
        <p:nvSpPr>
          <p:cNvPr id="5" name="文本框 4">
            <a:extLst>
              <a:ext uri="{FF2B5EF4-FFF2-40B4-BE49-F238E27FC236}">
                <a16:creationId xmlns:a16="http://schemas.microsoft.com/office/drawing/2014/main" xmlns="" id="{B584A757-1675-4890-B01D-AFB06618CD58}"/>
              </a:ext>
            </a:extLst>
          </p:cNvPr>
          <p:cNvSpPr txBox="1"/>
          <p:nvPr/>
        </p:nvSpPr>
        <p:spPr>
          <a:xfrm>
            <a:off x="206515" y="5808457"/>
            <a:ext cx="8730969" cy="461665"/>
          </a:xfrm>
          <a:prstGeom prst="rect">
            <a:avLst/>
          </a:prstGeom>
          <a:noFill/>
          <a:ln>
            <a:solidFill>
              <a:srgbClr val="FF0000"/>
            </a:solidFill>
          </a:ln>
        </p:spPr>
        <p:txBody>
          <a:bodyPr wrap="square">
            <a:spAutoFit/>
          </a:bodyPr>
          <a:lstStyle/>
          <a:p>
            <a:pPr algn="just"/>
            <a:r>
              <a:rPr lang="en-US" altLang="zh-CN" sz="2400" dirty="0">
                <a:latin typeface="Times" charset="0"/>
              </a:rPr>
              <a:t>A boxplot with a vertical orientation can also be drawn</a:t>
            </a:r>
            <a:r>
              <a:rPr lang="zh-CN" altLang="en-US" sz="2400" dirty="0">
                <a:latin typeface="Times" charset="0"/>
              </a:rPr>
              <a:t> </a:t>
            </a:r>
            <a:r>
              <a:rPr lang="en-US" altLang="zh-CN" sz="2400" dirty="0">
                <a:latin typeface="Times" charset="0"/>
              </a:rPr>
              <a:t>similarly. </a:t>
            </a:r>
            <a:endParaRPr lang="en-US" altLang="zh-CN" sz="2400" dirty="0"/>
          </a:p>
        </p:txBody>
      </p:sp>
      <p:sp>
        <p:nvSpPr>
          <p:cNvPr id="6" name="灯片编号占位符 5">
            <a:extLst>
              <a:ext uri="{FF2B5EF4-FFF2-40B4-BE49-F238E27FC236}">
                <a16:creationId xmlns:a16="http://schemas.microsoft.com/office/drawing/2014/main" xmlns="" id="{A9E08A82-7210-4E21-AF2C-55972102EB43}"/>
              </a:ext>
            </a:extLst>
          </p:cNvPr>
          <p:cNvSpPr>
            <a:spLocks noGrp="1"/>
          </p:cNvSpPr>
          <p:nvPr>
            <p:ph type="sldNum" sz="quarter" idx="11"/>
          </p:nvPr>
        </p:nvSpPr>
        <p:spPr/>
        <p:txBody>
          <a:bodyPr/>
          <a:lstStyle/>
          <a:p>
            <a:pPr>
              <a:defRPr/>
            </a:pPr>
            <a:fld id="{8618F8B8-3FB5-463C-A387-6BC2D35C345E}" type="slidenum">
              <a:rPr lang="zh-CN" altLang="en-US" smtClean="0"/>
              <a:pPr>
                <a:defRPr/>
              </a:pPr>
              <a:t>34</a:t>
            </a:fld>
            <a:endParaRPr lang="en-US" altLang="zh-CN" dirty="0"/>
          </a:p>
        </p:txBody>
      </p:sp>
    </p:spTree>
    <p:extLst>
      <p:ext uri="{BB962C8B-B14F-4D97-AF65-F5344CB8AC3E}">
        <p14:creationId xmlns:p14="http://schemas.microsoft.com/office/powerpoint/2010/main" val="1578708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77" y="863715"/>
            <a:ext cx="2250250" cy="568367"/>
          </a:xfrm>
          <a:ln>
            <a:solidFill>
              <a:srgbClr val="FF0000"/>
            </a:solidFill>
          </a:ln>
          <a:effectLst>
            <a:outerShdw blurRad="50800" dist="38100" dir="5400000" algn="t" rotWithShape="0">
              <a:prstClr val="black">
                <a:alpha val="40000"/>
              </a:prstClr>
            </a:outerShdw>
          </a:effectLst>
        </p:spPr>
        <p:txBody>
          <a:bodyPr>
            <a:noAutofit/>
          </a:bodyPr>
          <a:lstStyle/>
          <a:p>
            <a:r>
              <a:rPr lang="en-US" altLang="zh-CN" sz="3200" dirty="0">
                <a:solidFill>
                  <a:srgbClr val="FF0000"/>
                </a:solidFill>
                <a:latin typeface="Times New Roman" charset="0"/>
                <a:ea typeface="Times New Roman" charset="0"/>
                <a:cs typeface="Times New Roman" charset="0"/>
              </a:rPr>
              <a:t>Example</a:t>
            </a:r>
            <a:endParaRPr lang="en-US" sz="3200" dirty="0">
              <a:solidFill>
                <a:srgbClr val="FF0000"/>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2577" y="1432082"/>
                <a:ext cx="8398845" cy="4714569"/>
              </a:xfrm>
              <a:ln>
                <a:solidFill>
                  <a:srgbClr val="FF0000"/>
                </a:solidFill>
              </a:ln>
            </p:spPr>
            <p:txBody>
              <a:bodyPr/>
              <a:lstStyle/>
              <a:p>
                <a:pPr marL="0" indent="0" algn="just">
                  <a:buNone/>
                </a:pPr>
                <a:r>
                  <a:rPr lang="en-US" sz="2400" dirty="0">
                    <a:latin typeface="Times" charset="0"/>
                  </a:rPr>
                  <a:t>          Ultrasound</a:t>
                </a:r>
                <a:r>
                  <a:rPr lang="zh-CN" altLang="en-US" sz="2400" dirty="0">
                    <a:latin typeface="Times" charset="0"/>
                  </a:rPr>
                  <a:t> </a:t>
                </a:r>
                <a:r>
                  <a:rPr lang="en-US" altLang="zh-CN" sz="2400" dirty="0">
                    <a:latin typeface="Times" charset="0"/>
                  </a:rPr>
                  <a:t>(</a:t>
                </a:r>
                <a:r>
                  <a:rPr lang="zh-CN" altLang="en-US" sz="2400" dirty="0">
                    <a:latin typeface="Times New Roman" charset="0"/>
                    <a:ea typeface="Times New Roman" charset="0"/>
                    <a:cs typeface="Times New Roman" charset="0"/>
                  </a:rPr>
                  <a:t>超声</a:t>
                </a:r>
                <a:r>
                  <a:rPr lang="en-US" altLang="zh-CN" sz="2400" dirty="0">
                    <a:latin typeface="Times" charset="0"/>
                  </a:rPr>
                  <a:t>)</a:t>
                </a:r>
                <a:r>
                  <a:rPr lang="en-US" sz="2400" dirty="0">
                    <a:latin typeface="Times" charset="0"/>
                  </a:rPr>
                  <a:t> was used to gather the accompanying corrosion data on the thickness of the floor plate of an aboveground tank used to store crude oil; each observation is the largest pit depth in the plate, expressed in milli-in. </a:t>
                </a:r>
              </a:p>
              <a:p>
                <a:pPr marL="0" indent="0" algn="just">
                  <a:buNone/>
                </a:pPr>
                <a:endParaRPr lang="en-US" sz="2400" dirty="0">
                  <a:latin typeface="Times" charset="0"/>
                </a:endParaRPr>
              </a:p>
              <a:p>
                <a:pPr marL="0" indent="0" algn="just">
                  <a:buNone/>
                </a:pPr>
                <a:endParaRPr lang="en-US" sz="2400" dirty="0">
                  <a:latin typeface="Times" charset="0"/>
                </a:endParaRPr>
              </a:p>
              <a:p>
                <a:pPr marL="0" indent="0">
                  <a:buNone/>
                </a:pPr>
                <a14:m>
                  <m:oMathPara xmlns:m="http://schemas.openxmlformats.org/officeDocument/2006/math">
                    <m:oMathParaPr>
                      <m:jc m:val="centerGroup"/>
                    </m:oMathParaPr>
                    <m:oMath xmlns:m="http://schemas.openxmlformats.org/officeDocument/2006/math">
                      <m:r>
                        <m:rPr>
                          <m:nor/>
                        </m:rPr>
                        <a:rPr lang="cs-CZ" sz="2400">
                          <a:latin typeface="Times" charset="0"/>
                        </a:rPr>
                        <m:t>40 52 55 60 70 75 85 85 90 90 92 94 94 95 98 100 115 125 125 </m:t>
                      </m:r>
                    </m:oMath>
                  </m:oMathPara>
                </a14:m>
                <a:endParaRPr lang="cs-CZ" sz="2400" dirty="0"/>
              </a:p>
              <a:p>
                <a:pPr marL="0" indent="0" algn="just">
                  <a:buNone/>
                </a:pPr>
                <a:endParaRPr lang="en-US" sz="2400" dirty="0"/>
              </a:p>
              <a:p>
                <a:pPr marL="0" indent="0">
                  <a:buNone/>
                </a:pPr>
                <a:r>
                  <a:rPr lang="en-US" sz="2400" dirty="0">
                    <a:latin typeface="Times" charset="0"/>
                  </a:rPr>
                  <a:t>The five-number summary is as follows: </a:t>
                </a:r>
                <a:endParaRPr lang="en-US" sz="2400" dirty="0"/>
              </a:p>
              <a:p>
                <a:pPr marL="0" indent="0">
                  <a:buNone/>
                </a:pPr>
                <a:r>
                  <a:rPr lang="en-US" sz="2400" dirty="0">
                    <a:latin typeface="Times" charset="0"/>
                  </a:rPr>
                  <a:t>smallest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oMath>
                </a14:m>
                <a:r>
                  <a:rPr lang="en-US" altLang="zh-CN" sz="2400" dirty="0">
                    <a:latin typeface="WWPI01" charset="0"/>
                  </a:rPr>
                  <a:t>=</a:t>
                </a:r>
                <a:r>
                  <a:rPr lang="en-US" sz="2400" dirty="0">
                    <a:latin typeface="Times" charset="0"/>
                  </a:rPr>
                  <a:t>40 lower fourth</a:t>
                </a:r>
                <a:r>
                  <a:rPr lang="en-US" altLang="zh-CN" sz="2400" dirty="0">
                    <a:latin typeface="Times" charset="0"/>
                  </a:rPr>
                  <a:t>=</a:t>
                </a:r>
                <a:r>
                  <a:rPr lang="en-US" sz="2400" dirty="0">
                    <a:latin typeface="Times" charset="0"/>
                  </a:rPr>
                  <a:t>72.5</a:t>
                </a:r>
                <a:r>
                  <a:rPr lang="zh-CN" altLang="en-US" sz="2400" dirty="0">
                    <a:latin typeface="Times" charset="0"/>
                  </a:rPr>
                  <a:t>   </a:t>
                </a:r>
                <a:r>
                  <a:rPr lang="en-US" sz="2400" dirty="0">
                    <a:latin typeface="Times" charset="0"/>
                  </a:rPr>
                  <a:t> </a:t>
                </a:r>
                <a14:m>
                  <m:oMath xmlns:m="http://schemas.openxmlformats.org/officeDocument/2006/math">
                    <m:acc>
                      <m:accPr>
                        <m:chr m:val="̃"/>
                        <m:ctrlPr>
                          <a:rPr lang="en-US" sz="2400" i="1">
                            <a:latin typeface="Cambria Math" charset="0"/>
                            <a:ea typeface="Times New Roman" charset="0"/>
                            <a:cs typeface="Times New Roman" charset="0"/>
                          </a:rPr>
                        </m:ctrlPr>
                      </m:accPr>
                      <m:e>
                        <m:r>
                          <a:rPr lang="en-US" altLang="zh-CN" sz="2400" i="1">
                            <a:latin typeface="Cambria Math" charset="0"/>
                            <a:ea typeface="Times New Roman" charset="0"/>
                            <a:cs typeface="Times New Roman" charset="0"/>
                          </a:rPr>
                          <m:t>𝑥</m:t>
                        </m:r>
                      </m:e>
                    </m:acc>
                  </m:oMath>
                </a14:m>
                <a:r>
                  <a:rPr lang="en-US" altLang="zh-CN" sz="2400" dirty="0">
                    <a:latin typeface="WWPI01" charset="0"/>
                  </a:rPr>
                  <a:t>=</a:t>
                </a:r>
                <a:r>
                  <a:rPr lang="en-US" sz="2400" dirty="0">
                    <a:latin typeface="Times" charset="0"/>
                  </a:rPr>
                  <a:t>90 </a:t>
                </a:r>
              </a:p>
              <a:p>
                <a:pPr marL="0" indent="0">
                  <a:buNone/>
                </a:pPr>
                <a:r>
                  <a:rPr lang="en-US" sz="2400" dirty="0">
                    <a:latin typeface="Times" charset="0"/>
                  </a:rPr>
                  <a:t>upper fourth</a:t>
                </a:r>
                <a:r>
                  <a:rPr lang="en-US" altLang="zh-CN" sz="2400" dirty="0">
                    <a:latin typeface="WWPI01" charset="0"/>
                  </a:rPr>
                  <a:t>=</a:t>
                </a:r>
                <a:r>
                  <a:rPr lang="en-US" sz="2400" dirty="0">
                    <a:latin typeface="Times" charset="0"/>
                  </a:rPr>
                  <a:t>96.5 largest </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zh-CN" altLang="en-US" sz="2400" i="1">
                            <a:latin typeface="Cambria Math" charset="0"/>
                            <a:ea typeface="Times New Roman" charset="0"/>
                            <a:cs typeface="Times New Roman" charset="0"/>
                          </a:rPr>
                          <m:t> </m:t>
                        </m:r>
                        <m:r>
                          <a:rPr lang="en-US" altLang="zh-CN" sz="2400" i="1">
                            <a:latin typeface="Cambria Math" charset="0"/>
                            <a:ea typeface="Times New Roman" charset="0"/>
                            <a:cs typeface="Times New Roman" charset="0"/>
                          </a:rPr>
                          <m:t>𝑥</m:t>
                        </m:r>
                      </m:e>
                      <m:sub>
                        <m:r>
                          <a:rPr lang="en-US" altLang="zh-CN" sz="2400" i="1">
                            <a:latin typeface="Cambria Math" charset="0"/>
                            <a:ea typeface="Times New Roman" charset="0"/>
                            <a:cs typeface="Times New Roman" charset="0"/>
                          </a:rPr>
                          <m:t>𝑖</m:t>
                        </m:r>
                      </m:sub>
                    </m:sSub>
                  </m:oMath>
                </a14:m>
                <a:r>
                  <a:rPr lang="en-US" altLang="zh-CN" sz="2400" dirty="0">
                    <a:latin typeface="WWPI01" charset="0"/>
                  </a:rPr>
                  <a:t>=</a:t>
                </a:r>
                <a:r>
                  <a:rPr lang="en-US" sz="2400" dirty="0">
                    <a:latin typeface="Times" charset="0"/>
                  </a:rPr>
                  <a:t>125 </a:t>
                </a:r>
                <a:endParaRPr lang="en-US" sz="2400" dirty="0"/>
              </a:p>
              <a:p>
                <a:pPr marL="0" indent="0">
                  <a:buNone/>
                </a:pPr>
                <a:endParaRPr 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2577" y="1432082"/>
                <a:ext cx="8398845" cy="4714569"/>
              </a:xfrm>
              <a:blipFill>
                <a:blip r:embed="rId2"/>
                <a:stretch>
                  <a:fillRect l="-1014" t="-1290" r="-1087"/>
                </a:stretch>
              </a:blipFill>
              <a:ln>
                <a:solidFill>
                  <a:srgbClr val="FF0000"/>
                </a:solidFill>
              </a:ln>
            </p:spPr>
            <p:txBody>
              <a:bodyPr/>
              <a:lstStyle/>
              <a:p>
                <a:r>
                  <a:rPr lang="zh-CN" altLang="en-US">
                    <a:noFill/>
                  </a:rPr>
                  <a:t> </a:t>
                </a:r>
              </a:p>
            </p:txBody>
          </p:sp>
        </mc:Fallback>
      </mc:AlternateContent>
      <p:sp>
        <p:nvSpPr>
          <p:cNvPr id="5" name="Left Brace 4"/>
          <p:cNvSpPr/>
          <p:nvPr/>
        </p:nvSpPr>
        <p:spPr>
          <a:xfrm rot="16200000">
            <a:off x="2286391" y="2654269"/>
            <a:ext cx="360948" cy="3260560"/>
          </a:xfrm>
          <a:prstGeom prst="leftBrace">
            <a:avLst/>
          </a:prstGeom>
          <a:ln w="444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 name="Left Brace 5"/>
          <p:cNvSpPr/>
          <p:nvPr/>
        </p:nvSpPr>
        <p:spPr>
          <a:xfrm rot="5400000">
            <a:off x="5992658" y="1783317"/>
            <a:ext cx="342620" cy="3814006"/>
          </a:xfrm>
          <a:prstGeom prst="leftBrace">
            <a:avLst/>
          </a:prstGeom>
          <a:ln w="444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 name="灯片编号占位符 3">
            <a:extLst>
              <a:ext uri="{FF2B5EF4-FFF2-40B4-BE49-F238E27FC236}">
                <a16:creationId xmlns:a16="http://schemas.microsoft.com/office/drawing/2014/main" xmlns="" id="{A25A94D2-4FAB-48A1-BE64-3C26C943553D}"/>
              </a:ext>
            </a:extLst>
          </p:cNvPr>
          <p:cNvSpPr>
            <a:spLocks noGrp="1"/>
          </p:cNvSpPr>
          <p:nvPr>
            <p:ph type="sldNum" sz="quarter" idx="11"/>
          </p:nvPr>
        </p:nvSpPr>
        <p:spPr/>
        <p:txBody>
          <a:bodyPr/>
          <a:lstStyle/>
          <a:p>
            <a:pPr>
              <a:defRPr/>
            </a:pPr>
            <a:fld id="{8618F8B8-3FB5-463C-A387-6BC2D35C345E}" type="slidenum">
              <a:rPr lang="zh-CN" altLang="en-US" smtClean="0"/>
              <a:pPr>
                <a:defRPr/>
              </a:pPr>
              <a:t>35</a:t>
            </a:fld>
            <a:endParaRPr lang="en-US" altLang="zh-CN" dirty="0"/>
          </a:p>
        </p:txBody>
      </p:sp>
    </p:spTree>
    <p:extLst>
      <p:ext uri="{BB962C8B-B14F-4D97-AF65-F5344CB8AC3E}">
        <p14:creationId xmlns:p14="http://schemas.microsoft.com/office/powerpoint/2010/main" val="1189821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3598D67-8158-4944-A51F-2D077D6FFBE4}"/>
              </a:ext>
            </a:extLst>
          </p:cNvPr>
          <p:cNvSpPr>
            <a:spLocks noGrp="1"/>
          </p:cNvSpPr>
          <p:nvPr>
            <p:ph type="sldNum" sz="quarter" idx="11"/>
          </p:nvPr>
        </p:nvSpPr>
        <p:spPr/>
        <p:txBody>
          <a:bodyPr/>
          <a:lstStyle/>
          <a:p>
            <a:pPr>
              <a:defRPr/>
            </a:pPr>
            <a:fld id="{8618F8B8-3FB5-463C-A387-6BC2D35C345E}" type="slidenum">
              <a:rPr lang="zh-CN" altLang="en-US" smtClean="0"/>
              <a:pPr>
                <a:defRPr/>
              </a:pPr>
              <a:t>36</a:t>
            </a:fld>
            <a:endParaRPr lang="en-US" altLang="zh-CN" dirty="0"/>
          </a:p>
        </p:txBody>
      </p:sp>
      <p:pic>
        <p:nvPicPr>
          <p:cNvPr id="3" name="Picture 3">
            <a:extLst>
              <a:ext uri="{FF2B5EF4-FFF2-40B4-BE49-F238E27FC236}">
                <a16:creationId xmlns:a16="http://schemas.microsoft.com/office/drawing/2014/main" xmlns="" id="{FDEC38F9-1FE6-F5E6-B0B7-EDA0E341253B}"/>
              </a:ext>
            </a:extLst>
          </p:cNvPr>
          <p:cNvPicPr>
            <a:picLocks noChangeAspect="1"/>
          </p:cNvPicPr>
          <p:nvPr/>
        </p:nvPicPr>
        <p:blipFill>
          <a:blip r:embed="rId2"/>
          <a:stretch>
            <a:fillRect/>
          </a:stretch>
        </p:blipFill>
        <p:spPr>
          <a:xfrm>
            <a:off x="904277" y="1268760"/>
            <a:ext cx="7453660" cy="3288147"/>
          </a:xfrm>
          <a:prstGeom prst="rect">
            <a:avLst/>
          </a:prstGeom>
        </p:spPr>
      </p:pic>
    </p:spTree>
    <p:extLst>
      <p:ext uri="{BB962C8B-B14F-4D97-AF65-F5344CB8AC3E}">
        <p14:creationId xmlns:p14="http://schemas.microsoft.com/office/powerpoint/2010/main" val="2114183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65" y="1320523"/>
            <a:ext cx="5130570" cy="568367"/>
          </a:xfrm>
          <a:ln>
            <a:solidFill>
              <a:srgbClr val="FF0000"/>
            </a:solidFill>
          </a:ln>
          <a:effectLst>
            <a:outerShdw blurRad="50800" dist="38100" dir="2700000" algn="tl" rotWithShape="0">
              <a:prstClr val="black">
                <a:alpha val="40000"/>
              </a:prstClr>
            </a:outerShdw>
          </a:effectLst>
        </p:spPr>
        <p:txBody>
          <a:bodyPr>
            <a:noAutofit/>
          </a:bodyPr>
          <a:lstStyle/>
          <a:p>
            <a:r>
              <a:rPr lang="en-US" sz="3200" dirty="0">
                <a:solidFill>
                  <a:schemeClr val="bg2">
                    <a:lumMod val="60000"/>
                    <a:lumOff val="40000"/>
                  </a:schemeClr>
                </a:solidFill>
                <a:latin typeface="Times New Roman" charset="0"/>
                <a:ea typeface="Times New Roman" charset="0"/>
                <a:cs typeface="Times New Roman" charset="0"/>
              </a:rPr>
              <a:t>Boxplots That Show Outliers </a:t>
            </a:r>
          </a:p>
        </p:txBody>
      </p:sp>
      <p:sp>
        <p:nvSpPr>
          <p:cNvPr id="3" name="Content Placeholder 2"/>
          <p:cNvSpPr>
            <a:spLocks noGrp="1"/>
          </p:cNvSpPr>
          <p:nvPr>
            <p:ph idx="1"/>
          </p:nvPr>
        </p:nvSpPr>
        <p:spPr>
          <a:xfrm>
            <a:off x="431540" y="1891966"/>
            <a:ext cx="8616207" cy="4102319"/>
          </a:xfrm>
          <a:ln>
            <a:solidFill>
              <a:srgbClr val="FF0000"/>
            </a:solidFill>
          </a:ln>
        </p:spPr>
        <p:txBody>
          <a:bodyPr>
            <a:noAutofit/>
          </a:bodyPr>
          <a:lstStyle/>
          <a:p>
            <a:pPr algn="just">
              <a:buFont typeface="Wingdings" panose="05000000000000000000" pitchFamily="2" charset="2"/>
              <a:buChar char="l"/>
            </a:pPr>
            <a:r>
              <a:rPr lang="en-US" sz="2400" dirty="0">
                <a:latin typeface="Times New Roman" charset="0"/>
                <a:ea typeface="Times New Roman" charset="0"/>
                <a:cs typeface="Times New Roman" charset="0"/>
              </a:rPr>
              <a:t>Any observation farther than 1.5</a:t>
            </a:r>
            <a:r>
              <a:rPr lang="en-US" altLang="zh-CN" sz="2400" i="1" dirty="0">
                <a:latin typeface="Times New Roman" charset="0"/>
                <a:ea typeface="Times New Roman" charset="0"/>
                <a:cs typeface="Times New Roman" charset="0"/>
              </a:rPr>
              <a:t> f</a:t>
            </a:r>
            <a:r>
              <a:rPr lang="en-US" altLang="zh-CN" sz="2400" i="1" baseline="-25000" dirty="0">
                <a:latin typeface="Times New Roman" charset="0"/>
                <a:ea typeface="Times New Roman" charset="0"/>
                <a:cs typeface="Times New Roman" charset="0"/>
              </a:rPr>
              <a: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a:t>
            </a:r>
            <a:r>
              <a:rPr lang="en-US" sz="2400" dirty="0">
                <a:latin typeface="Times New Roman" charset="0"/>
                <a:ea typeface="Times New Roman" charset="0"/>
                <a:cs typeface="Times New Roman" charset="0"/>
              </a:rPr>
              <a:t>rom the closest fourth is an </a:t>
            </a:r>
            <a:r>
              <a:rPr lang="en-US" sz="2400" b="1" dirty="0">
                <a:latin typeface="Times New Roman" charset="0"/>
                <a:ea typeface="Times New Roman" charset="0"/>
                <a:cs typeface="Times New Roman" charset="0"/>
              </a:rPr>
              <a:t>outlier</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离群值</a:t>
            </a:r>
            <a:r>
              <a:rPr lang="en-US" altLang="zh-CN" sz="2400" b="1" dirty="0">
                <a:latin typeface="Times New Roman" charset="0"/>
                <a:ea typeface="Times New Roman" charset="0"/>
                <a:cs typeface="Times New Roman" charset="0"/>
              </a:rPr>
              <a:t>)</a:t>
            </a:r>
            <a:r>
              <a:rPr lang="en-US" sz="2400" b="1" dirty="0">
                <a:latin typeface="Times New Roman" charset="0"/>
                <a:ea typeface="Times New Roman" charset="0"/>
                <a:cs typeface="Times New Roman" charset="0"/>
              </a:rPr>
              <a:t>. </a:t>
            </a:r>
          </a:p>
          <a:p>
            <a:pPr algn="just">
              <a:buFont typeface="Wingdings" panose="05000000000000000000" pitchFamily="2" charset="2"/>
              <a:buChar char="l"/>
            </a:pPr>
            <a:r>
              <a:rPr lang="en-US" sz="2400" dirty="0">
                <a:latin typeface="Times" charset="0"/>
              </a:rPr>
              <a:t>An outlier is </a:t>
            </a:r>
            <a:r>
              <a:rPr lang="en-US" sz="2400" b="1" dirty="0">
                <a:latin typeface="Times" charset="0"/>
              </a:rPr>
              <a:t>extreme </a:t>
            </a:r>
            <a:r>
              <a:rPr lang="en-US" sz="2400" dirty="0">
                <a:latin typeface="Times" charset="0"/>
              </a:rPr>
              <a:t>if it is more than 3</a:t>
            </a:r>
            <a:r>
              <a:rPr lang="en-US" altLang="zh-CN" sz="2400" i="1" dirty="0">
                <a:latin typeface="Times" charset="0"/>
              </a:rPr>
              <a:t> f</a:t>
            </a:r>
            <a:r>
              <a:rPr lang="en-US" altLang="zh-CN" sz="2400" i="1" baseline="-25000" dirty="0">
                <a:latin typeface="Times" charset="0"/>
              </a:rPr>
              <a:t>s</a:t>
            </a:r>
            <a:r>
              <a:rPr lang="zh-CN" altLang="en-US" sz="2400" dirty="0">
                <a:latin typeface="Times" charset="0"/>
              </a:rPr>
              <a:t> </a:t>
            </a:r>
            <a:r>
              <a:rPr lang="en-US" altLang="zh-CN" sz="2400" dirty="0">
                <a:latin typeface="Times" charset="0"/>
              </a:rPr>
              <a:t>f</a:t>
            </a:r>
            <a:r>
              <a:rPr lang="en-US" sz="2400" dirty="0">
                <a:latin typeface="Times" charset="0"/>
              </a:rPr>
              <a:t>rom the nearest fourth, and it is </a:t>
            </a:r>
            <a:r>
              <a:rPr lang="en-US" sz="2400" b="1" dirty="0">
                <a:latin typeface="Times" charset="0"/>
              </a:rPr>
              <a:t>mild </a:t>
            </a:r>
            <a:r>
              <a:rPr lang="en-US" sz="2400" dirty="0">
                <a:latin typeface="Times" charset="0"/>
              </a:rPr>
              <a:t>otherwise. </a:t>
            </a:r>
          </a:p>
          <a:p>
            <a:pPr algn="just">
              <a:buFont typeface="Wingdings" panose="05000000000000000000" pitchFamily="2" charset="2"/>
              <a:buChar char="l"/>
            </a:pPr>
            <a:r>
              <a:rPr lang="en-US" altLang="zh-CN" sz="2400" dirty="0">
                <a:latin typeface="Times" charset="0"/>
              </a:rPr>
              <a:t>D</a:t>
            </a:r>
            <a:r>
              <a:rPr lang="en-US" sz="2400" dirty="0">
                <a:latin typeface="Times" charset="0"/>
              </a:rPr>
              <a:t>rawing a whisker out from each end of the box to the smallest and largest observations that are </a:t>
            </a:r>
            <a:r>
              <a:rPr lang="en-US" sz="2400" i="1" dirty="0">
                <a:latin typeface="Times" charset="0"/>
              </a:rPr>
              <a:t>not </a:t>
            </a:r>
            <a:r>
              <a:rPr lang="en-US" sz="2400" dirty="0">
                <a:latin typeface="Times" charset="0"/>
              </a:rPr>
              <a:t>outliers. </a:t>
            </a:r>
          </a:p>
          <a:p>
            <a:pPr algn="just">
              <a:buFont typeface="Wingdings" panose="05000000000000000000" pitchFamily="2" charset="2"/>
              <a:buChar char="l"/>
            </a:pPr>
            <a:r>
              <a:rPr lang="en-US" sz="2400" dirty="0">
                <a:latin typeface="Times" charset="0"/>
              </a:rPr>
              <a:t>Each mild outlier is represented by a </a:t>
            </a:r>
            <a:r>
              <a:rPr lang="en-US" sz="2400" dirty="0">
                <a:solidFill>
                  <a:srgbClr val="FF0000"/>
                </a:solidFill>
                <a:latin typeface="Times" charset="0"/>
              </a:rPr>
              <a:t>closed circle</a:t>
            </a:r>
            <a:r>
              <a:rPr lang="en-US" altLang="zh-CN" sz="2400" dirty="0">
                <a:latin typeface="Times" charset="0"/>
              </a:rPr>
              <a:t>;</a:t>
            </a:r>
            <a:r>
              <a:rPr lang="zh-CN" altLang="en-US" sz="2400" dirty="0">
                <a:latin typeface="Times" charset="0"/>
              </a:rPr>
              <a:t> </a:t>
            </a:r>
            <a:r>
              <a:rPr lang="en-US" sz="2400" dirty="0">
                <a:latin typeface="Times" charset="0"/>
              </a:rPr>
              <a:t>each extreme outlier by an </a:t>
            </a:r>
            <a:r>
              <a:rPr lang="en-US" sz="2400" dirty="0">
                <a:solidFill>
                  <a:srgbClr val="FF0000"/>
                </a:solidFill>
                <a:latin typeface="Times" charset="0"/>
              </a:rPr>
              <a:t>open circle</a:t>
            </a:r>
            <a:r>
              <a:rPr lang="en-US" sz="2400" dirty="0">
                <a:latin typeface="Times" charset="0"/>
              </a:rPr>
              <a:t>. </a:t>
            </a:r>
          </a:p>
          <a:p>
            <a:pPr algn="just">
              <a:buFont typeface="Wingdings" panose="05000000000000000000" pitchFamily="2" charset="2"/>
              <a:buChar char="l"/>
            </a:pPr>
            <a:r>
              <a:rPr lang="en-US" sz="2400" dirty="0">
                <a:latin typeface="Times" charset="0"/>
              </a:rPr>
              <a:t>Some statistical computer packages do not distinguish between mild and extreme outliers. </a:t>
            </a:r>
            <a:endParaRPr lang="en-US" sz="2400" dirty="0"/>
          </a:p>
          <a:p>
            <a:pPr>
              <a:buFont typeface="Wingdings" charset="2"/>
              <a:buChar char="Ø"/>
            </a:pPr>
            <a:endParaRPr lang="en-US" sz="2400" dirty="0">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D6B7C4FF-139A-4D35-A2E1-91112DA22029}"/>
              </a:ext>
            </a:extLst>
          </p:cNvPr>
          <p:cNvSpPr>
            <a:spLocks noGrp="1"/>
          </p:cNvSpPr>
          <p:nvPr>
            <p:ph type="sldNum" sz="quarter" idx="11"/>
          </p:nvPr>
        </p:nvSpPr>
        <p:spPr/>
        <p:txBody>
          <a:bodyPr/>
          <a:lstStyle/>
          <a:p>
            <a:pPr>
              <a:defRPr/>
            </a:pPr>
            <a:fld id="{8618F8B8-3FB5-463C-A387-6BC2D35C345E}" type="slidenum">
              <a:rPr lang="zh-CN" altLang="en-US" smtClean="0"/>
              <a:pPr>
                <a:defRPr/>
              </a:pPr>
              <a:t>37</a:t>
            </a:fld>
            <a:endParaRPr lang="en-US" altLang="zh-CN" dirty="0"/>
          </a:p>
        </p:txBody>
      </p:sp>
    </p:spTree>
    <p:extLst>
      <p:ext uri="{BB962C8B-B14F-4D97-AF65-F5344CB8AC3E}">
        <p14:creationId xmlns:p14="http://schemas.microsoft.com/office/powerpoint/2010/main" val="825140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99" y="963457"/>
            <a:ext cx="1755195" cy="630070"/>
          </a:xfrm>
          <a:ln>
            <a:solidFill>
              <a:srgbClr val="FF0000"/>
            </a:solidFill>
          </a:ln>
          <a:effectLst>
            <a:outerShdw blurRad="50800" dist="38100" dir="2700000" algn="tl" rotWithShape="0">
              <a:prstClr val="black">
                <a:alpha val="40000"/>
              </a:prstClr>
            </a:outerShdw>
          </a:effectLst>
        </p:spPr>
        <p:txBody>
          <a:bodyPr>
            <a:normAutofit/>
          </a:bodyPr>
          <a:lstStyle/>
          <a:p>
            <a:r>
              <a:rPr lang="en-US" sz="3200" dirty="0">
                <a:solidFill>
                  <a:srgbClr val="FF0000"/>
                </a:solidFill>
                <a:latin typeface="Times New Roman" charset="0"/>
                <a:ea typeface="Times New Roman" charset="0"/>
                <a:cs typeface="Times New Roman" charset="0"/>
              </a:rPr>
              <a:t>Example</a:t>
            </a:r>
          </a:p>
        </p:txBody>
      </p:sp>
      <p:sp>
        <p:nvSpPr>
          <p:cNvPr id="3" name="Content Placeholder 2"/>
          <p:cNvSpPr>
            <a:spLocks noGrp="1"/>
          </p:cNvSpPr>
          <p:nvPr>
            <p:ph idx="1"/>
          </p:nvPr>
        </p:nvSpPr>
        <p:spPr>
          <a:xfrm>
            <a:off x="319599" y="1593527"/>
            <a:ext cx="8504801" cy="4481086"/>
          </a:xfrm>
          <a:ln>
            <a:solidFill>
              <a:srgbClr val="FF0000"/>
            </a:solidFill>
          </a:ln>
        </p:spPr>
        <p:txBody>
          <a:bodyPr/>
          <a:lstStyle/>
          <a:p>
            <a:pPr marL="0" indent="0" algn="just">
              <a:buNone/>
            </a:pPr>
            <a:r>
              <a:rPr lang="en-US" sz="2400" dirty="0">
                <a:latin typeface="Times" charset="0"/>
              </a:rPr>
              <a:t>     The Clean Water Act and subsequent amendments require that all waters in the United States meet specific pollution reduction goals to ensure that water is “fishable and swimmable.” The article “Spurious (</a:t>
            </a:r>
            <a:r>
              <a:rPr lang="zh-CN" altLang="en-US" sz="2400" dirty="0">
                <a:latin typeface="宋体" panose="02010600030101010101" pitchFamily="2" charset="-122"/>
                <a:ea typeface="宋体" panose="02010600030101010101" pitchFamily="2" charset="-122"/>
              </a:rPr>
              <a:t>假的</a:t>
            </a:r>
            <a:r>
              <a:rPr lang="en-US" sz="2400" dirty="0">
                <a:latin typeface="Times" charset="0"/>
              </a:rPr>
              <a:t>) Correlation in the USEPA Rating Curve Method for Estimating Pollutant Loads” investigated various techniques for estimating pollutant loads in watersheds</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流域</a:t>
            </a:r>
            <a:r>
              <a:rPr lang="en-US" altLang="zh-CN" sz="2400" dirty="0">
                <a:latin typeface="Times" charset="0"/>
              </a:rPr>
              <a:t>)</a:t>
            </a:r>
            <a:r>
              <a:rPr lang="en-US" sz="2400" dirty="0">
                <a:latin typeface="Times" charset="0"/>
              </a:rPr>
              <a:t>; the authors “discuss the imperative</a:t>
            </a:r>
            <a:r>
              <a:rPr lang="zh-CN" alt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命令</a:t>
            </a:r>
            <a:r>
              <a:rPr lang="en-US" altLang="zh-CN" sz="2400" dirty="0">
                <a:latin typeface="Times" charset="0"/>
              </a:rPr>
              <a:t>)</a:t>
            </a:r>
            <a:r>
              <a:rPr lang="en-US" sz="2400" dirty="0">
                <a:latin typeface="Times" charset="0"/>
              </a:rPr>
              <a:t> need to use sound statistical methods” for this purpose. Among the data considered is the following sample of TN (total nitrogen</a:t>
            </a:r>
            <a:r>
              <a:rPr lang="zh-CN" altLang="en-US" sz="2400" dirty="0">
                <a:latin typeface="Times" charset="0"/>
              </a:rPr>
              <a:t> </a:t>
            </a:r>
            <a:r>
              <a:rPr lang="en-US" altLang="zh-CN" sz="2400" dirty="0">
                <a:latin typeface="Times" charset="0"/>
              </a:rPr>
              <a:t>(</a:t>
            </a:r>
            <a:r>
              <a:rPr lang="en-US" sz="2400" dirty="0">
                <a:latin typeface="宋体" panose="02010600030101010101" pitchFamily="2" charset="-122"/>
                <a:ea typeface="宋体" panose="02010600030101010101" pitchFamily="2" charset="-122"/>
              </a:rPr>
              <a:t>氮</a:t>
            </a:r>
            <a:r>
              <a:rPr lang="en-US" altLang="zh-CN" sz="2400" dirty="0">
                <a:latin typeface="Times" charset="0"/>
              </a:rPr>
              <a:t>)</a:t>
            </a:r>
            <a:r>
              <a:rPr lang="en-US" sz="2400" dirty="0">
                <a:latin typeface="Times" charset="0"/>
              </a:rPr>
              <a:t>) loads (kg N/day) from a particular Chesapeake Bay</a:t>
            </a:r>
            <a:r>
              <a:rPr lang="zh-CN" altLang="en-US" sz="2400" dirty="0">
                <a:latin typeface="Times" charset="0"/>
              </a:rPr>
              <a:t> </a:t>
            </a:r>
            <a:r>
              <a:rPr lang="en-US" altLang="zh-CN" sz="2400" dirty="0">
                <a:latin typeface="Times" charset="0"/>
              </a:rPr>
              <a:t>(</a:t>
            </a:r>
            <a:r>
              <a:rPr lang="zh-CN" altLang="en-US" sz="2400" dirty="0">
                <a:solidFill>
                  <a:srgbClr val="313131"/>
                </a:solidFill>
                <a:latin typeface="宋体" panose="02010600030101010101" pitchFamily="2" charset="-122"/>
                <a:ea typeface="宋体" panose="02010600030101010101" pitchFamily="2" charset="-122"/>
              </a:rPr>
              <a:t>切萨皮克湾</a:t>
            </a:r>
            <a:r>
              <a:rPr lang="en-US" altLang="zh-CN" sz="2400" dirty="0">
                <a:latin typeface="Times" charset="0"/>
              </a:rPr>
              <a:t>)</a:t>
            </a:r>
            <a:r>
              <a:rPr lang="en-US" sz="2400" dirty="0">
                <a:latin typeface="Times" charset="0"/>
              </a:rPr>
              <a:t> location, displayed here in increasing order. </a:t>
            </a:r>
            <a:endParaRPr lang="en-US" sz="2400" dirty="0"/>
          </a:p>
        </p:txBody>
      </p:sp>
      <p:sp>
        <p:nvSpPr>
          <p:cNvPr id="4" name="灯片编号占位符 3">
            <a:extLst>
              <a:ext uri="{FF2B5EF4-FFF2-40B4-BE49-F238E27FC236}">
                <a16:creationId xmlns:a16="http://schemas.microsoft.com/office/drawing/2014/main" xmlns="" id="{349EA818-B3A3-49F9-9C39-F7AC115BA885}"/>
              </a:ext>
            </a:extLst>
          </p:cNvPr>
          <p:cNvSpPr>
            <a:spLocks noGrp="1"/>
          </p:cNvSpPr>
          <p:nvPr>
            <p:ph type="sldNum" sz="quarter" idx="11"/>
          </p:nvPr>
        </p:nvSpPr>
        <p:spPr/>
        <p:txBody>
          <a:bodyPr/>
          <a:lstStyle/>
          <a:p>
            <a:pPr>
              <a:defRPr/>
            </a:pPr>
            <a:fld id="{8618F8B8-3FB5-463C-A387-6BC2D35C345E}" type="slidenum">
              <a:rPr lang="zh-CN" altLang="en-US" smtClean="0"/>
              <a:pPr>
                <a:defRPr/>
              </a:pPr>
              <a:t>38</a:t>
            </a:fld>
            <a:endParaRPr lang="en-US" altLang="zh-CN" dirty="0"/>
          </a:p>
        </p:txBody>
      </p:sp>
    </p:spTree>
    <p:extLst>
      <p:ext uri="{BB962C8B-B14F-4D97-AF65-F5344CB8AC3E}">
        <p14:creationId xmlns:p14="http://schemas.microsoft.com/office/powerpoint/2010/main" val="18320041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283439" y="2393886"/>
                <a:ext cx="8519031" cy="4140460"/>
              </a:xfrm>
              <a:ln>
                <a:solidFill>
                  <a:srgbClr val="C00000"/>
                </a:solidFill>
              </a:ln>
            </p:spPr>
            <p:txBody>
              <a:bodyPr>
                <a:noAutofit/>
              </a:bodyPr>
              <a:lstStyle/>
              <a:p>
                <a:pPr marL="0" indent="0">
                  <a:buNone/>
                </a:pPr>
                <a:r>
                  <a:rPr lang="en-US" sz="2400" dirty="0">
                    <a:latin typeface="Times" charset="0"/>
                  </a:rPr>
                  <a:t>Relevant summary quantities are </a:t>
                </a:r>
                <a:endParaRPr lang="en-US" sz="2400" dirty="0"/>
              </a:p>
              <a:p>
                <a:pPr marL="0" indent="0">
                  <a:buNone/>
                </a:pPr>
                <a14:m>
                  <m:oMath xmlns:m="http://schemas.openxmlformats.org/officeDocument/2006/math">
                    <m:acc>
                      <m:accPr>
                        <m:chr m:val="̃"/>
                        <m:ctrlPr>
                          <a:rPr lang="en-US" sz="2400" i="1" smtClean="0">
                            <a:solidFill>
                              <a:srgbClr val="FF0000"/>
                            </a:solidFill>
                            <a:latin typeface="Cambria Math" charset="0"/>
                            <a:ea typeface="Times New Roman" charset="0"/>
                            <a:cs typeface="Times New Roman" charset="0"/>
                          </a:rPr>
                        </m:ctrlPr>
                      </m:accPr>
                      <m:e>
                        <m:r>
                          <a:rPr lang="en-US" altLang="zh-CN" sz="2400" i="1">
                            <a:solidFill>
                              <a:srgbClr val="FF0000"/>
                            </a:solidFill>
                            <a:latin typeface="Cambria Math" charset="0"/>
                            <a:ea typeface="Times New Roman" charset="0"/>
                            <a:cs typeface="Times New Roman" charset="0"/>
                          </a:rPr>
                          <m:t>𝑥</m:t>
                        </m:r>
                      </m:e>
                    </m:acc>
                  </m:oMath>
                </a14:m>
                <a:r>
                  <a:rPr lang="en-US" altLang="zh-CN" sz="2400" dirty="0">
                    <a:solidFill>
                      <a:srgbClr val="FF0000"/>
                    </a:solidFill>
                    <a:latin typeface="WWPI01" charset="0"/>
                  </a:rPr>
                  <a:t>= </a:t>
                </a:r>
                <a:r>
                  <a:rPr lang="en-US" sz="2400" dirty="0">
                    <a:solidFill>
                      <a:srgbClr val="FF0000"/>
                    </a:solidFill>
                    <a:latin typeface="Times" charset="0"/>
                  </a:rPr>
                  <a:t>92.17 lower </a:t>
                </a:r>
                <a:r>
                  <a:rPr lang="en-US" altLang="zh-CN" sz="2400" dirty="0">
                    <a:solidFill>
                      <a:srgbClr val="FF0000"/>
                    </a:solidFill>
                    <a:latin typeface="Times" charset="0"/>
                  </a:rPr>
                  <a:t>fourth</a:t>
                </a:r>
                <a:r>
                  <a:rPr lang="zh-CN" altLang="en-US" sz="2400" dirty="0">
                    <a:solidFill>
                      <a:srgbClr val="FF0000"/>
                    </a:solidFill>
                    <a:latin typeface="Times" charset="0"/>
                  </a:rPr>
                  <a:t> </a:t>
                </a:r>
                <a:r>
                  <a:rPr lang="en-US" altLang="zh-CN" sz="2400" dirty="0">
                    <a:solidFill>
                      <a:srgbClr val="FF0000"/>
                    </a:solidFill>
                    <a:latin typeface="WWPI01" charset="0"/>
                  </a:rPr>
                  <a:t>=</a:t>
                </a:r>
                <a:r>
                  <a:rPr lang="en-US" sz="2400" dirty="0">
                    <a:solidFill>
                      <a:srgbClr val="FF0000"/>
                    </a:solidFill>
                    <a:latin typeface="Times" charset="0"/>
                  </a:rPr>
                  <a:t>45.64 </a:t>
                </a:r>
                <a:r>
                  <a:rPr lang="zh-CN" altLang="en-US" sz="2400" dirty="0">
                    <a:solidFill>
                      <a:srgbClr val="FF0000"/>
                    </a:solidFill>
                  </a:rPr>
                  <a:t> </a:t>
                </a:r>
                <a:r>
                  <a:rPr lang="en-US" sz="2400" dirty="0">
                    <a:solidFill>
                      <a:srgbClr val="FF0000"/>
                    </a:solidFill>
                    <a:latin typeface="Times" charset="0"/>
                  </a:rPr>
                  <a:t>upper </a:t>
                </a:r>
                <a:r>
                  <a:rPr lang="en-US" altLang="zh-CN" sz="2400" dirty="0">
                    <a:solidFill>
                      <a:srgbClr val="FF0000"/>
                    </a:solidFill>
                    <a:latin typeface="Times" charset="0"/>
                  </a:rPr>
                  <a:t>fourth</a:t>
                </a:r>
                <a:r>
                  <a:rPr lang="en-US" altLang="zh-CN" sz="2400" dirty="0">
                    <a:solidFill>
                      <a:srgbClr val="FF0000"/>
                    </a:solidFill>
                    <a:latin typeface="WWPI01" charset="0"/>
                  </a:rPr>
                  <a:t>=</a:t>
                </a:r>
                <a:r>
                  <a:rPr lang="en-US" sz="2400" dirty="0">
                    <a:solidFill>
                      <a:srgbClr val="FF0000"/>
                    </a:solidFill>
                    <a:latin typeface="Times" charset="0"/>
                  </a:rPr>
                  <a:t>167.79 </a:t>
                </a:r>
                <a:r>
                  <a:rPr lang="zh-CN" altLang="en-US" sz="2400" dirty="0">
                    <a:solidFill>
                      <a:srgbClr val="FF0000"/>
                    </a:solidFill>
                    <a:latin typeface="Times" charset="0"/>
                  </a:rPr>
                  <a:t>  </a:t>
                </a:r>
                <a:endParaRPr lang="en-US" altLang="zh-CN" sz="2400" dirty="0">
                  <a:solidFill>
                    <a:srgbClr val="FF0000"/>
                  </a:solidFill>
                  <a:latin typeface="Times" charset="0"/>
                </a:endParaRPr>
              </a:p>
              <a:p>
                <a:pPr marL="0" indent="0">
                  <a:buNone/>
                </a:pPr>
                <a:r>
                  <a:rPr lang="en-US" altLang="zh-CN" sz="2400" i="1" dirty="0">
                    <a:solidFill>
                      <a:srgbClr val="FF0000"/>
                    </a:solidFill>
                    <a:latin typeface="Times New Roman" charset="0"/>
                    <a:ea typeface="Times New Roman" charset="0"/>
                    <a:cs typeface="Times New Roman" charset="0"/>
                  </a:rPr>
                  <a:t> f</a:t>
                </a:r>
                <a:r>
                  <a:rPr lang="en-US" altLang="zh-CN" sz="2400" i="1" baseline="-25000" dirty="0">
                    <a:solidFill>
                      <a:srgbClr val="FF0000"/>
                    </a:solidFill>
                    <a:latin typeface="Times New Roman" charset="0"/>
                    <a:ea typeface="Times New Roman" charset="0"/>
                    <a:cs typeface="Times New Roman" charset="0"/>
                  </a:rPr>
                  <a:t>s</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WWPI01" charset="0"/>
                  </a:rPr>
                  <a:t>=</a:t>
                </a:r>
                <a:r>
                  <a:rPr lang="nb-NO" sz="2400" dirty="0">
                    <a:solidFill>
                      <a:srgbClr val="FF0000"/>
                    </a:solidFill>
                    <a:latin typeface="Times" charset="0"/>
                  </a:rPr>
                  <a:t>122.15 </a:t>
                </a:r>
                <a:r>
                  <a:rPr lang="zh-CN" altLang="en-US" sz="2400" dirty="0">
                    <a:solidFill>
                      <a:srgbClr val="FF0000"/>
                    </a:solidFill>
                    <a:latin typeface="Times" charset="0"/>
                  </a:rPr>
                  <a:t>   </a:t>
                </a:r>
                <a:r>
                  <a:rPr lang="en-US" sz="2400" dirty="0">
                    <a:solidFill>
                      <a:srgbClr val="FF0000"/>
                    </a:solidFill>
                    <a:latin typeface="Times New Roman" charset="0"/>
                    <a:ea typeface="Times New Roman" charset="0"/>
                    <a:cs typeface="Times New Roman" charset="0"/>
                  </a:rPr>
                  <a:t>1.5</a:t>
                </a:r>
                <a:r>
                  <a:rPr lang="en-US" altLang="zh-CN" sz="2400" i="1" dirty="0">
                    <a:solidFill>
                      <a:srgbClr val="FF0000"/>
                    </a:solidFill>
                    <a:latin typeface="Times New Roman" charset="0"/>
                    <a:ea typeface="Times New Roman" charset="0"/>
                    <a:cs typeface="Times New Roman" charset="0"/>
                  </a:rPr>
                  <a:t> f</a:t>
                </a:r>
                <a:r>
                  <a:rPr lang="en-US" altLang="zh-CN" sz="2400" i="1" baseline="-25000" dirty="0">
                    <a:solidFill>
                      <a:srgbClr val="FF0000"/>
                    </a:solidFill>
                    <a:latin typeface="Times New Roman" charset="0"/>
                    <a:ea typeface="Times New Roman" charset="0"/>
                    <a:cs typeface="Times New Roman" charset="0"/>
                  </a:rPr>
                  <a:t>s</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WWPI01" charset="0"/>
                  </a:rPr>
                  <a:t>=</a:t>
                </a:r>
                <a:r>
                  <a:rPr lang="nb-NO" sz="2400" dirty="0">
                    <a:solidFill>
                      <a:srgbClr val="FF0000"/>
                    </a:solidFill>
                    <a:latin typeface="Times" charset="0"/>
                  </a:rPr>
                  <a:t>183.225</a:t>
                </a:r>
                <a:r>
                  <a:rPr lang="zh-CN" altLang="en-US" sz="2400" dirty="0">
                    <a:solidFill>
                      <a:srgbClr val="FF0000"/>
                    </a:solidFill>
                    <a:latin typeface="Times" charset="0"/>
                  </a:rPr>
                  <a:t>   </a:t>
                </a:r>
                <a:r>
                  <a:rPr lang="en-US" sz="2400" dirty="0">
                    <a:solidFill>
                      <a:srgbClr val="FF0000"/>
                    </a:solidFill>
                    <a:latin typeface="Times" charset="0"/>
                  </a:rPr>
                  <a:t>3</a:t>
                </a:r>
                <a:r>
                  <a:rPr lang="zh-CN" altLang="en-US" sz="2400" dirty="0">
                    <a:solidFill>
                      <a:srgbClr val="FF0000"/>
                    </a:solidFill>
                    <a:latin typeface="Times" charset="0"/>
                  </a:rPr>
                  <a:t> </a:t>
                </a:r>
                <a:r>
                  <a:rPr lang="en-US" altLang="zh-CN" sz="2400" i="1" dirty="0">
                    <a:solidFill>
                      <a:srgbClr val="FF0000"/>
                    </a:solidFill>
                    <a:latin typeface="Times New Roman" charset="0"/>
                    <a:ea typeface="Times New Roman" charset="0"/>
                    <a:cs typeface="Times New Roman" charset="0"/>
                  </a:rPr>
                  <a:t> f</a:t>
                </a:r>
                <a:r>
                  <a:rPr lang="en-US" altLang="zh-CN" sz="2400" i="1" baseline="-25000" dirty="0">
                    <a:solidFill>
                      <a:srgbClr val="FF0000"/>
                    </a:solidFill>
                    <a:latin typeface="Times New Roman" charset="0"/>
                    <a:ea typeface="Times New Roman" charset="0"/>
                    <a:cs typeface="Times New Roman" charset="0"/>
                  </a:rPr>
                  <a:t>s</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WWPI01" charset="0"/>
                  </a:rPr>
                  <a:t>=</a:t>
                </a:r>
                <a:r>
                  <a:rPr lang="en-US" sz="2400" dirty="0">
                    <a:solidFill>
                      <a:srgbClr val="FF0000"/>
                    </a:solidFill>
                    <a:latin typeface="Times" charset="0"/>
                  </a:rPr>
                  <a:t>366.45 </a:t>
                </a:r>
              </a:p>
              <a:p>
                <a:pPr marL="0" indent="0" algn="just">
                  <a:buNone/>
                </a:pPr>
                <a:r>
                  <a:rPr lang="en-US" sz="2400" dirty="0">
                    <a:latin typeface="Times" charset="0"/>
                  </a:rPr>
                  <a:t>Subtracting 1.5</a:t>
                </a:r>
                <a:r>
                  <a:rPr lang="en-US" sz="2400" i="1" dirty="0">
                    <a:latin typeface="Times" charset="0"/>
                  </a:rPr>
                  <a:t>fs </a:t>
                </a:r>
                <a:r>
                  <a:rPr lang="en-US" sz="2400" dirty="0">
                    <a:latin typeface="Times" charset="0"/>
                  </a:rPr>
                  <a:t>from the lower </a:t>
                </a:r>
                <a:r>
                  <a:rPr lang="en-US" altLang="zh-CN" sz="2400" dirty="0">
                    <a:latin typeface="Times" charset="0"/>
                  </a:rPr>
                  <a:t>fourth</a:t>
                </a:r>
                <a:r>
                  <a:rPr lang="en-US" sz="2400" dirty="0">
                    <a:latin typeface="Times" charset="0"/>
                  </a:rPr>
                  <a:t> gives a negative number, and none of the observations are negative, so there are no outliers on the lower end of the data. However, </a:t>
                </a:r>
                <a:endParaRPr lang="en-US" sz="2400" dirty="0"/>
              </a:p>
              <a:p>
                <a:pPr marL="0" indent="0" algn="just">
                  <a:buNone/>
                </a:pPr>
                <a:r>
                  <a:rPr lang="zh-CN" altLang="en-US" sz="2400" dirty="0">
                    <a:latin typeface="Times" charset="0"/>
                  </a:rPr>
                  <a:t>   </a:t>
                </a:r>
                <a:r>
                  <a:rPr lang="en-US" sz="2400" dirty="0">
                    <a:solidFill>
                      <a:srgbClr val="FF0000"/>
                    </a:solidFill>
                    <a:latin typeface="Times" charset="0"/>
                  </a:rPr>
                  <a:t>upper </a:t>
                </a:r>
                <a:r>
                  <a:rPr lang="en-US" altLang="zh-CN" sz="2400" dirty="0">
                    <a:solidFill>
                      <a:srgbClr val="FF0000"/>
                    </a:solidFill>
                    <a:latin typeface="Times" charset="0"/>
                  </a:rPr>
                  <a:t>fourth </a:t>
                </a:r>
                <a:r>
                  <a:rPr lang="en-US" altLang="zh-CN" sz="2400" dirty="0">
                    <a:solidFill>
                      <a:srgbClr val="FF0000"/>
                    </a:solidFill>
                    <a:latin typeface="WWPI01" charset="0"/>
                  </a:rPr>
                  <a:t>+</a:t>
                </a:r>
                <a:r>
                  <a:rPr lang="en-US" altLang="zh-CN" sz="2400" dirty="0">
                    <a:solidFill>
                      <a:srgbClr val="FF0000"/>
                    </a:solidFill>
                    <a:latin typeface="Times" charset="0"/>
                  </a:rPr>
                  <a:t> </a:t>
                </a:r>
                <a:r>
                  <a:rPr lang="en-US" sz="2400" dirty="0">
                    <a:solidFill>
                      <a:srgbClr val="FF0000"/>
                    </a:solidFill>
                    <a:latin typeface="Times New Roman" charset="0"/>
                    <a:ea typeface="Times New Roman" charset="0"/>
                    <a:cs typeface="Times New Roman" charset="0"/>
                  </a:rPr>
                  <a:t>1.5</a:t>
                </a:r>
                <a:r>
                  <a:rPr lang="en-US" altLang="zh-CN" sz="2400" i="1" dirty="0">
                    <a:solidFill>
                      <a:srgbClr val="FF0000"/>
                    </a:solidFill>
                    <a:latin typeface="Times New Roman" charset="0"/>
                    <a:ea typeface="Times New Roman" charset="0"/>
                    <a:cs typeface="Times New Roman" charset="0"/>
                  </a:rPr>
                  <a:t> f</a:t>
                </a:r>
                <a:r>
                  <a:rPr lang="en-US" altLang="zh-CN" sz="2400" i="1" baseline="-25000" dirty="0">
                    <a:solidFill>
                      <a:srgbClr val="FF0000"/>
                    </a:solidFill>
                    <a:latin typeface="Times New Roman" charset="0"/>
                    <a:ea typeface="Times New Roman" charset="0"/>
                    <a:cs typeface="Times New Roman" charset="0"/>
                  </a:rPr>
                  <a:t>s</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WWPI01" charset="0"/>
                  </a:rPr>
                  <a:t>=</a:t>
                </a:r>
                <a:r>
                  <a:rPr lang="en-US" sz="2400" dirty="0">
                    <a:solidFill>
                      <a:srgbClr val="FF0000"/>
                    </a:solidFill>
                    <a:latin typeface="Times" charset="0"/>
                  </a:rPr>
                  <a:t>351.015 </a:t>
                </a:r>
                <a:r>
                  <a:rPr lang="zh-CN" altLang="en-US" sz="2400" dirty="0">
                    <a:solidFill>
                      <a:srgbClr val="FF0000"/>
                    </a:solidFill>
                    <a:latin typeface="Times" charset="0"/>
                  </a:rPr>
                  <a:t>           </a:t>
                </a:r>
                <a:r>
                  <a:rPr lang="en-US" sz="2400" dirty="0">
                    <a:solidFill>
                      <a:srgbClr val="FF0000"/>
                    </a:solidFill>
                    <a:latin typeface="Times" charset="0"/>
                  </a:rPr>
                  <a:t>upper </a:t>
                </a:r>
                <a:r>
                  <a:rPr lang="en-US" altLang="zh-CN" sz="2400" dirty="0">
                    <a:solidFill>
                      <a:srgbClr val="FF0000"/>
                    </a:solidFill>
                    <a:latin typeface="Times" charset="0"/>
                  </a:rPr>
                  <a:t>fourth </a:t>
                </a:r>
                <a:r>
                  <a:rPr lang="en-US" altLang="zh-CN" sz="2400" dirty="0">
                    <a:solidFill>
                      <a:srgbClr val="FF0000"/>
                    </a:solidFill>
                    <a:latin typeface="WWPI01" charset="0"/>
                  </a:rPr>
                  <a:t>+</a:t>
                </a:r>
                <a:r>
                  <a:rPr 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3</a:t>
                </a:r>
                <a:r>
                  <a:rPr lang="en-US" altLang="zh-CN" sz="2400" i="1" dirty="0">
                    <a:solidFill>
                      <a:srgbClr val="FF0000"/>
                    </a:solidFill>
                    <a:latin typeface="Times New Roman" charset="0"/>
                    <a:ea typeface="Times New Roman" charset="0"/>
                    <a:cs typeface="Times New Roman" charset="0"/>
                  </a:rPr>
                  <a:t> f</a:t>
                </a:r>
                <a:r>
                  <a:rPr lang="en-US" altLang="zh-CN" sz="2400" i="1" baseline="-25000" dirty="0">
                    <a:solidFill>
                      <a:srgbClr val="FF0000"/>
                    </a:solidFill>
                    <a:latin typeface="Times New Roman" charset="0"/>
                    <a:ea typeface="Times New Roman" charset="0"/>
                    <a:cs typeface="Times New Roman" charset="0"/>
                  </a:rPr>
                  <a:t>s</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WWPI01" charset="0"/>
                  </a:rPr>
                  <a:t>=</a:t>
                </a:r>
                <a:r>
                  <a:rPr lang="en-US" sz="2400" dirty="0">
                    <a:solidFill>
                      <a:srgbClr val="FF0000"/>
                    </a:solidFill>
                    <a:latin typeface="Times" charset="0"/>
                  </a:rPr>
                  <a:t>534.24 </a:t>
                </a:r>
                <a:endParaRPr lang="en-US" sz="2400" dirty="0">
                  <a:solidFill>
                    <a:srgbClr val="FF0000"/>
                  </a:solidFill>
                </a:endParaRPr>
              </a:p>
              <a:p>
                <a:pPr marL="0" indent="0" algn="just">
                  <a:buNone/>
                </a:pPr>
                <a:r>
                  <a:rPr lang="en-US" sz="2400" dirty="0">
                    <a:latin typeface="Times" charset="0"/>
                  </a:rPr>
                  <a:t>Thus the four largest observations—563.92, 690.11, 826.54, and 1529.35—are extreme outliers, and 352.09, 371.47, 444.68, and 460.86 are mild</a:t>
                </a:r>
                <a:r>
                  <a:rPr lang="zh-CN" altLang="en-US" sz="2400" dirty="0">
                    <a:latin typeface="Times" charset="0"/>
                  </a:rPr>
                  <a:t> </a:t>
                </a:r>
                <a:r>
                  <a:rPr lang="en-US" sz="2400" dirty="0">
                    <a:latin typeface="Times" charset="0"/>
                  </a:rPr>
                  <a:t>outliers. </a:t>
                </a:r>
                <a:endParaRPr lang="en-US" sz="2400" dirty="0"/>
              </a:p>
              <a:p>
                <a:pPr marL="0" indent="0">
                  <a:buNone/>
                </a:pPr>
                <a:endParaRPr lang="en-US" sz="2400" dirty="0">
                  <a:latin typeface="Times New Roman" charset="0"/>
                  <a:ea typeface="Times New Roman" charset="0"/>
                  <a:cs typeface="Times New Roman" charset="0"/>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283439" y="2393886"/>
                <a:ext cx="8519031" cy="4140460"/>
              </a:xfrm>
              <a:blipFill>
                <a:blip r:embed="rId3"/>
                <a:stretch>
                  <a:fillRect l="-1000" t="-1028" r="-1000" b="-2643"/>
                </a:stretch>
              </a:blipFill>
              <a:ln>
                <a:solidFill>
                  <a:srgbClr val="C0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86936C71-3F6D-48D9-86A0-3B5D3AF3B681}"/>
              </a:ext>
            </a:extLst>
          </p:cNvPr>
          <p:cNvSpPr>
            <a:spLocks noGrp="1"/>
          </p:cNvSpPr>
          <p:nvPr>
            <p:ph type="sldNum" sz="quarter" idx="11"/>
          </p:nvPr>
        </p:nvSpPr>
        <p:spPr/>
        <p:txBody>
          <a:bodyPr/>
          <a:lstStyle/>
          <a:p>
            <a:pPr>
              <a:defRPr/>
            </a:pPr>
            <a:fld id="{8618F8B8-3FB5-463C-A387-6BC2D35C345E}" type="slidenum">
              <a:rPr lang="zh-CN" altLang="en-US" smtClean="0"/>
              <a:pPr>
                <a:defRPr/>
              </a:pPr>
              <a:t>39</a:t>
            </a:fld>
            <a:endParaRPr lang="en-US" altLang="zh-CN" dirty="0"/>
          </a:p>
        </p:txBody>
      </p:sp>
      <p:pic>
        <p:nvPicPr>
          <p:cNvPr id="3" name="Picture 4">
            <a:extLst>
              <a:ext uri="{FF2B5EF4-FFF2-40B4-BE49-F238E27FC236}">
                <a16:creationId xmlns:a16="http://schemas.microsoft.com/office/drawing/2014/main" xmlns="" id="{EF13AEBF-785C-872B-6A33-6C3916AB5DD7}"/>
              </a:ext>
            </a:extLst>
          </p:cNvPr>
          <p:cNvPicPr>
            <a:picLocks noChangeAspect="1"/>
          </p:cNvPicPr>
          <p:nvPr/>
        </p:nvPicPr>
        <p:blipFill>
          <a:blip r:embed="rId4"/>
          <a:stretch>
            <a:fillRect/>
          </a:stretch>
        </p:blipFill>
        <p:spPr>
          <a:xfrm>
            <a:off x="746575" y="567564"/>
            <a:ext cx="5455623" cy="1826322"/>
          </a:xfrm>
          <a:prstGeom prst="rect">
            <a:avLst/>
          </a:prstGeom>
        </p:spPr>
      </p:pic>
    </p:spTree>
    <p:extLst>
      <p:ext uri="{BB962C8B-B14F-4D97-AF65-F5344CB8AC3E}">
        <p14:creationId xmlns:p14="http://schemas.microsoft.com/office/powerpoint/2010/main" val="2021407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xmlns="" id="{A1C506C1-F606-4F10-AEAF-08968084F859}"/>
              </a:ext>
            </a:extLst>
          </p:cNvPr>
          <p:cNvSpPr>
            <a:spLocks noGrp="1"/>
          </p:cNvSpPr>
          <p:nvPr>
            <p:ph type="sldNum" sz="quarter" idx="11"/>
          </p:nvPr>
        </p:nvSpPr>
        <p:spPr/>
        <p:txBody>
          <a:bodyPr/>
          <a:lstStyle/>
          <a:p>
            <a:pPr>
              <a:defRPr/>
            </a:pPr>
            <a:fld id="{8618F8B8-3FB5-463C-A387-6BC2D35C345E}" type="slidenum">
              <a:rPr lang="zh-CN" altLang="en-US" smtClean="0"/>
              <a:pPr>
                <a:defRPr/>
              </a:pPr>
              <a:t>4</a:t>
            </a:fld>
            <a:endParaRPr lang="en-US" altLang="zh-CN" dirty="0"/>
          </a:p>
        </p:txBody>
      </p:sp>
      <p:sp>
        <p:nvSpPr>
          <p:cNvPr id="8" name="矩形 2">
            <a:extLst>
              <a:ext uri="{FF2B5EF4-FFF2-40B4-BE49-F238E27FC236}">
                <a16:creationId xmlns:a16="http://schemas.microsoft.com/office/drawing/2014/main" xmlns="" id="{F15937B2-B42A-4295-A284-BC4C48A4F3A8}"/>
              </a:ext>
            </a:extLst>
          </p:cNvPr>
          <p:cNvSpPr>
            <a:spLocks noChangeArrowheads="1"/>
          </p:cNvSpPr>
          <p:nvPr/>
        </p:nvSpPr>
        <p:spPr bwMode="auto">
          <a:xfrm>
            <a:off x="1061610" y="740750"/>
            <a:ext cx="65522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000" b="1" dirty="0">
                <a:solidFill>
                  <a:srgbClr val="002060"/>
                </a:solidFill>
                <a:latin typeface="微软雅黑" pitchFamily="34" charset="-122"/>
                <a:ea typeface="微软雅黑" pitchFamily="34" charset="-122"/>
              </a:rPr>
              <a:t>网站</a:t>
            </a:r>
          </a:p>
        </p:txBody>
      </p:sp>
      <p:sp>
        <p:nvSpPr>
          <p:cNvPr id="9" name="矩形 2">
            <a:extLst>
              <a:ext uri="{FF2B5EF4-FFF2-40B4-BE49-F238E27FC236}">
                <a16:creationId xmlns:a16="http://schemas.microsoft.com/office/drawing/2014/main" xmlns="" id="{66DCFCC7-8E4D-4104-932D-C8F5DF8D5D0D}"/>
              </a:ext>
            </a:extLst>
          </p:cNvPr>
          <p:cNvSpPr>
            <a:spLocks noChangeArrowheads="1"/>
          </p:cNvSpPr>
          <p:nvPr/>
        </p:nvSpPr>
        <p:spPr bwMode="auto">
          <a:xfrm>
            <a:off x="709803" y="1337278"/>
            <a:ext cx="73725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itchFamily="34" charset="-122"/>
                <a:ea typeface="微软雅黑" pitchFamily="34" charset="-122"/>
              </a:rPr>
              <a:t>https://ecourse.scut.edu.cn/web/gt/1/index.html?id=25180</a:t>
            </a:r>
          </a:p>
          <a:p>
            <a:endParaRPr lang="en-US" altLang="zh-CN" b="1" dirty="0">
              <a:solidFill>
                <a:srgbClr val="002060"/>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xmlns="" id="{D3793027-671A-B5C8-1ED4-145DB7627F66}"/>
              </a:ext>
            </a:extLst>
          </p:cNvPr>
          <p:cNvPicPr>
            <a:picLocks noChangeAspect="1"/>
          </p:cNvPicPr>
          <p:nvPr/>
        </p:nvPicPr>
        <p:blipFill>
          <a:blip r:embed="rId2"/>
          <a:stretch>
            <a:fillRect/>
          </a:stretch>
        </p:blipFill>
        <p:spPr>
          <a:xfrm>
            <a:off x="656565" y="2123855"/>
            <a:ext cx="7749579" cy="3054451"/>
          </a:xfrm>
          <a:prstGeom prst="rect">
            <a:avLst/>
          </a:prstGeom>
        </p:spPr>
      </p:pic>
    </p:spTree>
    <p:extLst>
      <p:ext uri="{BB962C8B-B14F-4D97-AF65-F5344CB8AC3E}">
        <p14:creationId xmlns:p14="http://schemas.microsoft.com/office/powerpoint/2010/main" val="165722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535" y="728700"/>
            <a:ext cx="8518358" cy="2520280"/>
          </a:xfrm>
          <a:ln>
            <a:solidFill>
              <a:srgbClr val="FF0000"/>
            </a:solidFill>
          </a:ln>
        </p:spPr>
        <p:txBody>
          <a:bodyPr/>
          <a:lstStyle/>
          <a:p>
            <a:pPr marL="0" indent="0" algn="just">
              <a:buNone/>
            </a:pPr>
            <a:r>
              <a:rPr lang="en-US" sz="2400" dirty="0">
                <a:latin typeface="Times" charset="0"/>
              </a:rPr>
              <a:t>       The whiskers in the boxplot extend out to the smallest observation, 9.69, on the low end and 312.45, the largest observation that is not an outlier, on the upper end. There is some positive skewness in the middle half of the data (the median line is somewhat closer to the left edge of the box than to the right edge) and a great deal of positive skewness overall. </a:t>
            </a:r>
            <a:endParaRPr lang="en-US" sz="2400" dirty="0"/>
          </a:p>
          <a:p>
            <a:pPr marL="0" indent="0">
              <a:buNone/>
            </a:pPr>
            <a:endParaRPr lang="en-US" sz="2400" dirty="0">
              <a:latin typeface="Times New Roman" charset="0"/>
              <a:ea typeface="Times New Roman" charset="0"/>
              <a:cs typeface="Times New Roman" charset="0"/>
            </a:endParaRPr>
          </a:p>
        </p:txBody>
      </p:sp>
      <p:sp>
        <p:nvSpPr>
          <p:cNvPr id="2" name="灯片编号占位符 1">
            <a:extLst>
              <a:ext uri="{FF2B5EF4-FFF2-40B4-BE49-F238E27FC236}">
                <a16:creationId xmlns:a16="http://schemas.microsoft.com/office/drawing/2014/main" xmlns="" id="{5BAB2ACD-8A87-4D14-A506-3D28FD89A86F}"/>
              </a:ext>
            </a:extLst>
          </p:cNvPr>
          <p:cNvSpPr>
            <a:spLocks noGrp="1"/>
          </p:cNvSpPr>
          <p:nvPr>
            <p:ph type="sldNum" sz="quarter" idx="11"/>
          </p:nvPr>
        </p:nvSpPr>
        <p:spPr/>
        <p:txBody>
          <a:bodyPr/>
          <a:lstStyle/>
          <a:p>
            <a:pPr>
              <a:defRPr/>
            </a:pPr>
            <a:fld id="{8618F8B8-3FB5-463C-A387-6BC2D35C345E}" type="slidenum">
              <a:rPr lang="zh-CN" altLang="en-US" smtClean="0"/>
              <a:pPr>
                <a:defRPr/>
              </a:pPr>
              <a:t>40</a:t>
            </a:fld>
            <a:endParaRPr lang="en-US" altLang="zh-CN" dirty="0"/>
          </a:p>
        </p:txBody>
      </p:sp>
      <p:pic>
        <p:nvPicPr>
          <p:cNvPr id="5" name="Picture 3">
            <a:extLst>
              <a:ext uri="{FF2B5EF4-FFF2-40B4-BE49-F238E27FC236}">
                <a16:creationId xmlns:a16="http://schemas.microsoft.com/office/drawing/2014/main" xmlns="" id="{B884242E-D121-7062-415F-886220BE00A0}"/>
              </a:ext>
            </a:extLst>
          </p:cNvPr>
          <p:cNvPicPr>
            <a:picLocks noChangeAspect="1"/>
          </p:cNvPicPr>
          <p:nvPr/>
        </p:nvPicPr>
        <p:blipFill>
          <a:blip r:embed="rId2"/>
          <a:stretch>
            <a:fillRect/>
          </a:stretch>
        </p:blipFill>
        <p:spPr>
          <a:xfrm>
            <a:off x="1691680" y="3429000"/>
            <a:ext cx="6682312" cy="2865709"/>
          </a:xfrm>
          <a:prstGeom prst="rect">
            <a:avLst/>
          </a:prstGeom>
        </p:spPr>
      </p:pic>
    </p:spTree>
    <p:extLst>
      <p:ext uri="{BB962C8B-B14F-4D97-AF65-F5344CB8AC3E}">
        <p14:creationId xmlns:p14="http://schemas.microsoft.com/office/powerpoint/2010/main" val="611363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0486" y="1651908"/>
            <a:ext cx="7913915" cy="4247317"/>
          </a:xfrm>
          <a:prstGeom prst="rect">
            <a:avLst/>
          </a:prstGeom>
          <a:noFill/>
          <a:ln w="19050">
            <a:solidFill>
              <a:schemeClr val="accent1">
                <a:hueOff val="0"/>
                <a:satOff val="0"/>
                <a:lumOff val="0"/>
              </a:schemeClr>
            </a:solidFill>
          </a:ln>
          <a:effectLst>
            <a:outerShdw blurRad="50800" dist="38100" dir="2700000" algn="tl" rotWithShape="0">
              <a:prstClr val="black">
                <a:alpha val="40000"/>
              </a:prstClr>
            </a:outerShdw>
          </a:effectLst>
        </p:spPr>
        <p:txBody>
          <a:bodyPr wrap="square">
            <a:spAutoFit/>
          </a:bodyPr>
          <a:lstStyle/>
          <a:p>
            <a:r>
              <a:rPr lang="en-US" dirty="0">
                <a:latin typeface="Times New Roman" charset="0"/>
                <a:ea typeface="Times New Roman" charset="0"/>
                <a:cs typeface="Times New Roman" charset="0"/>
              </a:rPr>
              <a:t>import </a:t>
            </a:r>
            <a:r>
              <a:rPr lang="en-US" dirty="0" err="1">
                <a:latin typeface="Times New Roman" charset="0"/>
                <a:ea typeface="Times New Roman" charset="0"/>
                <a:cs typeface="Times New Roman" charset="0"/>
              </a:rPr>
              <a:t>numpy</a:t>
            </a:r>
            <a:r>
              <a:rPr lang="en-US" dirty="0">
                <a:latin typeface="Times New Roman" charset="0"/>
                <a:ea typeface="Times New Roman" charset="0"/>
                <a:cs typeface="Times New Roman" charset="0"/>
              </a:rPr>
              <a:t> as np  </a:t>
            </a:r>
          </a:p>
          <a:p>
            <a:r>
              <a:rPr lang="en-US" dirty="0">
                <a:latin typeface="Times New Roman" charset="0"/>
                <a:ea typeface="Times New Roman" charset="0"/>
                <a:cs typeface="Times New Roman" charset="0"/>
              </a:rPr>
              <a:t>import </a:t>
            </a:r>
            <a:r>
              <a:rPr lang="en-US" dirty="0" err="1">
                <a:latin typeface="Times New Roman" charset="0"/>
                <a:ea typeface="Times New Roman" charset="0"/>
                <a:cs typeface="Times New Roman" charset="0"/>
              </a:rPr>
              <a:t>matplotlib.mlab</a:t>
            </a:r>
            <a:r>
              <a:rPr lang="en-US" dirty="0">
                <a:latin typeface="Times New Roman" charset="0"/>
                <a:ea typeface="Times New Roman" charset="0"/>
                <a:cs typeface="Times New Roman" charset="0"/>
              </a:rPr>
              <a:t> as </a:t>
            </a:r>
            <a:r>
              <a:rPr lang="en-US" dirty="0" err="1">
                <a:latin typeface="Times New Roman" charset="0"/>
                <a:ea typeface="Times New Roman" charset="0"/>
                <a:cs typeface="Times New Roman" charset="0"/>
              </a:rPr>
              <a:t>mlab</a:t>
            </a:r>
            <a:r>
              <a:rPr lang="en-US" dirty="0">
                <a:latin typeface="Times New Roman" charset="0"/>
                <a:ea typeface="Times New Roman" charset="0"/>
                <a:cs typeface="Times New Roman" charset="0"/>
              </a:rPr>
              <a:t>  </a:t>
            </a:r>
          </a:p>
          <a:p>
            <a:r>
              <a:rPr lang="en-US" dirty="0">
                <a:latin typeface="Times New Roman" charset="0"/>
                <a:ea typeface="Times New Roman" charset="0"/>
                <a:cs typeface="Times New Roman" charset="0"/>
              </a:rPr>
              <a:t>import </a:t>
            </a:r>
            <a:r>
              <a:rPr lang="en-US" dirty="0" err="1">
                <a:latin typeface="Times New Roman" charset="0"/>
                <a:ea typeface="Times New Roman" charset="0"/>
                <a:cs typeface="Times New Roman" charset="0"/>
              </a:rPr>
              <a:t>matplotlib.pyplot</a:t>
            </a:r>
            <a:r>
              <a:rPr lang="en-US" dirty="0">
                <a:latin typeface="Times New Roman" charset="0"/>
                <a:ea typeface="Times New Roman" charset="0"/>
                <a:cs typeface="Times New Roman" charset="0"/>
              </a:rPr>
              <a:t> as </a:t>
            </a:r>
            <a:r>
              <a:rPr lang="en-US" dirty="0" err="1">
                <a:latin typeface="Times New Roman" charset="0"/>
                <a:ea typeface="Times New Roman" charset="0"/>
                <a:cs typeface="Times New Roman" charset="0"/>
              </a:rPr>
              <a:t>plt</a:t>
            </a:r>
            <a:r>
              <a:rPr lang="en-US" dirty="0">
                <a:latin typeface="Times New Roman" charset="0"/>
                <a:ea typeface="Times New Roman" charset="0"/>
                <a:cs typeface="Times New Roman" charset="0"/>
              </a:rPr>
              <a:t>            </a:t>
            </a:r>
          </a:p>
          <a:p>
            <a:r>
              <a:rPr lang="en-US" dirty="0">
                <a:latin typeface="Times New Roman" charset="0"/>
                <a:ea typeface="Times New Roman" charset="0"/>
                <a:cs typeface="Times New Roman" charset="0"/>
              </a:rPr>
              <a:t>mu = 100 # mean of distribution  </a:t>
            </a:r>
          </a:p>
          <a:p>
            <a:r>
              <a:rPr lang="en-US" dirty="0">
                <a:latin typeface="Times New Roman" charset="0"/>
                <a:ea typeface="Times New Roman" charset="0"/>
                <a:cs typeface="Times New Roman" charset="0"/>
              </a:rPr>
              <a:t>sigma = 15 # standard deviation of distribution  </a:t>
            </a:r>
          </a:p>
          <a:p>
            <a:r>
              <a:rPr lang="en-US" dirty="0">
                <a:latin typeface="Times New Roman" charset="0"/>
                <a:ea typeface="Times New Roman" charset="0"/>
                <a:cs typeface="Times New Roman" charset="0"/>
              </a:rPr>
              <a:t>x = mu + sigma</a:t>
            </a:r>
            <a:r>
              <a:rPr lang="zh-CN" alt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np.random.randn</a:t>
            </a:r>
            <a:r>
              <a:rPr lang="en-US" dirty="0">
                <a:latin typeface="Times New Roman" charset="0"/>
                <a:ea typeface="Times New Roman" charset="0"/>
                <a:cs typeface="Times New Roman" charset="0"/>
              </a:rPr>
              <a:t>(10000) # generate the random number;      </a:t>
            </a:r>
          </a:p>
          <a:p>
            <a:r>
              <a:rPr lang="en-US" dirty="0" err="1">
                <a:latin typeface="Times New Roman" charset="0"/>
                <a:ea typeface="Times New Roman" charset="0"/>
                <a:cs typeface="Times New Roman" charset="0"/>
              </a:rPr>
              <a:t>num_bins</a:t>
            </a:r>
            <a:r>
              <a:rPr lang="en-US" dirty="0">
                <a:latin typeface="Times New Roman" charset="0"/>
                <a:ea typeface="Times New Roman" charset="0"/>
                <a:cs typeface="Times New Roman" charset="0"/>
              </a:rPr>
              <a:t> = 50# the histogram of the data</a:t>
            </a:r>
            <a:r>
              <a:rPr lang="zh-CN" altLang="en-US" dirty="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r>
              <a:rPr lang="en-US" dirty="0" err="1">
                <a:latin typeface="Times New Roman" charset="0"/>
                <a:ea typeface="Times New Roman" charset="0"/>
                <a:cs typeface="Times New Roman" charset="0"/>
              </a:rPr>
              <a:t>plt.figure</a:t>
            </a:r>
            <a:r>
              <a:rPr lang="en-US"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n, bins, patches = </a:t>
            </a:r>
            <a:r>
              <a:rPr lang="en-US" dirty="0" err="1">
                <a:latin typeface="Times New Roman" charset="0"/>
                <a:ea typeface="Times New Roman" charset="0"/>
                <a:cs typeface="Times New Roman" charset="0"/>
              </a:rPr>
              <a:t>plt.hist</a:t>
            </a:r>
            <a:r>
              <a:rPr lang="en-US" dirty="0">
                <a:latin typeface="Times New Roman" charset="0"/>
                <a:ea typeface="Times New Roman" charset="0"/>
                <a:cs typeface="Times New Roman" charset="0"/>
              </a:rPr>
              <a:t>(x, </a:t>
            </a:r>
            <a:r>
              <a:rPr lang="en-US" dirty="0" err="1">
                <a:latin typeface="Times New Roman" charset="0"/>
                <a:ea typeface="Times New Roman" charset="0"/>
                <a:cs typeface="Times New Roman" charset="0"/>
              </a:rPr>
              <a:t>num_bins</a:t>
            </a:r>
            <a:r>
              <a:rPr lang="en-US" dirty="0">
                <a:latin typeface="Times New Roman" charset="0"/>
                <a:ea typeface="Times New Roman" charset="0"/>
                <a:cs typeface="Times New Roman" charset="0"/>
              </a:rPr>
              <a:t>, density=1, </a:t>
            </a:r>
            <a:r>
              <a:rPr lang="en-US" dirty="0" err="1">
                <a:latin typeface="Times New Roman" charset="0"/>
                <a:ea typeface="Times New Roman" charset="0"/>
                <a:cs typeface="Times New Roman" charset="0"/>
              </a:rPr>
              <a:t>facecolor</a:t>
            </a:r>
            <a:r>
              <a:rPr lang="en-US" dirty="0">
                <a:latin typeface="Times New Roman" charset="0"/>
                <a:ea typeface="Times New Roman" charset="0"/>
                <a:cs typeface="Times New Roman" charset="0"/>
              </a:rPr>
              <a:t>='g', alpha=0.5) </a:t>
            </a:r>
          </a:p>
          <a:p>
            <a:r>
              <a:rPr lang="en-US" dirty="0">
                <a:latin typeface="Times New Roman" charset="0"/>
                <a:ea typeface="Times New Roman" charset="0"/>
                <a:cs typeface="Times New Roman" charset="0"/>
              </a:rPr>
              <a:t># add a 'best fit' line  </a:t>
            </a:r>
          </a:p>
          <a:p>
            <a:r>
              <a:rPr lang="en-US" dirty="0">
                <a:latin typeface="Times New Roman" charset="0"/>
                <a:ea typeface="Times New Roman" charset="0"/>
                <a:cs typeface="Times New Roman" charset="0"/>
              </a:rPr>
              <a:t>y = </a:t>
            </a:r>
            <a:r>
              <a:rPr lang="en-US" dirty="0" err="1">
                <a:latin typeface="Times New Roman" charset="0"/>
                <a:ea typeface="Times New Roman" charset="0"/>
                <a:cs typeface="Times New Roman" charset="0"/>
              </a:rPr>
              <a:t>mlab.normpdf</a:t>
            </a:r>
            <a:r>
              <a:rPr lang="en-US" dirty="0">
                <a:latin typeface="Times New Roman" charset="0"/>
                <a:ea typeface="Times New Roman" charset="0"/>
                <a:cs typeface="Times New Roman" charset="0"/>
              </a:rPr>
              <a:t>(bins, mu, sigma)  </a:t>
            </a:r>
          </a:p>
          <a:p>
            <a:r>
              <a:rPr lang="en-US" dirty="0" err="1">
                <a:latin typeface="Times New Roman" charset="0"/>
                <a:ea typeface="Times New Roman" charset="0"/>
                <a:cs typeface="Times New Roman" charset="0"/>
              </a:rPr>
              <a:t>plt.plot</a:t>
            </a:r>
            <a:r>
              <a:rPr lang="en-US" dirty="0">
                <a:latin typeface="Times New Roman" charset="0"/>
                <a:ea typeface="Times New Roman" charset="0"/>
                <a:cs typeface="Times New Roman" charset="0"/>
              </a:rPr>
              <a:t>(bins, y, 'r--')  </a:t>
            </a:r>
          </a:p>
          <a:p>
            <a:r>
              <a:rPr lang="en-US" dirty="0" err="1">
                <a:latin typeface="Times New Roman" charset="0"/>
                <a:ea typeface="Times New Roman" charset="0"/>
                <a:cs typeface="Times New Roman" charset="0"/>
              </a:rPr>
              <a:t>plt.xlabel</a:t>
            </a:r>
            <a:r>
              <a:rPr lang="en-US" dirty="0">
                <a:latin typeface="Times New Roman" charset="0"/>
                <a:ea typeface="Times New Roman" charset="0"/>
                <a:cs typeface="Times New Roman" charset="0"/>
              </a:rPr>
              <a:t>('Smarts')  </a:t>
            </a:r>
          </a:p>
          <a:p>
            <a:r>
              <a:rPr lang="en-US" dirty="0" err="1">
                <a:latin typeface="Times New Roman" charset="0"/>
                <a:ea typeface="Times New Roman" charset="0"/>
                <a:cs typeface="Times New Roman" charset="0"/>
              </a:rPr>
              <a:t>plt.ylabel</a:t>
            </a:r>
            <a:r>
              <a:rPr lang="en-US" dirty="0">
                <a:latin typeface="Times New Roman" charset="0"/>
                <a:ea typeface="Times New Roman" charset="0"/>
                <a:cs typeface="Times New Roman" charset="0"/>
              </a:rPr>
              <a:t>('Probability')  </a:t>
            </a:r>
          </a:p>
          <a:p>
            <a:r>
              <a:rPr lang="en-US" dirty="0" err="1">
                <a:latin typeface="Times New Roman" charset="0"/>
                <a:ea typeface="Times New Roman" charset="0"/>
                <a:cs typeface="Times New Roman" charset="0"/>
              </a:rPr>
              <a:t>plt.title</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r'Histogram</a:t>
            </a:r>
            <a:r>
              <a:rPr lang="en-US" dirty="0">
                <a:latin typeface="Times New Roman" charset="0"/>
                <a:ea typeface="Times New Roman" charset="0"/>
                <a:cs typeface="Times New Roman" charset="0"/>
              </a:rPr>
              <a:t> of IQ: $\mu=100$, $\sigma=15$')  </a:t>
            </a:r>
          </a:p>
        </p:txBody>
      </p:sp>
      <p:sp>
        <p:nvSpPr>
          <p:cNvPr id="6" name="Title 1"/>
          <p:cNvSpPr>
            <a:spLocks noGrp="1"/>
          </p:cNvSpPr>
          <p:nvPr>
            <p:ph type="title"/>
          </p:nvPr>
        </p:nvSpPr>
        <p:spPr>
          <a:xfrm>
            <a:off x="629151" y="908720"/>
            <a:ext cx="7132865" cy="422842"/>
          </a:xfrm>
          <a:effectLst>
            <a:outerShdw blurRad="50800" dist="38100" dir="5400000" algn="t" rotWithShape="0">
              <a:prstClr val="black">
                <a:alpha val="40000"/>
              </a:prstClr>
            </a:outerShdw>
          </a:effectLst>
        </p:spPr>
        <p:txBody>
          <a:bodyPr>
            <a:noAutofit/>
          </a:bodyPr>
          <a:lstStyle/>
          <a:p>
            <a:pPr algn="ctr"/>
            <a:r>
              <a:rPr lang="en-US" altLang="zh-CN" sz="3200" dirty="0">
                <a:solidFill>
                  <a:srgbClr val="3333FF"/>
                </a:solidFill>
                <a:latin typeface="Times New Roman" charset="0"/>
                <a:ea typeface="Times New Roman" charset="0"/>
                <a:cs typeface="Times New Roman" charset="0"/>
              </a:rPr>
              <a:t>Python</a:t>
            </a:r>
            <a:r>
              <a:rPr lang="zh-CN" altLang="en-US" sz="3200" dirty="0">
                <a:solidFill>
                  <a:srgbClr val="3333FF"/>
                </a:solidFill>
                <a:latin typeface="Times New Roman" charset="0"/>
                <a:ea typeface="Times New Roman" charset="0"/>
                <a:cs typeface="Times New Roman" charset="0"/>
              </a:rPr>
              <a:t> </a:t>
            </a:r>
            <a:r>
              <a:rPr lang="en-US" altLang="zh-CN" sz="3200" dirty="0">
                <a:solidFill>
                  <a:srgbClr val="3333FF"/>
                </a:solidFill>
                <a:latin typeface="Times New Roman" charset="0"/>
                <a:ea typeface="Times New Roman" charset="0"/>
                <a:cs typeface="Times New Roman" charset="0"/>
              </a:rPr>
              <a:t>codes</a:t>
            </a:r>
            <a:r>
              <a:rPr lang="zh-CN" altLang="en-US" sz="3200" dirty="0">
                <a:solidFill>
                  <a:srgbClr val="3333FF"/>
                </a:solidFill>
                <a:latin typeface="Times New Roman" charset="0"/>
                <a:ea typeface="Times New Roman" charset="0"/>
                <a:cs typeface="Times New Roman" charset="0"/>
              </a:rPr>
              <a:t> </a:t>
            </a:r>
            <a:r>
              <a:rPr lang="en-US" altLang="zh-CN" sz="3200" dirty="0">
                <a:solidFill>
                  <a:srgbClr val="3333FF"/>
                </a:solidFill>
                <a:latin typeface="Times New Roman" charset="0"/>
                <a:ea typeface="Times New Roman" charset="0"/>
                <a:cs typeface="Times New Roman" charset="0"/>
              </a:rPr>
              <a:t>of</a:t>
            </a:r>
            <a:r>
              <a:rPr lang="zh-CN" altLang="en-US" sz="3200" dirty="0">
                <a:solidFill>
                  <a:srgbClr val="3333FF"/>
                </a:solidFill>
                <a:latin typeface="Times New Roman" charset="0"/>
                <a:ea typeface="Times New Roman" charset="0"/>
                <a:cs typeface="Times New Roman" charset="0"/>
              </a:rPr>
              <a:t> </a:t>
            </a:r>
            <a:r>
              <a:rPr lang="en-US" altLang="zh-CN" sz="3200" dirty="0">
                <a:solidFill>
                  <a:srgbClr val="3333FF"/>
                </a:solidFill>
                <a:latin typeface="Times New Roman" charset="0"/>
                <a:ea typeface="Times New Roman" charset="0"/>
                <a:cs typeface="Times New Roman" charset="0"/>
              </a:rPr>
              <a:t>histogram</a:t>
            </a:r>
            <a:r>
              <a:rPr lang="zh-CN" altLang="en-US" sz="3200" dirty="0">
                <a:solidFill>
                  <a:srgbClr val="3333FF"/>
                </a:solidFill>
                <a:latin typeface="Times New Roman" charset="0"/>
                <a:ea typeface="Times New Roman" charset="0"/>
                <a:cs typeface="Times New Roman" charset="0"/>
              </a:rPr>
              <a:t> </a:t>
            </a:r>
            <a:r>
              <a:rPr lang="en-US" altLang="zh-CN" sz="3200" dirty="0">
                <a:solidFill>
                  <a:srgbClr val="3333FF"/>
                </a:solidFill>
                <a:latin typeface="Times New Roman" charset="0"/>
                <a:ea typeface="Times New Roman" charset="0"/>
                <a:cs typeface="Times New Roman" charset="0"/>
              </a:rPr>
              <a:t>and</a:t>
            </a:r>
            <a:r>
              <a:rPr lang="zh-CN" altLang="en-US" sz="3200" dirty="0">
                <a:solidFill>
                  <a:srgbClr val="3333FF"/>
                </a:solidFill>
                <a:latin typeface="Times New Roman" charset="0"/>
                <a:ea typeface="Times New Roman" charset="0"/>
                <a:cs typeface="Times New Roman" charset="0"/>
              </a:rPr>
              <a:t> </a:t>
            </a:r>
            <a:r>
              <a:rPr lang="en-US" altLang="zh-CN" sz="3200" dirty="0">
                <a:solidFill>
                  <a:srgbClr val="3333FF"/>
                </a:solidFill>
                <a:latin typeface="Times New Roman" charset="0"/>
                <a:ea typeface="Times New Roman" charset="0"/>
                <a:cs typeface="Times New Roman" charset="0"/>
              </a:rPr>
              <a:t>boxplot</a:t>
            </a:r>
            <a:endParaRPr lang="en-US" sz="3200" dirty="0">
              <a:solidFill>
                <a:srgbClr val="3333FF"/>
              </a:solidFill>
              <a:latin typeface="Times New Roman" charset="0"/>
              <a:ea typeface="Times New Roman" charset="0"/>
              <a:cs typeface="Times New Roman" charset="0"/>
            </a:endParaRPr>
          </a:p>
        </p:txBody>
      </p:sp>
      <p:sp>
        <p:nvSpPr>
          <p:cNvPr id="2" name="灯片编号占位符 1">
            <a:extLst>
              <a:ext uri="{FF2B5EF4-FFF2-40B4-BE49-F238E27FC236}">
                <a16:creationId xmlns:a16="http://schemas.microsoft.com/office/drawing/2014/main" xmlns="" id="{D6A417F7-4466-41C6-9159-E7DCFAAC7BD1}"/>
              </a:ext>
            </a:extLst>
          </p:cNvPr>
          <p:cNvSpPr>
            <a:spLocks noGrp="1"/>
          </p:cNvSpPr>
          <p:nvPr>
            <p:ph type="sldNum" sz="quarter" idx="11"/>
          </p:nvPr>
        </p:nvSpPr>
        <p:spPr/>
        <p:txBody>
          <a:bodyPr/>
          <a:lstStyle/>
          <a:p>
            <a:pPr>
              <a:defRPr/>
            </a:pPr>
            <a:fld id="{8618F8B8-3FB5-463C-A387-6BC2D35C345E}" type="slidenum">
              <a:rPr lang="zh-CN" altLang="en-US" smtClean="0"/>
              <a:pPr>
                <a:defRPr/>
              </a:pPr>
              <a:t>41</a:t>
            </a:fld>
            <a:endParaRPr lang="en-US" altLang="zh-CN" dirty="0"/>
          </a:p>
        </p:txBody>
      </p:sp>
    </p:spTree>
    <p:extLst>
      <p:ext uri="{BB962C8B-B14F-4D97-AF65-F5344CB8AC3E}">
        <p14:creationId xmlns:p14="http://schemas.microsoft.com/office/powerpoint/2010/main" val="1129893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8877" y="5173727"/>
            <a:ext cx="7580858" cy="738664"/>
          </a:xfrm>
          <a:prstGeom prst="rect">
            <a:avLst/>
          </a:prstGeom>
          <a:effectLst>
            <a:outerShdw blurRad="50800" dist="38100" dir="8100000" algn="tr" rotWithShape="0">
              <a:prstClr val="black">
                <a:alpha val="40000"/>
              </a:prstClr>
            </a:outerShdw>
          </a:effectLst>
        </p:spPr>
        <p:txBody>
          <a:bodyPr wrap="none">
            <a:spAutoFit/>
          </a:bodyPr>
          <a:lstStyle/>
          <a:p>
            <a:r>
              <a:rPr lang="en-US" altLang="zh-CN" sz="2100" dirty="0">
                <a:latin typeface="Times New Roman" charset="0"/>
                <a:ea typeface="Times New Roman" charset="0"/>
                <a:cs typeface="Times New Roman" charset="0"/>
              </a:rPr>
              <a:t>Please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refer</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a:t>
            </a:r>
            <a:r>
              <a:rPr lang="zh-CN" altLang="en-US" sz="2100"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hlinkClick r:id="rId2"/>
              </a:rPr>
              <a:t>https://matplotlib.org/gallery/index.html</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to</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get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more</a:t>
            </a:r>
          </a:p>
          <a:p>
            <a:r>
              <a:rPr lang="en-US" altLang="zh-CN" sz="2100" dirty="0">
                <a:latin typeface="Times New Roman" charset="0"/>
                <a:ea typeface="Times New Roman" charset="0"/>
                <a:cs typeface="Times New Roman" charset="0"/>
              </a:rPr>
              <a:t>useful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python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codes.</a:t>
            </a:r>
            <a:endParaRPr lang="en-US" sz="2100" dirty="0">
              <a:latin typeface="Times New Roman" charset="0"/>
              <a:ea typeface="Times New Roman" charset="0"/>
              <a:cs typeface="Times New Roman" charset="0"/>
            </a:endParaRPr>
          </a:p>
        </p:txBody>
      </p:sp>
      <p:sp>
        <p:nvSpPr>
          <p:cNvPr id="5" name="Rectangle 4"/>
          <p:cNvSpPr/>
          <p:nvPr/>
        </p:nvSpPr>
        <p:spPr>
          <a:xfrm>
            <a:off x="1244942" y="990574"/>
            <a:ext cx="6342314" cy="1477328"/>
          </a:xfrm>
          <a:prstGeom prst="rect">
            <a:avLst/>
          </a:prstGeom>
          <a:ln>
            <a:solidFill>
              <a:schemeClr val="accent1">
                <a:hueOff val="0"/>
                <a:satOff val="0"/>
                <a:lumOff val="0"/>
              </a:schemeClr>
            </a:solidFill>
          </a:ln>
          <a:effectLst>
            <a:outerShdw blurRad="50800" dist="38100" dir="5400000" algn="t" rotWithShape="0">
              <a:prstClr val="black">
                <a:alpha val="40000"/>
              </a:prstClr>
            </a:outerShdw>
          </a:effectLst>
        </p:spPr>
        <p:txBody>
          <a:bodyPr wrap="square">
            <a:spAutoFit/>
          </a:bodyPr>
          <a:lstStyle/>
          <a:p>
            <a:r>
              <a:rPr lang="en-US" dirty="0" err="1">
                <a:latin typeface="Times New Roman" charset="0"/>
                <a:ea typeface="Times New Roman" charset="0"/>
                <a:cs typeface="Times New Roman" charset="0"/>
              </a:rPr>
              <a:t>plt.figure</a:t>
            </a:r>
            <a:r>
              <a:rPr lang="en-US" dirty="0">
                <a:latin typeface="Times New Roman" charset="0"/>
                <a:ea typeface="Times New Roman" charset="0"/>
                <a:cs typeface="Times New Roman" charset="0"/>
              </a:rPr>
              <a:t>(2)</a:t>
            </a:r>
          </a:p>
          <a:p>
            <a:r>
              <a:rPr lang="en-US" dirty="0" err="1">
                <a:latin typeface="Times New Roman" charset="0"/>
                <a:ea typeface="Times New Roman" charset="0"/>
                <a:cs typeface="Times New Roman" charset="0"/>
              </a:rPr>
              <a:t>plt.boxplot</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x,vert</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False,showmeans</a:t>
            </a:r>
            <a:r>
              <a:rPr lang="en-US" dirty="0">
                <a:latin typeface="Times New Roman" charset="0"/>
                <a:ea typeface="Times New Roman" charset="0"/>
                <a:cs typeface="Times New Roman" charset="0"/>
              </a:rPr>
              <a:t>=False)     </a:t>
            </a:r>
          </a:p>
          <a:p>
            <a:r>
              <a:rPr lang="en-US" dirty="0">
                <a:latin typeface="Times New Roman" charset="0"/>
                <a:ea typeface="Times New Roman" charset="0"/>
                <a:cs typeface="Times New Roman" charset="0"/>
              </a:rPr>
              <a:t> # Tweak spacing to prevent clipping of </a:t>
            </a:r>
            <a:r>
              <a:rPr lang="en-US" dirty="0" err="1">
                <a:latin typeface="Times New Roman" charset="0"/>
                <a:ea typeface="Times New Roman" charset="0"/>
                <a:cs typeface="Times New Roman" charset="0"/>
              </a:rPr>
              <a:t>ylabel</a:t>
            </a:r>
            <a:r>
              <a:rPr lang="en-US" dirty="0">
                <a:latin typeface="Times New Roman" charset="0"/>
                <a:ea typeface="Times New Roman" charset="0"/>
                <a:cs typeface="Times New Roman" charset="0"/>
              </a:rPr>
              <a:t>  </a:t>
            </a:r>
          </a:p>
          <a:p>
            <a:r>
              <a:rPr lang="en-US" dirty="0" err="1">
                <a:latin typeface="Times New Roman" charset="0"/>
                <a:ea typeface="Times New Roman" charset="0"/>
                <a:cs typeface="Times New Roman" charset="0"/>
              </a:rPr>
              <a:t>plt.subplots_adjust</a:t>
            </a:r>
            <a:r>
              <a:rPr lang="en-US" dirty="0">
                <a:latin typeface="Times New Roman" charset="0"/>
                <a:ea typeface="Times New Roman" charset="0"/>
                <a:cs typeface="Times New Roman" charset="0"/>
              </a:rPr>
              <a:t>(left=0.15)  </a:t>
            </a:r>
          </a:p>
          <a:p>
            <a:r>
              <a:rPr lang="en-US" dirty="0" err="1">
                <a:latin typeface="Times New Roman" charset="0"/>
                <a:ea typeface="Times New Roman" charset="0"/>
                <a:cs typeface="Times New Roman" charset="0"/>
              </a:rPr>
              <a:t>plt.show</a:t>
            </a:r>
            <a:r>
              <a:rPr lang="en-US" dirty="0">
                <a:latin typeface="Times New Roman" charset="0"/>
                <a:ea typeface="Times New Roman" charset="0"/>
                <a:cs typeface="Times New Roman" charset="0"/>
              </a:rPr>
              <a:t>()</a:t>
            </a:r>
          </a:p>
        </p:txBody>
      </p:sp>
      <p:sp>
        <p:nvSpPr>
          <p:cNvPr id="2" name="灯片编号占位符 1">
            <a:extLst>
              <a:ext uri="{FF2B5EF4-FFF2-40B4-BE49-F238E27FC236}">
                <a16:creationId xmlns:a16="http://schemas.microsoft.com/office/drawing/2014/main" xmlns="" id="{7D611AC5-9318-4E9D-8164-098DBCA530C2}"/>
              </a:ext>
            </a:extLst>
          </p:cNvPr>
          <p:cNvSpPr>
            <a:spLocks noGrp="1"/>
          </p:cNvSpPr>
          <p:nvPr>
            <p:ph type="sldNum" sz="quarter" idx="11"/>
          </p:nvPr>
        </p:nvSpPr>
        <p:spPr/>
        <p:txBody>
          <a:bodyPr/>
          <a:lstStyle/>
          <a:p>
            <a:pPr>
              <a:defRPr/>
            </a:pPr>
            <a:fld id="{8618F8B8-3FB5-463C-A387-6BC2D35C345E}" type="slidenum">
              <a:rPr lang="zh-CN" altLang="en-US" smtClean="0"/>
              <a:pPr>
                <a:defRPr/>
              </a:pPr>
              <a:t>42</a:t>
            </a:fld>
            <a:endParaRPr lang="en-US" altLang="zh-CN" dirty="0"/>
          </a:p>
        </p:txBody>
      </p:sp>
      <p:pic>
        <p:nvPicPr>
          <p:cNvPr id="3" name="Picture 6">
            <a:extLst>
              <a:ext uri="{FF2B5EF4-FFF2-40B4-BE49-F238E27FC236}">
                <a16:creationId xmlns:a16="http://schemas.microsoft.com/office/drawing/2014/main" xmlns="" id="{138224D1-EE76-F765-CB3E-FF93AB9A4CB5}"/>
              </a:ext>
            </a:extLst>
          </p:cNvPr>
          <p:cNvPicPr>
            <a:picLocks noChangeAspect="1"/>
          </p:cNvPicPr>
          <p:nvPr/>
        </p:nvPicPr>
        <p:blipFill>
          <a:blip r:embed="rId3"/>
          <a:stretch>
            <a:fillRect/>
          </a:stretch>
        </p:blipFill>
        <p:spPr>
          <a:xfrm>
            <a:off x="1286635" y="2514683"/>
            <a:ext cx="2944564" cy="2475275"/>
          </a:xfrm>
          <a:prstGeom prst="rect">
            <a:avLst/>
          </a:prstGeom>
          <a:ln w="25400">
            <a:solidFill>
              <a:schemeClr val="accent1">
                <a:hueOff val="0"/>
                <a:satOff val="0"/>
                <a:lumOff val="0"/>
              </a:schemeClr>
            </a:solidFill>
          </a:ln>
        </p:spPr>
      </p:pic>
      <p:pic>
        <p:nvPicPr>
          <p:cNvPr id="6" name="Picture 7">
            <a:extLst>
              <a:ext uri="{FF2B5EF4-FFF2-40B4-BE49-F238E27FC236}">
                <a16:creationId xmlns:a16="http://schemas.microsoft.com/office/drawing/2014/main" xmlns="" id="{0D74F69B-EF1A-6A5A-EDA4-7A34DC8BA316}"/>
              </a:ext>
            </a:extLst>
          </p:cNvPr>
          <p:cNvPicPr>
            <a:picLocks noChangeAspect="1"/>
          </p:cNvPicPr>
          <p:nvPr/>
        </p:nvPicPr>
        <p:blipFill>
          <a:blip r:embed="rId4"/>
          <a:stretch>
            <a:fillRect/>
          </a:stretch>
        </p:blipFill>
        <p:spPr>
          <a:xfrm>
            <a:off x="4591922" y="2505191"/>
            <a:ext cx="2944564" cy="2475275"/>
          </a:xfrm>
          <a:prstGeom prst="rect">
            <a:avLst/>
          </a:prstGeom>
          <a:ln w="25400">
            <a:solidFill>
              <a:schemeClr val="accent1">
                <a:hueOff val="0"/>
                <a:satOff val="0"/>
                <a:lumOff val="0"/>
              </a:schemeClr>
            </a:solidFill>
          </a:ln>
        </p:spPr>
      </p:pic>
    </p:spTree>
    <p:extLst>
      <p:ext uri="{BB962C8B-B14F-4D97-AF65-F5344CB8AC3E}">
        <p14:creationId xmlns:p14="http://schemas.microsoft.com/office/powerpoint/2010/main" val="8876615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700"/>
            <a:ext cx="7132865" cy="814728"/>
          </a:xfrm>
          <a:ln>
            <a:solidFill>
              <a:srgbClr val="FF0000"/>
            </a:solidFill>
          </a:ln>
          <a:effectLst>
            <a:outerShdw blurRad="50800" dist="38100" dir="2700000" algn="tl" rotWithShape="0">
              <a:prstClr val="black">
                <a:alpha val="40000"/>
              </a:prstClr>
            </a:outerShdw>
          </a:effectLst>
        </p:spPr>
        <p:txBody>
          <a:bodyPr>
            <a:noAutofit/>
          </a:bodyPr>
          <a:lstStyle/>
          <a:p>
            <a:r>
              <a:rPr lang="en-US" altLang="zh-CN" sz="3200" b="1" dirty="0">
                <a:solidFill>
                  <a:schemeClr val="bg2">
                    <a:lumMod val="60000"/>
                    <a:lumOff val="40000"/>
                  </a:schemeClr>
                </a:solidFill>
                <a:latin typeface="Times" charset="0"/>
              </a:rPr>
              <a:t>10   I</a:t>
            </a:r>
            <a:r>
              <a:rPr lang="en-US" sz="3200" b="1" dirty="0">
                <a:solidFill>
                  <a:schemeClr val="bg2">
                    <a:lumMod val="60000"/>
                    <a:lumOff val="40000"/>
                  </a:schemeClr>
                </a:solidFill>
                <a:latin typeface="Times" charset="0"/>
              </a:rPr>
              <a:t>nferential statistics. </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447519" y="1763815"/>
            <a:ext cx="8345270" cy="3240360"/>
          </a:xfrm>
          <a:ln>
            <a:solidFill>
              <a:srgbClr val="FF0000"/>
            </a:solidFill>
          </a:ln>
        </p:spPr>
        <p:txBody>
          <a:bodyPr/>
          <a:lstStyle/>
          <a:p>
            <a:pPr algn="just">
              <a:buFont typeface="Wingdings" panose="05000000000000000000" pitchFamily="2" charset="2"/>
              <a:buChar char="l"/>
            </a:pPr>
            <a:r>
              <a:rPr lang="en-US" sz="2400" dirty="0">
                <a:latin typeface="Times" charset="0"/>
              </a:rPr>
              <a:t>Having obtained </a:t>
            </a:r>
            <a:r>
              <a:rPr lang="en-US" sz="2400" dirty="0">
                <a:solidFill>
                  <a:srgbClr val="FF0000"/>
                </a:solidFill>
                <a:latin typeface="Times" charset="0"/>
              </a:rPr>
              <a:t>a sample </a:t>
            </a:r>
            <a:r>
              <a:rPr lang="en-US" sz="2400" dirty="0">
                <a:latin typeface="Times" charset="0"/>
              </a:rPr>
              <a:t>from </a:t>
            </a:r>
            <a:r>
              <a:rPr lang="en-US" sz="2400" dirty="0">
                <a:solidFill>
                  <a:srgbClr val="FF0000"/>
                </a:solidFill>
                <a:latin typeface="Times" charset="0"/>
              </a:rPr>
              <a:t>a population</a:t>
            </a:r>
            <a:r>
              <a:rPr lang="en-US" sz="2400" dirty="0">
                <a:latin typeface="Times" charset="0"/>
              </a:rPr>
              <a:t>, an investigator would frequently like to </a:t>
            </a:r>
            <a:r>
              <a:rPr lang="en-US" sz="2400" dirty="0">
                <a:solidFill>
                  <a:srgbClr val="FF0000"/>
                </a:solidFill>
                <a:latin typeface="Times" charset="0"/>
              </a:rPr>
              <a:t>use sample information </a:t>
            </a:r>
            <a:r>
              <a:rPr lang="en-US" sz="2400" dirty="0">
                <a:latin typeface="Times" charset="0"/>
              </a:rPr>
              <a:t>to draw some type of conclusion (make an inference of some sort) about the population. That is, the sample is a means to an end rather than an end in itself. </a:t>
            </a:r>
          </a:p>
          <a:p>
            <a:pPr algn="just">
              <a:buFont typeface="Wingdings" panose="05000000000000000000" pitchFamily="2" charset="2"/>
              <a:buChar char="l"/>
            </a:pPr>
            <a:r>
              <a:rPr lang="en-US" sz="2400" dirty="0">
                <a:latin typeface="Times" charset="0"/>
              </a:rPr>
              <a:t>Techniques for generalizing from a sample to a population are gathered within the branch of our discipline called </a:t>
            </a:r>
            <a:r>
              <a:rPr lang="en-US" sz="2400" b="1" dirty="0">
                <a:latin typeface="Times" charset="0"/>
              </a:rPr>
              <a:t>inferential statistics. </a:t>
            </a:r>
            <a:endParaRPr lang="en-US" sz="2400" dirty="0"/>
          </a:p>
        </p:txBody>
      </p:sp>
      <p:sp>
        <p:nvSpPr>
          <p:cNvPr id="4" name="灯片编号占位符 3">
            <a:extLst>
              <a:ext uri="{FF2B5EF4-FFF2-40B4-BE49-F238E27FC236}">
                <a16:creationId xmlns:a16="http://schemas.microsoft.com/office/drawing/2014/main" xmlns="" id="{8E211942-9AFF-4998-82C7-29C683949D9A}"/>
              </a:ext>
            </a:extLst>
          </p:cNvPr>
          <p:cNvSpPr>
            <a:spLocks noGrp="1"/>
          </p:cNvSpPr>
          <p:nvPr>
            <p:ph type="sldNum" sz="quarter" idx="11"/>
          </p:nvPr>
        </p:nvSpPr>
        <p:spPr/>
        <p:txBody>
          <a:bodyPr/>
          <a:lstStyle/>
          <a:p>
            <a:pPr>
              <a:defRPr/>
            </a:pPr>
            <a:fld id="{8618F8B8-3FB5-463C-A387-6BC2D35C345E}" type="slidenum">
              <a:rPr lang="zh-CN" altLang="en-US" smtClean="0"/>
              <a:pPr>
                <a:defRPr/>
              </a:pPr>
              <a:t>43</a:t>
            </a:fld>
            <a:endParaRPr lang="en-US" altLang="zh-CN" dirty="0"/>
          </a:p>
        </p:txBody>
      </p:sp>
    </p:spTree>
    <p:extLst>
      <p:ext uri="{BB962C8B-B14F-4D97-AF65-F5344CB8AC3E}">
        <p14:creationId xmlns:p14="http://schemas.microsoft.com/office/powerpoint/2010/main" val="162953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3686"/>
            <a:ext cx="8229600" cy="1184208"/>
          </a:xfrm>
          <a:ln>
            <a:solidFill>
              <a:srgbClr val="FF0000"/>
            </a:solidFill>
          </a:ln>
          <a:effectLst>
            <a:outerShdw blurRad="50800" dist="38100" dir="2700000" algn="tl" rotWithShape="0">
              <a:prstClr val="black">
                <a:alpha val="40000"/>
              </a:prstClr>
            </a:outerShdw>
          </a:effectLst>
        </p:spPr>
        <p:txBody>
          <a:bodyPr>
            <a:normAutofit/>
          </a:bodyPr>
          <a:lstStyle/>
          <a:p>
            <a:r>
              <a:rPr lang="en-US" sz="3200" dirty="0">
                <a:solidFill>
                  <a:schemeClr val="bg2">
                    <a:lumMod val="60000"/>
                    <a:lumOff val="40000"/>
                  </a:schemeClr>
                </a:solidFill>
                <a:latin typeface="Times New Roman" panose="02020603050405020304" pitchFamily="18" charset="0"/>
                <a:cs typeface="Times New Roman" panose="02020603050405020304" pitchFamily="18" charset="0"/>
              </a:rPr>
              <a:t>    The relationship between probability and inferential statistics </a:t>
            </a:r>
            <a:endParaRPr lang="en-US" sz="3200" dirty="0">
              <a:solidFill>
                <a:schemeClr val="bg2">
                  <a:lumMod val="60000"/>
                  <a:lumOff val="40000"/>
                </a:schemeClr>
              </a:solidFill>
              <a:latin typeface="Times New Roman" panose="02020603050405020304" pitchFamily="18" charset="0"/>
              <a:ea typeface="Times New Roman" charset="0"/>
              <a:cs typeface="Times New Roman" panose="02020603050405020304" pitchFamily="18" charset="0"/>
            </a:endParaRPr>
          </a:p>
        </p:txBody>
      </p:sp>
      <p:sp>
        <p:nvSpPr>
          <p:cNvPr id="3" name="Content Placeholder 2"/>
          <p:cNvSpPr>
            <a:spLocks noGrp="1"/>
          </p:cNvSpPr>
          <p:nvPr>
            <p:ph idx="1"/>
          </p:nvPr>
        </p:nvSpPr>
        <p:spPr>
          <a:xfrm>
            <a:off x="457200" y="1981199"/>
            <a:ext cx="8229600" cy="4283115"/>
          </a:xfrm>
          <a:ln>
            <a:solidFill>
              <a:srgbClr val="FF0000"/>
            </a:solidFill>
          </a:ln>
        </p:spPr>
        <p:txBody>
          <a:bodyPr/>
          <a:lstStyle/>
          <a:p>
            <a:pPr algn="just">
              <a:buFont typeface="Wingdings" panose="05000000000000000000" pitchFamily="2" charset="2"/>
              <a:buChar char="l"/>
            </a:pPr>
            <a:r>
              <a:rPr lang="en-US" sz="2400" dirty="0">
                <a:latin typeface="Times" charset="0"/>
              </a:rPr>
              <a:t>The main focus: presenting and illustrating methods of inferential statistics that are useful in scientific work. The most important types of </a:t>
            </a:r>
            <a:r>
              <a:rPr lang="en-US" sz="2400" dirty="0">
                <a:solidFill>
                  <a:srgbClr val="FF0000"/>
                </a:solidFill>
                <a:latin typeface="Times" charset="0"/>
              </a:rPr>
              <a:t>inferential procedures</a:t>
            </a:r>
            <a:r>
              <a:rPr lang="en-US" sz="2400" dirty="0">
                <a:latin typeface="Times" charset="0"/>
              </a:rPr>
              <a:t>—</a:t>
            </a:r>
            <a:r>
              <a:rPr lang="en-US" sz="2400" b="1" dirty="0">
                <a:solidFill>
                  <a:srgbClr val="3333FF"/>
                </a:solidFill>
                <a:latin typeface="Times" charset="0"/>
              </a:rPr>
              <a:t>point estimation</a:t>
            </a:r>
            <a:r>
              <a:rPr lang="zh-CN" altLang="en-US" sz="2400" b="1" dirty="0">
                <a:solidFill>
                  <a:srgbClr val="3333FF"/>
                </a:solidFill>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点估计</a:t>
            </a:r>
            <a:r>
              <a:rPr lang="en-US" altLang="zh-CN" sz="2400" dirty="0">
                <a:latin typeface="Times" charset="0"/>
              </a:rPr>
              <a:t>)</a:t>
            </a:r>
            <a:r>
              <a:rPr lang="en-US" sz="2400" dirty="0">
                <a:latin typeface="Times" charset="0"/>
              </a:rPr>
              <a:t>, </a:t>
            </a:r>
            <a:r>
              <a:rPr lang="en-US" sz="2400" b="1" dirty="0">
                <a:solidFill>
                  <a:srgbClr val="3333FF"/>
                </a:solidFill>
                <a:latin typeface="Times" charset="0"/>
              </a:rPr>
              <a:t>hypothesis testing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假设检验</a:t>
            </a:r>
            <a:r>
              <a:rPr lang="en-US" altLang="zh-CN" sz="2400" dirty="0">
                <a:latin typeface="Times" charset="0"/>
              </a:rPr>
              <a:t>)</a:t>
            </a:r>
            <a:r>
              <a:rPr lang="en-US" sz="2400" dirty="0">
                <a:latin typeface="Times" charset="0"/>
              </a:rPr>
              <a:t>, and </a:t>
            </a:r>
            <a:r>
              <a:rPr lang="en-US" sz="2400" b="1" dirty="0">
                <a:solidFill>
                  <a:srgbClr val="3333FF"/>
                </a:solidFill>
                <a:latin typeface="Times" charset="0"/>
              </a:rPr>
              <a:t>estimation by confidence intervals</a:t>
            </a:r>
            <a:r>
              <a:rPr lang="en-US" sz="2400" dirty="0">
                <a:latin typeface="Times" charset="0"/>
              </a:rPr>
              <a:t> </a:t>
            </a:r>
            <a:r>
              <a:rPr lang="en-US" altLang="zh-CN" sz="2400" dirty="0">
                <a:latin typeface="Times" charset="0"/>
              </a:rPr>
              <a:t>(</a:t>
            </a:r>
            <a:r>
              <a:rPr lang="zh-CN" altLang="en-US" sz="2400" dirty="0">
                <a:latin typeface="宋体" panose="02010600030101010101" pitchFamily="2" charset="-122"/>
                <a:ea typeface="宋体" panose="02010600030101010101" pitchFamily="2" charset="-122"/>
              </a:rPr>
              <a:t>区间估计</a:t>
            </a:r>
            <a:r>
              <a:rPr lang="en-US" altLang="zh-CN" sz="2400" dirty="0">
                <a:latin typeface="Times" charset="0"/>
              </a:rPr>
              <a:t>)</a:t>
            </a:r>
            <a:r>
              <a:rPr lang="en-US" sz="2400" dirty="0">
                <a:latin typeface="Times" charset="0"/>
              </a:rPr>
              <a:t>—are introduced in Chapters 6-8</a:t>
            </a:r>
            <a:endParaRPr lang="en-US" sz="2400" dirty="0"/>
          </a:p>
          <a:p>
            <a:pPr algn="just">
              <a:buFont typeface="Wingdings" panose="05000000000000000000" pitchFamily="2" charset="2"/>
              <a:buChar char="l"/>
            </a:pPr>
            <a:r>
              <a:rPr lang="en-US" sz="2400" dirty="0">
                <a:latin typeface="Times" charset="0"/>
              </a:rPr>
              <a:t>In a probability problem, properties of the population under study are </a:t>
            </a:r>
            <a:r>
              <a:rPr lang="en-US" sz="2400" b="1" dirty="0">
                <a:latin typeface="Times" charset="0"/>
              </a:rPr>
              <a:t>assumed known </a:t>
            </a:r>
            <a:r>
              <a:rPr lang="en-US" sz="2400" dirty="0">
                <a:latin typeface="Times" charset="0"/>
              </a:rPr>
              <a:t>(e.g., in a numerical population, some specified distribution of the population values may be assumed), and questions regarding a sample taken from the population are posed and answered. </a:t>
            </a:r>
            <a:endParaRPr lang="en-US" sz="2400" dirty="0"/>
          </a:p>
        </p:txBody>
      </p:sp>
      <p:sp>
        <p:nvSpPr>
          <p:cNvPr id="4" name="灯片编号占位符 3">
            <a:extLst>
              <a:ext uri="{FF2B5EF4-FFF2-40B4-BE49-F238E27FC236}">
                <a16:creationId xmlns:a16="http://schemas.microsoft.com/office/drawing/2014/main" xmlns="" id="{F8F4ACF6-B6BC-468F-B928-207F87F22C7B}"/>
              </a:ext>
            </a:extLst>
          </p:cNvPr>
          <p:cNvSpPr>
            <a:spLocks noGrp="1"/>
          </p:cNvSpPr>
          <p:nvPr>
            <p:ph type="sldNum" sz="quarter" idx="11"/>
          </p:nvPr>
        </p:nvSpPr>
        <p:spPr/>
        <p:txBody>
          <a:bodyPr/>
          <a:lstStyle/>
          <a:p>
            <a:pPr>
              <a:defRPr/>
            </a:pPr>
            <a:fld id="{8618F8B8-3FB5-463C-A387-6BC2D35C345E}" type="slidenum">
              <a:rPr lang="zh-CN" altLang="en-US" smtClean="0"/>
              <a:pPr>
                <a:defRPr/>
              </a:pPr>
              <a:t>44</a:t>
            </a:fld>
            <a:endParaRPr lang="en-US" altLang="zh-CN" dirty="0"/>
          </a:p>
        </p:txBody>
      </p:sp>
    </p:spTree>
    <p:extLst>
      <p:ext uri="{BB962C8B-B14F-4D97-AF65-F5344CB8AC3E}">
        <p14:creationId xmlns:p14="http://schemas.microsoft.com/office/powerpoint/2010/main" val="741122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45" y="728700"/>
            <a:ext cx="7886700" cy="1979249"/>
          </a:xfrm>
          <a:ln>
            <a:solidFill>
              <a:srgbClr val="FF0000"/>
            </a:solidFill>
          </a:ln>
        </p:spPr>
        <p:txBody>
          <a:bodyPr/>
          <a:lstStyle/>
          <a:p>
            <a:pPr algn="just">
              <a:buFont typeface="Wingdings" panose="05000000000000000000" pitchFamily="2" charset="2"/>
              <a:buChar char="l"/>
            </a:pPr>
            <a:r>
              <a:rPr lang="en-US" sz="2400" dirty="0">
                <a:latin typeface="Times" charset="0"/>
              </a:rPr>
              <a:t>The probability </a:t>
            </a:r>
            <a:r>
              <a:rPr lang="en-US" sz="2400" b="1" dirty="0">
                <a:solidFill>
                  <a:srgbClr val="3333FF"/>
                </a:solidFill>
                <a:latin typeface="Times" charset="0"/>
              </a:rPr>
              <a:t>reasons from </a:t>
            </a:r>
            <a:r>
              <a:rPr lang="en-US" sz="2400" dirty="0">
                <a:latin typeface="Times" charset="0"/>
              </a:rPr>
              <a:t>the population to the sample (deductive reasoning). </a:t>
            </a:r>
          </a:p>
          <a:p>
            <a:pPr algn="just">
              <a:buFont typeface="Wingdings" panose="05000000000000000000" pitchFamily="2" charset="2"/>
              <a:buChar char="l"/>
            </a:pPr>
            <a:r>
              <a:rPr lang="en-US" sz="2400" dirty="0">
                <a:latin typeface="Times" charset="0"/>
              </a:rPr>
              <a:t>The inferential statistics </a:t>
            </a:r>
            <a:r>
              <a:rPr lang="en-US" sz="2400" b="1" dirty="0">
                <a:solidFill>
                  <a:srgbClr val="3333FF"/>
                </a:solidFill>
                <a:latin typeface="Times" charset="0"/>
              </a:rPr>
              <a:t>reasons from </a:t>
            </a:r>
            <a:r>
              <a:rPr lang="en-US" sz="2400" dirty="0">
                <a:latin typeface="Times" charset="0"/>
              </a:rPr>
              <a:t>the sample to the population (inductive reasoning). </a:t>
            </a:r>
            <a:endParaRPr lang="en-US" sz="2400" dirty="0"/>
          </a:p>
          <a:p>
            <a:pPr algn="just">
              <a:buFont typeface="Wingdings" panose="05000000000000000000" pitchFamily="2" charset="2"/>
              <a:buChar char="l"/>
            </a:pPr>
            <a:endParaRPr lang="en-US" sz="2400" dirty="0">
              <a:latin typeface="Times New Roman" charset="0"/>
              <a:ea typeface="Times New Roman" charset="0"/>
              <a:cs typeface="Times New Roman" charset="0"/>
            </a:endParaRPr>
          </a:p>
        </p:txBody>
      </p:sp>
      <p:graphicFrame>
        <p:nvGraphicFramePr>
          <p:cNvPr id="5" name="Diagram 4"/>
          <p:cNvGraphicFramePr/>
          <p:nvPr>
            <p:extLst>
              <p:ext uri="{D42A27DB-BD31-4B8C-83A1-F6EECF244321}">
                <p14:modId xmlns:p14="http://schemas.microsoft.com/office/powerpoint/2010/main" val="2687431359"/>
              </p:ext>
            </p:extLst>
          </p:nvPr>
        </p:nvGraphicFramePr>
        <p:xfrm>
          <a:off x="1335505" y="2469481"/>
          <a:ext cx="6845969" cy="3140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153195" y="3244334"/>
            <a:ext cx="1550424" cy="461665"/>
          </a:xfrm>
          <a:prstGeom prst="rect">
            <a:avLst/>
          </a:prstGeom>
          <a:noFill/>
        </p:spPr>
        <p:txBody>
          <a:bodyPr wrap="none" rtlCol="0">
            <a:spAutoFit/>
          </a:bodyPr>
          <a:lstStyle/>
          <a:p>
            <a:r>
              <a:rPr lang="en-US" altLang="zh-CN" sz="2400" dirty="0">
                <a:latin typeface="Times New Roman" charset="0"/>
                <a:ea typeface="Times New Roman" charset="0"/>
                <a:cs typeface="Times New Roman" charset="0"/>
              </a:rPr>
              <a:t>Probability</a:t>
            </a:r>
            <a:endParaRPr lang="en-US" sz="2400" dirty="0">
              <a:latin typeface="Times New Roman" charset="0"/>
              <a:ea typeface="Times New Roman" charset="0"/>
              <a:cs typeface="Times New Roman" charset="0"/>
            </a:endParaRPr>
          </a:p>
        </p:txBody>
      </p:sp>
      <p:sp>
        <p:nvSpPr>
          <p:cNvPr id="8" name="Rectangle 7"/>
          <p:cNvSpPr/>
          <p:nvPr/>
        </p:nvSpPr>
        <p:spPr>
          <a:xfrm>
            <a:off x="3590541" y="5229200"/>
            <a:ext cx="2675732"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a:t>
            </a:r>
            <a:r>
              <a:rPr lang="en-US" sz="2400" dirty="0">
                <a:latin typeface="Times New Roman" charset="0"/>
                <a:ea typeface="Times New Roman" charset="0"/>
                <a:cs typeface="Times New Roman" charset="0"/>
              </a:rPr>
              <a:t>nferential statistics </a:t>
            </a:r>
          </a:p>
        </p:txBody>
      </p:sp>
      <p:sp>
        <p:nvSpPr>
          <p:cNvPr id="2" name="灯片编号占位符 1">
            <a:extLst>
              <a:ext uri="{FF2B5EF4-FFF2-40B4-BE49-F238E27FC236}">
                <a16:creationId xmlns:a16="http://schemas.microsoft.com/office/drawing/2014/main" xmlns="" id="{A9499FA9-168A-4E2D-B4A0-419FC5F5CF12}"/>
              </a:ext>
            </a:extLst>
          </p:cNvPr>
          <p:cNvSpPr>
            <a:spLocks noGrp="1"/>
          </p:cNvSpPr>
          <p:nvPr>
            <p:ph type="sldNum" sz="quarter" idx="11"/>
          </p:nvPr>
        </p:nvSpPr>
        <p:spPr/>
        <p:txBody>
          <a:bodyPr/>
          <a:lstStyle/>
          <a:p>
            <a:pPr>
              <a:defRPr/>
            </a:pPr>
            <a:fld id="{8618F8B8-3FB5-463C-A387-6BC2D35C345E}" type="slidenum">
              <a:rPr lang="zh-CN" altLang="en-US" smtClean="0"/>
              <a:pPr>
                <a:defRPr/>
              </a:pPr>
              <a:t>45</a:t>
            </a:fld>
            <a:endParaRPr lang="en-US" altLang="zh-CN" dirty="0"/>
          </a:p>
        </p:txBody>
      </p:sp>
    </p:spTree>
    <p:extLst>
      <p:ext uri="{BB962C8B-B14F-4D97-AF65-F5344CB8AC3E}">
        <p14:creationId xmlns:p14="http://schemas.microsoft.com/office/powerpoint/2010/main" val="222594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45" y="1268760"/>
            <a:ext cx="8398845" cy="4095455"/>
          </a:xfrm>
          <a:ln>
            <a:solidFill>
              <a:srgbClr val="FF0000"/>
            </a:solidFill>
          </a:ln>
        </p:spPr>
        <p:txBody>
          <a:bodyPr>
            <a:noAutofit/>
          </a:bodyPr>
          <a:lstStyle/>
          <a:p>
            <a:pPr algn="just">
              <a:buFont typeface="Wingdings" panose="05000000000000000000" pitchFamily="2" charset="2"/>
              <a:buChar char="l"/>
            </a:pPr>
            <a:r>
              <a:rPr lang="en-US" sz="2400" dirty="0">
                <a:latin typeface="Times" charset="0"/>
              </a:rPr>
              <a:t>Before we can understand what a particular sample can tell us about the population, we should first understand the </a:t>
            </a:r>
            <a:r>
              <a:rPr lang="en-US" sz="2400" b="1" dirty="0">
                <a:latin typeface="Times" charset="0"/>
              </a:rPr>
              <a:t>uncertainty</a:t>
            </a:r>
            <a:r>
              <a:rPr lang="en-US" sz="2400" dirty="0">
                <a:latin typeface="Times" charset="0"/>
              </a:rPr>
              <a:t> associated with taking a sample from a given population. </a:t>
            </a:r>
          </a:p>
          <a:p>
            <a:pPr algn="just">
              <a:buFont typeface="Wingdings" panose="05000000000000000000" pitchFamily="2" charset="2"/>
              <a:buChar char="l"/>
            </a:pPr>
            <a:r>
              <a:rPr lang="en-US" sz="2400" dirty="0">
                <a:latin typeface="Times" charset="0"/>
              </a:rPr>
              <a:t>This is why we study probability before statistics. </a:t>
            </a:r>
          </a:p>
          <a:p>
            <a:pPr algn="just">
              <a:buFont typeface="Wingdings" panose="05000000000000000000" pitchFamily="2" charset="2"/>
              <a:buChar char="l"/>
            </a:pPr>
            <a:r>
              <a:rPr lang="en-US" sz="2400" dirty="0">
                <a:latin typeface="Times New Roman" charset="0"/>
                <a:ea typeface="Times New Roman" charset="0"/>
                <a:cs typeface="Times New Roman" charset="0"/>
              </a:rPr>
              <a:t>Instead, it is convenient to think of the population as consisting of all possible strength measurements that might be made under similar experimental conditions. </a:t>
            </a:r>
          </a:p>
          <a:p>
            <a:pPr algn="just">
              <a:buFont typeface="Wingdings" panose="05000000000000000000" pitchFamily="2" charset="2"/>
              <a:buChar char="l"/>
            </a:pPr>
            <a:r>
              <a:rPr lang="en-US" sz="2400" dirty="0">
                <a:latin typeface="Times New Roman" charset="0"/>
                <a:ea typeface="Times New Roman" charset="0"/>
                <a:cs typeface="Times New Roman" charset="0"/>
              </a:rPr>
              <a:t>Such a population is referred to as a </a:t>
            </a:r>
            <a:r>
              <a:rPr lang="en-US" sz="2400" b="1" dirty="0">
                <a:latin typeface="Times New Roman" charset="0"/>
                <a:ea typeface="Times New Roman" charset="0"/>
                <a:cs typeface="Times New Roman" charset="0"/>
              </a:rPr>
              <a:t>conceptual </a:t>
            </a:r>
            <a:r>
              <a:rPr lang="en-US" sz="2400" dirty="0">
                <a:latin typeface="Times New Roman" charset="0"/>
                <a:ea typeface="Times New Roman" charset="0"/>
                <a:cs typeface="Times New Roman" charset="0"/>
              </a:rPr>
              <a:t>or </a:t>
            </a:r>
            <a:r>
              <a:rPr lang="en-US" sz="2400" b="1" dirty="0">
                <a:latin typeface="Times New Roman" charset="0"/>
                <a:ea typeface="Times New Roman" charset="0"/>
                <a:cs typeface="Times New Roman" charset="0"/>
              </a:rPr>
              <a:t>hypothetical population. </a:t>
            </a:r>
            <a:endParaRPr lang="en-US" sz="2400" dirty="0"/>
          </a:p>
        </p:txBody>
      </p:sp>
      <p:sp>
        <p:nvSpPr>
          <p:cNvPr id="2" name="灯片编号占位符 1">
            <a:extLst>
              <a:ext uri="{FF2B5EF4-FFF2-40B4-BE49-F238E27FC236}">
                <a16:creationId xmlns:a16="http://schemas.microsoft.com/office/drawing/2014/main" xmlns="" id="{04030595-D41E-4A84-B48F-8FE24094C916}"/>
              </a:ext>
            </a:extLst>
          </p:cNvPr>
          <p:cNvSpPr>
            <a:spLocks noGrp="1"/>
          </p:cNvSpPr>
          <p:nvPr>
            <p:ph type="sldNum" sz="quarter" idx="11"/>
          </p:nvPr>
        </p:nvSpPr>
        <p:spPr/>
        <p:txBody>
          <a:bodyPr/>
          <a:lstStyle/>
          <a:p>
            <a:pPr>
              <a:defRPr/>
            </a:pPr>
            <a:fld id="{8618F8B8-3FB5-463C-A387-6BC2D35C345E}" type="slidenum">
              <a:rPr lang="zh-CN" altLang="en-US" smtClean="0"/>
              <a:pPr>
                <a:defRPr/>
              </a:pPr>
              <a:t>46</a:t>
            </a:fld>
            <a:endParaRPr lang="en-US" altLang="zh-CN" dirty="0"/>
          </a:p>
        </p:txBody>
      </p:sp>
    </p:spTree>
    <p:extLst>
      <p:ext uri="{BB962C8B-B14F-4D97-AF65-F5344CB8AC3E}">
        <p14:creationId xmlns:p14="http://schemas.microsoft.com/office/powerpoint/2010/main" val="221634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50" y="683695"/>
            <a:ext cx="7336256" cy="580398"/>
          </a:xfrm>
          <a:ln>
            <a:solidFill>
              <a:srgbClr val="FF0000"/>
            </a:solidFill>
          </a:ln>
          <a:effectLst>
            <a:outerShdw blurRad="50800" dist="38100" dir="2700000" algn="tl" rotWithShape="0">
              <a:prstClr val="black">
                <a:alpha val="40000"/>
              </a:prstClr>
            </a:outerShdw>
          </a:effectLst>
        </p:spPr>
        <p:txBody>
          <a:bodyPr>
            <a:normAutofit/>
          </a:bodyPr>
          <a:lstStyle/>
          <a:p>
            <a:r>
              <a:rPr lang="en-US" sz="3200" b="1" dirty="0">
                <a:solidFill>
                  <a:schemeClr val="bg2">
                    <a:lumMod val="60000"/>
                    <a:lumOff val="40000"/>
                  </a:schemeClr>
                </a:solidFill>
                <a:latin typeface="Times New Roman" charset="0"/>
                <a:ea typeface="Times New Roman" charset="0"/>
                <a:cs typeface="Times New Roman" charset="0"/>
              </a:rPr>
              <a:t>11  The Scope of Modern Statistics </a:t>
            </a:r>
            <a:endParaRPr lang="en-US" sz="3200" dirty="0">
              <a:solidFill>
                <a:schemeClr val="bg2">
                  <a:lumMod val="60000"/>
                  <a:lumOff val="40000"/>
                </a:schemeClr>
              </a:solidFill>
              <a:latin typeface="Times New Roman" charset="0"/>
              <a:ea typeface="Times New Roman" charset="0"/>
              <a:cs typeface="Times New Roman" charset="0"/>
            </a:endParaRPr>
          </a:p>
        </p:txBody>
      </p:sp>
      <p:graphicFrame>
        <p:nvGraphicFramePr>
          <p:cNvPr id="4" name="Diagram 3"/>
          <p:cNvGraphicFramePr/>
          <p:nvPr>
            <p:extLst>
              <p:ext uri="{D42A27DB-BD31-4B8C-83A1-F6EECF244321}">
                <p14:modId xmlns:p14="http://schemas.microsoft.com/office/powerpoint/2010/main" val="3073871949"/>
              </p:ext>
            </p:extLst>
          </p:nvPr>
        </p:nvGraphicFramePr>
        <p:xfrm>
          <a:off x="520697" y="1628800"/>
          <a:ext cx="7921733" cy="4212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a:extLst>
              <a:ext uri="{FF2B5EF4-FFF2-40B4-BE49-F238E27FC236}">
                <a16:creationId xmlns:a16="http://schemas.microsoft.com/office/drawing/2014/main" xmlns="" id="{FE122FB6-9D7A-4871-91AA-A697619339BA}"/>
              </a:ext>
            </a:extLst>
          </p:cNvPr>
          <p:cNvSpPr>
            <a:spLocks noGrp="1"/>
          </p:cNvSpPr>
          <p:nvPr>
            <p:ph type="sldNum" sz="quarter" idx="11"/>
          </p:nvPr>
        </p:nvSpPr>
        <p:spPr/>
        <p:txBody>
          <a:bodyPr/>
          <a:lstStyle/>
          <a:p>
            <a:pPr>
              <a:defRPr/>
            </a:pPr>
            <a:fld id="{8618F8B8-3FB5-463C-A387-6BC2D35C345E}" type="slidenum">
              <a:rPr lang="zh-CN" altLang="en-US" smtClean="0"/>
              <a:pPr>
                <a:defRPr/>
              </a:pPr>
              <a:t>47</a:t>
            </a:fld>
            <a:endParaRPr lang="en-US" altLang="zh-CN" dirty="0"/>
          </a:p>
        </p:txBody>
      </p:sp>
    </p:spTree>
    <p:extLst>
      <p:ext uri="{BB962C8B-B14F-4D97-AF65-F5344CB8AC3E}">
        <p14:creationId xmlns:p14="http://schemas.microsoft.com/office/powerpoint/2010/main" val="1280364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583795"/>
            <a:ext cx="8730970" cy="3140754"/>
          </a:xfrm>
          <a:ln>
            <a:solidFill>
              <a:srgbClr val="FF0000"/>
            </a:solidFill>
          </a:ln>
        </p:spPr>
        <p:txBody>
          <a:bodyPr/>
          <a:lstStyle/>
          <a:p>
            <a:pPr algn="just">
              <a:buFont typeface="Wingdings" panose="05000000000000000000" pitchFamily="2" charset="2"/>
              <a:buChar char="l"/>
            </a:pPr>
            <a:r>
              <a:rPr lang="en-US" sz="2400" dirty="0">
                <a:latin typeface="Times" charset="0"/>
              </a:rPr>
              <a:t>Online auctions such as those on eBay and </a:t>
            </a:r>
            <a:r>
              <a:rPr lang="en-US" sz="2400" dirty="0" err="1">
                <a:latin typeface="Times" charset="0"/>
              </a:rPr>
              <a:t>uBid</a:t>
            </a:r>
            <a:r>
              <a:rPr lang="en-US" sz="2400" dirty="0">
                <a:latin typeface="Times" charset="0"/>
              </a:rPr>
              <a:t> often have characteristics that differentiate them from traditional auctions.</a:t>
            </a:r>
          </a:p>
          <a:p>
            <a:pPr algn="just">
              <a:buFont typeface="Wingdings" panose="05000000000000000000" pitchFamily="2" charset="2"/>
              <a:buChar char="l"/>
            </a:pPr>
            <a:endParaRPr lang="en-US" sz="2400" dirty="0">
              <a:latin typeface="Times" charset="0"/>
            </a:endParaRPr>
          </a:p>
          <a:p>
            <a:pPr algn="just">
              <a:buFont typeface="Wingdings" panose="05000000000000000000" pitchFamily="2" charset="2"/>
              <a:buChar char="l"/>
            </a:pPr>
            <a:endParaRPr lang="en-US" sz="2400" dirty="0">
              <a:latin typeface="Times" charset="0"/>
            </a:endParaRPr>
          </a:p>
          <a:p>
            <a:pPr marL="0" indent="0" algn="just">
              <a:buNone/>
            </a:pPr>
            <a:r>
              <a:rPr lang="en-US" sz="2400" dirty="0">
                <a:latin typeface="Times" charset="0"/>
              </a:rPr>
              <a:t>       </a:t>
            </a:r>
            <a:r>
              <a:rPr lang="en-US" sz="2400" i="1" dirty="0">
                <a:latin typeface="Times" charset="0"/>
              </a:rPr>
              <a:t>Journal of the American Statistical Association </a:t>
            </a:r>
            <a:r>
              <a:rPr lang="en-US" sz="2400" dirty="0">
                <a:latin typeface="Times" charset="0"/>
              </a:rPr>
              <a:t>is abbreviated </a:t>
            </a:r>
            <a:r>
              <a:rPr lang="en-US" sz="2400" i="1" dirty="0">
                <a:latin typeface="Times" charset="0"/>
              </a:rPr>
              <a:t>JASA</a:t>
            </a:r>
            <a:r>
              <a:rPr lang="en-US" sz="2400" dirty="0">
                <a:latin typeface="Times" charset="0"/>
              </a:rPr>
              <a:t>, </a:t>
            </a:r>
          </a:p>
          <a:p>
            <a:pPr marL="0" indent="0" algn="just">
              <a:buNone/>
            </a:pPr>
            <a:r>
              <a:rPr lang="en-US" sz="2400" i="1" dirty="0">
                <a:latin typeface="Times" charset="0"/>
              </a:rPr>
              <a:t>      AAS </a:t>
            </a:r>
            <a:r>
              <a:rPr lang="en-US" sz="2400" dirty="0">
                <a:latin typeface="Times" charset="0"/>
              </a:rPr>
              <a:t>is short for the </a:t>
            </a:r>
            <a:r>
              <a:rPr lang="en-US" sz="2400" i="1" dirty="0">
                <a:latin typeface="Times" charset="0"/>
              </a:rPr>
              <a:t>Annals of Applied Statistics, </a:t>
            </a:r>
            <a:endParaRPr lang="en-US" sz="2400" dirty="0">
              <a:latin typeface="Times New Roman" charset="0"/>
              <a:ea typeface="Times New Roman" charset="0"/>
              <a:cs typeface="Times New Roman" charset="0"/>
            </a:endParaRPr>
          </a:p>
        </p:txBody>
      </p:sp>
      <p:sp>
        <p:nvSpPr>
          <p:cNvPr id="2" name="灯片编号占位符 1">
            <a:extLst>
              <a:ext uri="{FF2B5EF4-FFF2-40B4-BE49-F238E27FC236}">
                <a16:creationId xmlns:a16="http://schemas.microsoft.com/office/drawing/2014/main" xmlns="" id="{F23E9A85-C211-445B-8689-C4802E67857A}"/>
              </a:ext>
            </a:extLst>
          </p:cNvPr>
          <p:cNvSpPr>
            <a:spLocks noGrp="1"/>
          </p:cNvSpPr>
          <p:nvPr>
            <p:ph type="sldNum" sz="quarter" idx="11"/>
          </p:nvPr>
        </p:nvSpPr>
        <p:spPr/>
        <p:txBody>
          <a:bodyPr/>
          <a:lstStyle/>
          <a:p>
            <a:pPr>
              <a:defRPr/>
            </a:pPr>
            <a:fld id="{8618F8B8-3FB5-463C-A387-6BC2D35C345E}" type="slidenum">
              <a:rPr lang="zh-CN" altLang="en-US" smtClean="0"/>
              <a:pPr>
                <a:defRPr/>
              </a:pPr>
              <a:t>48</a:t>
            </a:fld>
            <a:endParaRPr lang="en-US" altLang="zh-CN" dirty="0"/>
          </a:p>
        </p:txBody>
      </p:sp>
    </p:spTree>
    <p:extLst>
      <p:ext uri="{BB962C8B-B14F-4D97-AF65-F5344CB8AC3E}">
        <p14:creationId xmlns:p14="http://schemas.microsoft.com/office/powerpoint/2010/main" val="1040637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10" y="773705"/>
            <a:ext cx="7781424" cy="448051"/>
          </a:xfrm>
          <a:ln>
            <a:solidFill>
              <a:srgbClr val="FF0000"/>
            </a:solidFill>
          </a:ln>
          <a:effectLst>
            <a:outerShdw blurRad="50800" dist="38100" dir="2700000" algn="tl" rotWithShape="0">
              <a:prstClr val="black">
                <a:alpha val="40000"/>
              </a:prstClr>
            </a:outerShdw>
          </a:effectLst>
        </p:spPr>
        <p:txBody>
          <a:bodyPr>
            <a:noAutofit/>
          </a:bodyPr>
          <a:lstStyle/>
          <a:p>
            <a:r>
              <a:rPr lang="en-US" sz="3200" b="1" dirty="0">
                <a:solidFill>
                  <a:schemeClr val="bg2">
                    <a:lumMod val="60000"/>
                    <a:lumOff val="40000"/>
                  </a:schemeClr>
                </a:solidFill>
                <a:latin typeface="Times New Roman" charset="0"/>
                <a:ea typeface="Times New Roman" charset="0"/>
                <a:cs typeface="Times New Roman" charset="0"/>
              </a:rPr>
              <a:t>12  Enumerative Versus Analytic Studies </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06515" y="1673805"/>
            <a:ext cx="8415935" cy="4307876"/>
          </a:xfrm>
          <a:ln>
            <a:solidFill>
              <a:srgbClr val="FF0000"/>
            </a:solidFill>
          </a:ln>
        </p:spPr>
        <p:txBody>
          <a:bodyPr>
            <a:noAutofit/>
          </a:bodyPr>
          <a:lstStyle/>
          <a:p>
            <a:pPr algn="just">
              <a:buFont typeface="Wingdings" panose="05000000000000000000" pitchFamily="2" charset="2"/>
              <a:buChar char="l"/>
            </a:pPr>
            <a:r>
              <a:rPr lang="en-US" sz="2400" b="1" dirty="0">
                <a:latin typeface="Times New Roman" charset="0"/>
                <a:ea typeface="Times New Roman" charset="0"/>
                <a:cs typeface="Times New Roman" charset="0"/>
              </a:rPr>
              <a:t>Enumerative</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 </a:t>
            </a:r>
            <a:r>
              <a:rPr lang="en-US" sz="2400" dirty="0">
                <a:latin typeface="Times" charset="0"/>
              </a:rPr>
              <a:t>focused on a </a:t>
            </a:r>
            <a:r>
              <a:rPr lang="en-US" sz="2400" b="1" dirty="0">
                <a:solidFill>
                  <a:srgbClr val="FF0000"/>
                </a:solidFill>
                <a:latin typeface="Times" charset="0"/>
              </a:rPr>
              <a:t>finite, identifiable, unchanging collection </a:t>
            </a:r>
            <a:r>
              <a:rPr lang="en-US" sz="2400" dirty="0">
                <a:latin typeface="Times" charset="0"/>
              </a:rPr>
              <a:t>of individuals or objects that make up a population</a:t>
            </a:r>
            <a:r>
              <a:rPr lang="en-US" altLang="zh-CN" sz="2400" dirty="0">
                <a:latin typeface="Times" charset="0"/>
              </a:rPr>
              <a:t>.</a:t>
            </a:r>
          </a:p>
          <a:p>
            <a:pPr marL="0" indent="0">
              <a:buNone/>
            </a:pPr>
            <a:r>
              <a:rPr lang="en-US" sz="2400" b="1" dirty="0">
                <a:solidFill>
                  <a:srgbClr val="FF0000"/>
                </a:solidFill>
                <a:latin typeface="Times New Roman" charset="0"/>
                <a:ea typeface="Times New Roman" charset="0"/>
                <a:cs typeface="Times New Roman" charset="0"/>
              </a:rPr>
              <a:t>Example:</a:t>
            </a:r>
            <a:r>
              <a:rPr lang="en-US" sz="2400" dirty="0">
                <a:latin typeface="Times New Roman" charset="0"/>
                <a:ea typeface="Times New Roman" charset="0"/>
                <a:cs typeface="Times New Roman" charset="0"/>
              </a:rPr>
              <a:t> </a:t>
            </a:r>
            <a:br>
              <a:rPr lang="en-US" sz="2400" dirty="0">
                <a:latin typeface="Times New Roman" charset="0"/>
                <a:ea typeface="Times New Roman" charset="0"/>
                <a:cs typeface="Times New Roman" charset="0"/>
              </a:rPr>
            </a:br>
            <a:r>
              <a:rPr lang="en-US" sz="2400" dirty="0">
                <a:latin typeface="Times New Roman" charset="0"/>
                <a:ea typeface="Times New Roman" charset="0"/>
                <a:cs typeface="Times New Roman" charset="0"/>
              </a:rPr>
              <a:t>     The frame might consist of all signatures on a petition to qualify a certain initiative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提议</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for the ballot in an upcoming election; a sample is usually selected to ascertain whether the number of </a:t>
            </a:r>
            <a:r>
              <a:rPr lang="en-US" sz="2400" b="1" i="1" dirty="0">
                <a:solidFill>
                  <a:srgbClr val="3333FF"/>
                </a:solidFill>
                <a:latin typeface="Times New Roman" charset="0"/>
                <a:ea typeface="Times New Roman" charset="0"/>
                <a:cs typeface="Times New Roman" charset="0"/>
              </a:rPr>
              <a:t>valid </a:t>
            </a:r>
            <a:r>
              <a:rPr lang="en-US" sz="2400" b="1" dirty="0">
                <a:solidFill>
                  <a:srgbClr val="3333FF"/>
                </a:solidFill>
                <a:latin typeface="Times New Roman" charset="0"/>
                <a:ea typeface="Times New Roman" charset="0"/>
                <a:cs typeface="Times New Roman" charset="0"/>
              </a:rPr>
              <a:t>signatures exceeds a specified value</a:t>
            </a:r>
            <a:r>
              <a:rPr lang="en-US" sz="2400" dirty="0">
                <a:latin typeface="Times New Roman" charset="0"/>
                <a:ea typeface="Times New Roman" charset="0"/>
                <a:cs typeface="Times New Roman" charset="0"/>
              </a:rPr>
              <a:t>. </a:t>
            </a:r>
          </a:p>
          <a:p>
            <a:pPr marL="0" indent="0" algn="just">
              <a:buNone/>
            </a:pPr>
            <a:r>
              <a:rPr lang="en-US" sz="2400" dirty="0">
                <a:latin typeface="Times New Roman" charset="0"/>
                <a:ea typeface="Times New Roman" charset="0"/>
                <a:cs typeface="Times New Roman" charset="0"/>
              </a:rPr>
              <a:t>      The frame may contain </a:t>
            </a:r>
            <a:r>
              <a:rPr lang="en-US" sz="2400" b="1" dirty="0">
                <a:solidFill>
                  <a:srgbClr val="3333FF"/>
                </a:solidFill>
                <a:latin typeface="Times New Roman" charset="0"/>
                <a:ea typeface="Times New Roman" charset="0"/>
                <a:cs typeface="Times New Roman" charset="0"/>
              </a:rPr>
              <a:t>serial numbers of all furnaces </a:t>
            </a:r>
            <a:r>
              <a:rPr lang="en-US" sz="2400" dirty="0">
                <a:latin typeface="Times New Roman" charset="0"/>
                <a:ea typeface="Times New Roman" charset="0"/>
                <a:cs typeface="Times New Roman" charset="0"/>
              </a:rPr>
              <a:t>manufactured by a particular company during a certain time period; a sample may be selected to infer something about the average lifetime of these units. </a:t>
            </a:r>
          </a:p>
          <a:p>
            <a:pPr algn="just">
              <a:buFont typeface="Wingdings" panose="05000000000000000000" pitchFamily="2" charset="2"/>
              <a:buChar char="l"/>
            </a:pPr>
            <a:endParaRPr lang="en-US" sz="2400" dirty="0">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xmlns="" id="{97D934E4-846A-434D-B7B4-0692899427CA}"/>
              </a:ext>
            </a:extLst>
          </p:cNvPr>
          <p:cNvSpPr>
            <a:spLocks noGrp="1"/>
          </p:cNvSpPr>
          <p:nvPr>
            <p:ph type="sldNum" sz="quarter" idx="11"/>
          </p:nvPr>
        </p:nvSpPr>
        <p:spPr/>
        <p:txBody>
          <a:bodyPr/>
          <a:lstStyle/>
          <a:p>
            <a:pPr>
              <a:defRPr/>
            </a:pPr>
            <a:fld id="{8618F8B8-3FB5-463C-A387-6BC2D35C345E}" type="slidenum">
              <a:rPr lang="zh-CN" altLang="en-US" smtClean="0"/>
              <a:pPr>
                <a:defRPr/>
              </a:pPr>
              <a:t>49</a:t>
            </a:fld>
            <a:endParaRPr lang="en-US" altLang="zh-CN" dirty="0"/>
          </a:p>
        </p:txBody>
      </p:sp>
    </p:spTree>
    <p:extLst>
      <p:ext uri="{BB962C8B-B14F-4D97-AF65-F5344CB8AC3E}">
        <p14:creationId xmlns:p14="http://schemas.microsoft.com/office/powerpoint/2010/main" val="88604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9FF26CF5-D9BB-4C48-ACBC-7249B0673B42}"/>
              </a:ext>
            </a:extLst>
          </p:cNvPr>
          <p:cNvSpPr>
            <a:spLocks noGrp="1"/>
          </p:cNvSpPr>
          <p:nvPr>
            <p:ph type="sldNum" sz="quarter" idx="11"/>
          </p:nvPr>
        </p:nvSpPr>
        <p:spPr/>
        <p:txBody>
          <a:bodyPr/>
          <a:lstStyle/>
          <a:p>
            <a:pPr>
              <a:defRPr/>
            </a:pPr>
            <a:fld id="{DF2308B0-52A9-437D-9700-D7B37876F5B1}" type="slidenum">
              <a:rPr lang="zh-CN" altLang="en-US" smtClean="0"/>
              <a:pPr>
                <a:defRPr/>
              </a:pPr>
              <a:t>5</a:t>
            </a:fld>
            <a:endParaRPr lang="en-US" altLang="zh-CN" dirty="0"/>
          </a:p>
        </p:txBody>
      </p:sp>
      <p:sp>
        <p:nvSpPr>
          <p:cNvPr id="3" name="矩形 2">
            <a:extLst>
              <a:ext uri="{FF2B5EF4-FFF2-40B4-BE49-F238E27FC236}">
                <a16:creationId xmlns:a16="http://schemas.microsoft.com/office/drawing/2014/main" xmlns="" id="{A58796D4-37F3-4738-822A-1E008D141B00}"/>
              </a:ext>
            </a:extLst>
          </p:cNvPr>
          <p:cNvSpPr/>
          <p:nvPr/>
        </p:nvSpPr>
        <p:spPr>
          <a:xfrm>
            <a:off x="1601670" y="5499230"/>
            <a:ext cx="2133600" cy="749170"/>
          </a:xfrm>
          <a:prstGeom prst="rect">
            <a:avLst/>
          </a:prstGeom>
        </p:spPr>
        <p:txBody>
          <a:bodyPr wrap="none" rtlCol="0" anchor="ctr">
            <a:spAutoFit/>
          </a:bodyPr>
          <a:lstStyle/>
          <a:p>
            <a:pPr algn="ctr"/>
            <a:endParaRPr lang="zh-CN" altLang="en-US" sz="2800" dirty="0"/>
          </a:p>
        </p:txBody>
      </p:sp>
      <p:sp>
        <p:nvSpPr>
          <p:cNvPr id="5" name="矩形 4">
            <a:extLst>
              <a:ext uri="{FF2B5EF4-FFF2-40B4-BE49-F238E27FC236}">
                <a16:creationId xmlns:a16="http://schemas.microsoft.com/office/drawing/2014/main" xmlns="" id="{3F08B0C8-CE3D-4952-901A-551F2955CD42}"/>
              </a:ext>
            </a:extLst>
          </p:cNvPr>
          <p:cNvSpPr/>
          <p:nvPr/>
        </p:nvSpPr>
        <p:spPr>
          <a:xfrm>
            <a:off x="460376" y="3194973"/>
            <a:ext cx="4735157" cy="954107"/>
          </a:xfrm>
          <a:prstGeom prst="rect">
            <a:avLst/>
          </a:prstGeom>
          <a:ln>
            <a:solidFill>
              <a:srgbClr val="C00000"/>
            </a:solidFill>
          </a:ln>
        </p:spPr>
        <p:txBody>
          <a:bodyPr wrap="square" rtlCol="0" anchor="ctr">
            <a:spAutoFit/>
          </a:bodyPr>
          <a:lstStyle/>
          <a:p>
            <a:pPr algn="ctr"/>
            <a:r>
              <a:rPr lang="en-US" altLang="zh-CN" sz="2800" dirty="0"/>
              <a:t>Office hour: </a:t>
            </a:r>
          </a:p>
          <a:p>
            <a:pPr algn="ctr"/>
            <a:r>
              <a:rPr lang="en-US" altLang="zh-CN" sz="2800" dirty="0"/>
              <a:t>Online (the QQ group) </a:t>
            </a:r>
            <a:endParaRPr lang="zh-CN" altLang="en-US" sz="2800" dirty="0"/>
          </a:p>
        </p:txBody>
      </p:sp>
      <p:sp>
        <p:nvSpPr>
          <p:cNvPr id="7" name="矩形: 圆角 6">
            <a:extLst>
              <a:ext uri="{FF2B5EF4-FFF2-40B4-BE49-F238E27FC236}">
                <a16:creationId xmlns:a16="http://schemas.microsoft.com/office/drawing/2014/main" xmlns="" id="{C560D7F4-4D84-461F-A9CF-7541C5936983}"/>
              </a:ext>
            </a:extLst>
          </p:cNvPr>
          <p:cNvSpPr/>
          <p:nvPr/>
        </p:nvSpPr>
        <p:spPr>
          <a:xfrm>
            <a:off x="460376" y="609600"/>
            <a:ext cx="4935034" cy="1055608"/>
          </a:xfrm>
          <a:prstGeom prst="roundRect">
            <a:avLst/>
          </a:prstGeom>
          <a:ln>
            <a:solidFill>
              <a:srgbClr val="FF0000"/>
            </a:solidFill>
          </a:ln>
        </p:spPr>
        <p:txBody>
          <a:bodyPr wrap="none" rtlCol="0" anchor="ctr">
            <a:spAutoFit/>
          </a:bodyPr>
          <a:lstStyle/>
          <a:p>
            <a:r>
              <a:rPr lang="en-US" altLang="zh-CN" sz="2800" dirty="0"/>
              <a:t>1. Data science and Big Data</a:t>
            </a:r>
          </a:p>
          <a:p>
            <a:r>
              <a:rPr lang="en-US" altLang="zh-CN" sz="2800" dirty="0"/>
              <a:t>2. Artificial Intelligence</a:t>
            </a:r>
            <a:endParaRPr lang="zh-CN" altLang="en-US" sz="2800" dirty="0"/>
          </a:p>
        </p:txBody>
      </p:sp>
      <p:pic>
        <p:nvPicPr>
          <p:cNvPr id="8" name="图片 7">
            <a:extLst>
              <a:ext uri="{FF2B5EF4-FFF2-40B4-BE49-F238E27FC236}">
                <a16:creationId xmlns:a16="http://schemas.microsoft.com/office/drawing/2014/main" xmlns="" id="{1FABAC4B-F969-E613-BEEF-8823DFC31836}"/>
              </a:ext>
            </a:extLst>
          </p:cNvPr>
          <p:cNvPicPr>
            <a:picLocks noChangeAspect="1"/>
          </p:cNvPicPr>
          <p:nvPr/>
        </p:nvPicPr>
        <p:blipFill>
          <a:blip r:embed="rId2"/>
          <a:stretch>
            <a:fillRect/>
          </a:stretch>
        </p:blipFill>
        <p:spPr>
          <a:xfrm>
            <a:off x="5624410" y="557870"/>
            <a:ext cx="3066789" cy="5274205"/>
          </a:xfrm>
          <a:prstGeom prst="rect">
            <a:avLst/>
          </a:prstGeom>
        </p:spPr>
      </p:pic>
    </p:spTree>
    <p:extLst>
      <p:ext uri="{BB962C8B-B14F-4D97-AF65-F5344CB8AC3E}">
        <p14:creationId xmlns:p14="http://schemas.microsoft.com/office/powerpoint/2010/main" val="42677041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6545" y="953726"/>
            <a:ext cx="8345270" cy="3780420"/>
          </a:xfrm>
          <a:ln>
            <a:solidFill>
              <a:srgbClr val="FF0000"/>
            </a:solidFill>
          </a:ln>
        </p:spPr>
        <p:txBody>
          <a:bodyPr/>
          <a:lstStyle/>
          <a:p>
            <a:pPr algn="just">
              <a:buFont typeface="Wingdings" panose="05000000000000000000" pitchFamily="2" charset="2"/>
              <a:buChar char="l"/>
            </a:pPr>
            <a:r>
              <a:rPr lang="en-US" sz="2400" dirty="0">
                <a:latin typeface="Times" charset="0"/>
              </a:rPr>
              <a:t>An analytic study is broadly defined as one that is </a:t>
            </a:r>
            <a:r>
              <a:rPr lang="en-US" sz="2400" b="1" dirty="0">
                <a:latin typeface="Times" charset="0"/>
              </a:rPr>
              <a:t>not enumerative </a:t>
            </a:r>
            <a:r>
              <a:rPr lang="en-US" sz="2400" dirty="0">
                <a:latin typeface="Times" charset="0"/>
              </a:rPr>
              <a:t>in nature</a:t>
            </a:r>
          </a:p>
          <a:p>
            <a:pPr marL="0" indent="0" algn="just">
              <a:buNone/>
            </a:pPr>
            <a:r>
              <a:rPr lang="en-US" sz="2400" b="1" dirty="0">
                <a:solidFill>
                  <a:srgbClr val="FF0000"/>
                </a:solidFill>
                <a:latin typeface="Times" charset="0"/>
              </a:rPr>
              <a:t>Example:</a:t>
            </a:r>
          </a:p>
          <a:p>
            <a:pPr marL="0" indent="0" algn="just">
              <a:buNone/>
            </a:pPr>
            <a:r>
              <a:rPr lang="en-US" sz="2400" dirty="0">
                <a:latin typeface="Times" charset="0"/>
              </a:rPr>
              <a:t>      In a famous experiment carried out in 1882, Michelson and Newcomb obtained 66 observations on the time it took for light to travel between two locations in Washington, D.C. A few of the measurements (coded in a certain manner) were 31, 23, 32, 36, </a:t>
            </a:r>
            <a:r>
              <a:rPr lang="en-US" sz="2400" dirty="0">
                <a:latin typeface="WWPI01" charset="0"/>
              </a:rPr>
              <a:t>2</a:t>
            </a:r>
            <a:r>
              <a:rPr lang="en-US" sz="2400" dirty="0">
                <a:latin typeface="Times" charset="0"/>
              </a:rPr>
              <a:t>2, 26, 27, and 31.  Is this an enumerative study?</a:t>
            </a:r>
            <a:endParaRPr lang="en-US" sz="2400" dirty="0"/>
          </a:p>
          <a:p>
            <a:pPr marL="0" indent="0" algn="just">
              <a:buNone/>
            </a:pPr>
            <a:r>
              <a:rPr lang="en-US" sz="2400" b="1" dirty="0">
                <a:solidFill>
                  <a:srgbClr val="FF0000"/>
                </a:solidFill>
                <a:latin typeface="Times" charset="0"/>
              </a:rPr>
              <a:t>Answer</a:t>
            </a:r>
            <a:r>
              <a:rPr lang="en-US" sz="2400" dirty="0">
                <a:latin typeface="Times" charset="0"/>
              </a:rPr>
              <a:t>: Since there is no sampling frame, it is analytic studies. </a:t>
            </a:r>
            <a:endParaRPr lang="en-US" sz="2400" dirty="0"/>
          </a:p>
        </p:txBody>
      </p:sp>
      <p:sp>
        <p:nvSpPr>
          <p:cNvPr id="3" name="灯片编号占位符 2">
            <a:extLst>
              <a:ext uri="{FF2B5EF4-FFF2-40B4-BE49-F238E27FC236}">
                <a16:creationId xmlns:a16="http://schemas.microsoft.com/office/drawing/2014/main" xmlns="" id="{F760BF61-E94E-440E-9262-9F7D908F9AF7}"/>
              </a:ext>
            </a:extLst>
          </p:cNvPr>
          <p:cNvSpPr>
            <a:spLocks noGrp="1"/>
          </p:cNvSpPr>
          <p:nvPr>
            <p:ph type="sldNum" sz="quarter" idx="11"/>
          </p:nvPr>
        </p:nvSpPr>
        <p:spPr/>
        <p:txBody>
          <a:bodyPr/>
          <a:lstStyle/>
          <a:p>
            <a:pPr>
              <a:defRPr/>
            </a:pPr>
            <a:fld id="{8618F8B8-3FB5-463C-A387-6BC2D35C345E}" type="slidenum">
              <a:rPr lang="zh-CN" altLang="en-US" smtClean="0"/>
              <a:pPr>
                <a:defRPr/>
              </a:pPr>
              <a:t>50</a:t>
            </a:fld>
            <a:endParaRPr lang="en-US" altLang="zh-CN" dirty="0"/>
          </a:p>
        </p:txBody>
      </p:sp>
    </p:spTree>
    <p:extLst>
      <p:ext uri="{BB962C8B-B14F-4D97-AF65-F5344CB8AC3E}">
        <p14:creationId xmlns:p14="http://schemas.microsoft.com/office/powerpoint/2010/main" val="1488696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862303"/>
            <a:ext cx="4500500" cy="604462"/>
          </a:xfrm>
          <a:ln>
            <a:solidFill>
              <a:srgbClr val="FF0000"/>
            </a:solidFill>
          </a:ln>
          <a:effectLst>
            <a:outerShdw blurRad="50800" dist="38100" dir="2700000" algn="tl" rotWithShape="0">
              <a:prstClr val="black">
                <a:alpha val="40000"/>
              </a:prstClr>
            </a:outerShdw>
          </a:effectLst>
        </p:spPr>
        <p:txBody>
          <a:bodyPr>
            <a:normAutofit/>
          </a:bodyPr>
          <a:lstStyle/>
          <a:p>
            <a:r>
              <a:rPr lang="en-US" sz="3200" b="1" dirty="0">
                <a:solidFill>
                  <a:schemeClr val="bg2">
                    <a:lumMod val="60000"/>
                    <a:lumOff val="40000"/>
                  </a:schemeClr>
                </a:solidFill>
                <a:latin typeface="Times New Roman" charset="0"/>
                <a:ea typeface="Times New Roman" charset="0"/>
                <a:cs typeface="Times New Roman" charset="0"/>
              </a:rPr>
              <a:t>13    Collecting Data</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5" name="Content Placeholder 2"/>
          <p:cNvSpPr>
            <a:spLocks noGrp="1"/>
          </p:cNvSpPr>
          <p:nvPr>
            <p:ph idx="1"/>
          </p:nvPr>
        </p:nvSpPr>
        <p:spPr>
          <a:xfrm>
            <a:off x="431540" y="1493785"/>
            <a:ext cx="8495097" cy="4501912"/>
          </a:xfrm>
          <a:ln>
            <a:solidFill>
              <a:srgbClr val="FF0000"/>
            </a:solidFill>
          </a:ln>
        </p:spPr>
        <p:txBody>
          <a:bodyPr/>
          <a:lstStyle/>
          <a:p>
            <a:pPr algn="just">
              <a:buFont typeface="Wingdings" panose="05000000000000000000" pitchFamily="2" charset="2"/>
              <a:buChar char="l"/>
            </a:pPr>
            <a:r>
              <a:rPr lang="en-US" sz="2400" dirty="0">
                <a:latin typeface="Times" charset="0"/>
              </a:rPr>
              <a:t>When data collection entails selecting individuals or objects from a frame, the simplest method for ensuring a representative selection is to take a </a:t>
            </a:r>
            <a:r>
              <a:rPr lang="en-US" sz="2400" b="1" i="1" dirty="0">
                <a:solidFill>
                  <a:srgbClr val="FF0000"/>
                </a:solidFill>
                <a:latin typeface="Times" charset="0"/>
              </a:rPr>
              <a:t>simple random sample</a:t>
            </a:r>
            <a:r>
              <a:rPr lang="zh-CN" altLang="en-US" sz="2400" b="1" i="1" dirty="0">
                <a:solidFill>
                  <a:srgbClr val="FF0000"/>
                </a:solidFill>
                <a:latin typeface="Times" charset="0"/>
              </a:rPr>
              <a:t> </a:t>
            </a:r>
            <a:r>
              <a:rPr lang="en-US" altLang="zh-CN" sz="2400" dirty="0">
                <a:solidFill>
                  <a:srgbClr val="FF0000"/>
                </a:solidFill>
                <a:latin typeface="Times" charset="0"/>
              </a:rPr>
              <a:t>(</a:t>
            </a:r>
            <a:r>
              <a:rPr lang="zh-CN" altLang="en-US" sz="2400" dirty="0">
                <a:solidFill>
                  <a:srgbClr val="FF0000"/>
                </a:solidFill>
                <a:latin typeface="宋体" panose="02010600030101010101" pitchFamily="2" charset="-122"/>
                <a:ea typeface="宋体" panose="02010600030101010101" pitchFamily="2" charset="-122"/>
              </a:rPr>
              <a:t>简单随机样本</a:t>
            </a:r>
            <a:r>
              <a:rPr lang="en-US" altLang="zh-CN" sz="2400" dirty="0">
                <a:solidFill>
                  <a:srgbClr val="FF0000"/>
                </a:solidFill>
                <a:latin typeface="Times" charset="0"/>
              </a:rPr>
              <a:t>)</a:t>
            </a:r>
            <a:r>
              <a:rPr lang="en-US" sz="2400" dirty="0">
                <a:solidFill>
                  <a:srgbClr val="FF0000"/>
                </a:solidFill>
                <a:latin typeface="Times" charset="0"/>
              </a:rPr>
              <a:t>. </a:t>
            </a:r>
            <a:r>
              <a:rPr lang="en-US" sz="2400" dirty="0">
                <a:latin typeface="Times" charset="0"/>
              </a:rPr>
              <a:t>This is one for which any particular subset of the specified size (e.g., a sample of size 100) has the same chance of being selected. </a:t>
            </a:r>
            <a:endParaRPr lang="en-US" sz="2400" dirty="0"/>
          </a:p>
          <a:p>
            <a:pPr algn="just">
              <a:buFont typeface="Wingdings" panose="05000000000000000000" pitchFamily="2" charset="2"/>
              <a:buChar char="l"/>
            </a:pPr>
            <a:r>
              <a:rPr lang="en-US" sz="2400" dirty="0">
                <a:latin typeface="Times" charset="0"/>
              </a:rPr>
              <a:t>Sometimes alternative sampling methods, </a:t>
            </a:r>
            <a:r>
              <a:rPr lang="en-US" sz="2400" i="1" dirty="0">
                <a:solidFill>
                  <a:srgbClr val="FF0000"/>
                </a:solidFill>
                <a:latin typeface="Times" charset="0"/>
              </a:rPr>
              <a:t>stratified sampling</a:t>
            </a:r>
            <a:r>
              <a:rPr lang="zh-CN" altLang="en-US" sz="2400" i="1" dirty="0">
                <a:solidFill>
                  <a:srgbClr val="FF0000"/>
                </a:solidFill>
                <a:latin typeface="Times" charset="0"/>
              </a:rPr>
              <a:t> </a:t>
            </a:r>
            <a:r>
              <a:rPr lang="en-US" altLang="zh-CN" sz="2400" dirty="0">
                <a:solidFill>
                  <a:srgbClr val="FF0000"/>
                </a:solidFill>
                <a:latin typeface="Times" charset="0"/>
              </a:rPr>
              <a:t>(</a:t>
            </a:r>
            <a:r>
              <a:rPr lang="zh-CN" altLang="en-US" sz="2400" dirty="0">
                <a:solidFill>
                  <a:srgbClr val="FF0000"/>
                </a:solidFill>
                <a:latin typeface="宋体" panose="02010600030101010101" pitchFamily="2" charset="-122"/>
                <a:ea typeface="宋体" panose="02010600030101010101" pitchFamily="2" charset="-122"/>
              </a:rPr>
              <a:t>分层抽样</a:t>
            </a:r>
            <a:r>
              <a:rPr lang="en-US" altLang="zh-CN" sz="2400" dirty="0">
                <a:solidFill>
                  <a:srgbClr val="FF0000"/>
                </a:solidFill>
                <a:latin typeface="Times" charset="0"/>
              </a:rPr>
              <a:t>)</a:t>
            </a:r>
            <a:r>
              <a:rPr lang="en-US" sz="2400" i="1" dirty="0">
                <a:latin typeface="Times" charset="0"/>
              </a:rPr>
              <a:t>, </a:t>
            </a:r>
            <a:r>
              <a:rPr lang="en-US" sz="2400" dirty="0">
                <a:latin typeface="Times" charset="0"/>
              </a:rPr>
              <a:t>entails separating the population units into </a:t>
            </a:r>
            <a:r>
              <a:rPr lang="en-US" sz="2400" b="1" dirty="0">
                <a:solidFill>
                  <a:srgbClr val="3333FF"/>
                </a:solidFill>
                <a:latin typeface="Times" charset="0"/>
              </a:rPr>
              <a:t>non</a:t>
            </a:r>
            <a:r>
              <a:rPr lang="en-US" altLang="zh-CN" sz="2400" b="1" dirty="0">
                <a:solidFill>
                  <a:srgbClr val="3333FF"/>
                </a:solidFill>
                <a:latin typeface="Times" charset="0"/>
              </a:rPr>
              <a:t>-</a:t>
            </a:r>
            <a:r>
              <a:rPr lang="en-US" sz="2400" b="1" dirty="0">
                <a:solidFill>
                  <a:srgbClr val="3333FF"/>
                </a:solidFill>
                <a:latin typeface="Times" charset="0"/>
              </a:rPr>
              <a:t>overlapping groups </a:t>
            </a:r>
            <a:r>
              <a:rPr lang="en-US" sz="2400" dirty="0">
                <a:latin typeface="Times" charset="0"/>
              </a:rPr>
              <a:t>and taking a sample from each one. </a:t>
            </a:r>
            <a:endParaRPr lang="en-US" sz="2400" dirty="0"/>
          </a:p>
          <a:p>
            <a:pPr algn="just">
              <a:buFont typeface="Wingdings" panose="05000000000000000000" pitchFamily="2" charset="2"/>
              <a:buChar char="l"/>
            </a:pPr>
            <a:r>
              <a:rPr lang="en-US" sz="2400" dirty="0">
                <a:latin typeface="Times" charset="0"/>
              </a:rPr>
              <a:t>Frequently a “convenience” sample is obtained by selecting</a:t>
            </a:r>
            <a:r>
              <a:rPr lang="zh-CN" altLang="en-US" sz="2400" dirty="0">
                <a:latin typeface="Times" charset="0"/>
              </a:rPr>
              <a:t> </a:t>
            </a:r>
            <a:r>
              <a:rPr lang="en-US" sz="2400" dirty="0">
                <a:latin typeface="Times" charset="0"/>
              </a:rPr>
              <a:t>individuals or objects without systematic randomization. </a:t>
            </a:r>
            <a:endParaRPr lang="en-US" sz="2400" dirty="0"/>
          </a:p>
          <a:p>
            <a:pPr>
              <a:buFont typeface="Wingdings" panose="05000000000000000000" pitchFamily="2" charset="2"/>
              <a:buChar char="l"/>
            </a:pPr>
            <a:endParaRPr lang="en-US" sz="2400" dirty="0">
              <a:latin typeface="Times New Roman" charset="0"/>
              <a:ea typeface="Times New Roman" charset="0"/>
              <a:cs typeface="Times New Roman" charset="0"/>
            </a:endParaRPr>
          </a:p>
        </p:txBody>
      </p:sp>
      <p:sp>
        <p:nvSpPr>
          <p:cNvPr id="3" name="灯片编号占位符 2">
            <a:extLst>
              <a:ext uri="{FF2B5EF4-FFF2-40B4-BE49-F238E27FC236}">
                <a16:creationId xmlns:a16="http://schemas.microsoft.com/office/drawing/2014/main" xmlns="" id="{C0F300DF-EACB-41EF-A956-DF6FCA5C6D89}"/>
              </a:ext>
            </a:extLst>
          </p:cNvPr>
          <p:cNvSpPr>
            <a:spLocks noGrp="1"/>
          </p:cNvSpPr>
          <p:nvPr>
            <p:ph type="sldNum" sz="quarter" idx="11"/>
          </p:nvPr>
        </p:nvSpPr>
        <p:spPr/>
        <p:txBody>
          <a:bodyPr/>
          <a:lstStyle/>
          <a:p>
            <a:pPr>
              <a:defRPr/>
            </a:pPr>
            <a:fld id="{8618F8B8-3FB5-463C-A387-6BC2D35C345E}" type="slidenum">
              <a:rPr lang="zh-CN" altLang="en-US" smtClean="0"/>
              <a:pPr>
                <a:defRPr/>
              </a:pPr>
              <a:t>51</a:t>
            </a:fld>
            <a:endParaRPr lang="en-US" altLang="zh-CN" dirty="0"/>
          </a:p>
        </p:txBody>
      </p:sp>
    </p:spTree>
    <p:extLst>
      <p:ext uri="{BB962C8B-B14F-4D97-AF65-F5344CB8AC3E}">
        <p14:creationId xmlns:p14="http://schemas.microsoft.com/office/powerpoint/2010/main" val="11011099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F0C4E492-2762-424A-9304-59FA4B275B8F}"/>
              </a:ext>
            </a:extLst>
          </p:cNvPr>
          <p:cNvSpPr txBox="1">
            <a:spLocks/>
          </p:cNvSpPr>
          <p:nvPr/>
        </p:nvSpPr>
        <p:spPr>
          <a:xfrm>
            <a:off x="1061610" y="1302984"/>
            <a:ext cx="6795755" cy="855095"/>
          </a:xfrm>
          <a:prstGeom prst="rect">
            <a:avLst/>
          </a:prstGeom>
          <a:noFill/>
          <a:ln>
            <a:noFill/>
          </a:ln>
        </p:spPr>
        <p:txBody>
          <a:bodyPr>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a:lstStyle>
          <a:p>
            <a:pPr algn="ctr"/>
            <a:r>
              <a:rPr kumimoji="1" lang="en-US" altLang="zh-CN" sz="3200" b="1" kern="0" dirty="0">
                <a:solidFill>
                  <a:srgbClr val="0000FF"/>
                </a:solidFill>
                <a:latin typeface="Arial" panose="020B0604020202020204" pitchFamily="34" charset="0"/>
                <a:cs typeface="Arial" panose="020B0604020202020204" pitchFamily="34" charset="0"/>
              </a:rPr>
              <a:t>Chapter 2</a:t>
            </a:r>
            <a:r>
              <a:rPr lang="zh-CN" altLang="en-US" sz="3200" kern="0" dirty="0">
                <a:solidFill>
                  <a:srgbClr val="0000FF"/>
                </a:solidFill>
                <a:latin typeface="Arial" panose="020B0604020202020204" pitchFamily="34" charset="0"/>
                <a:ea typeface="Times New Roman" charset="0"/>
                <a:cs typeface="Arial" panose="020B0604020202020204" pitchFamily="34" charset="0"/>
              </a:rPr>
              <a:t>   </a:t>
            </a:r>
            <a:r>
              <a:rPr lang="en-US" altLang="zh-CN" sz="3200" kern="0" dirty="0">
                <a:solidFill>
                  <a:srgbClr val="0000FF"/>
                </a:solidFill>
                <a:latin typeface="Arial" panose="020B0604020202020204" pitchFamily="34" charset="0"/>
                <a:ea typeface="Times New Roman" charset="0"/>
                <a:cs typeface="Arial" panose="020B0604020202020204" pitchFamily="34" charset="0"/>
              </a:rPr>
              <a:t>Probability</a:t>
            </a:r>
            <a:endParaRPr lang="en-US" sz="3200" kern="0" dirty="0">
              <a:solidFill>
                <a:srgbClr val="0000FF"/>
              </a:solidFill>
              <a:latin typeface="Arial" panose="020B0604020202020204" pitchFamily="34" charset="0"/>
              <a:ea typeface="Times New Roman" charset="0"/>
              <a:cs typeface="Arial" panose="020B0604020202020204" pitchFamily="34" charset="0"/>
            </a:endParaRPr>
          </a:p>
        </p:txBody>
      </p:sp>
      <p:sp>
        <p:nvSpPr>
          <p:cNvPr id="9" name="内容占位符 4">
            <a:extLst>
              <a:ext uri="{FF2B5EF4-FFF2-40B4-BE49-F238E27FC236}">
                <a16:creationId xmlns:a16="http://schemas.microsoft.com/office/drawing/2014/main" xmlns="" id="{626E7716-0714-4BEE-8EA7-A378BD20A4EF}"/>
              </a:ext>
            </a:extLst>
          </p:cNvPr>
          <p:cNvSpPr txBox="1">
            <a:spLocks/>
          </p:cNvSpPr>
          <p:nvPr/>
        </p:nvSpPr>
        <p:spPr>
          <a:xfrm>
            <a:off x="701571" y="2438066"/>
            <a:ext cx="8055894" cy="2656120"/>
          </a:xfrm>
          <a:prstGeom prst="rect">
            <a:avLst/>
          </a:prstGeom>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xmlns="" val="tx"/>
                    </a:ext>
                  </a:extLst>
                </a:hlinkClick>
              </a:rPr>
              <a:t>Sample spaces and events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xmlns="" val="tx"/>
                    </a:ext>
                  </a:extLst>
                </a:hlinkClick>
              </a:rPr>
              <a:t>Axioms, Interpretations, and Properties of Probability</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xmlns="" val="tx"/>
                    </a:ext>
                  </a:extLst>
                </a:hlinkClick>
              </a:rPr>
              <a:t>Counting techniques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xmlns="" val="tx"/>
                    </a:ext>
                  </a:extLst>
                </a:hlinkClick>
              </a:rPr>
              <a:t>Conditional probability</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xmlns="" val="tx"/>
                    </a:ext>
                  </a:extLst>
                </a:hlinkClick>
              </a:rPr>
              <a:t>Independence</a:t>
            </a:r>
            <a:endParaRPr lang="zh-CN" altLang="en-US" sz="2000" kern="0" dirty="0">
              <a:latin typeface="Arial" panose="020B0604020202020204" pitchFamily="34" charset="0"/>
              <a:cs typeface="Arial" panose="020B0604020202020204" pitchFamily="34" charset="0"/>
            </a:endParaRPr>
          </a:p>
        </p:txBody>
      </p:sp>
      <p:sp>
        <p:nvSpPr>
          <p:cNvPr id="10" name="灯片编号占位符 9">
            <a:extLst>
              <a:ext uri="{FF2B5EF4-FFF2-40B4-BE49-F238E27FC236}">
                <a16:creationId xmlns:a16="http://schemas.microsoft.com/office/drawing/2014/main" xmlns="" id="{FF21906B-4C02-469E-B751-BB9124172218}"/>
              </a:ext>
            </a:extLst>
          </p:cNvPr>
          <p:cNvSpPr>
            <a:spLocks noGrp="1"/>
          </p:cNvSpPr>
          <p:nvPr>
            <p:ph type="sldNum" sz="quarter" idx="11"/>
          </p:nvPr>
        </p:nvSpPr>
        <p:spPr/>
        <p:txBody>
          <a:bodyPr/>
          <a:lstStyle/>
          <a:p>
            <a:pPr>
              <a:defRPr/>
            </a:pPr>
            <a:fld id="{DF2308B0-52A9-437D-9700-D7B37876F5B1}" type="slidenum">
              <a:rPr lang="zh-CN" altLang="en-US" smtClean="0"/>
              <a:pPr>
                <a:defRPr/>
              </a:pPr>
              <a:t>52</a:t>
            </a:fld>
            <a:endParaRPr lang="en-US" altLang="zh-CN" dirty="0"/>
          </a:p>
        </p:txBody>
      </p:sp>
    </p:spTree>
    <p:extLst>
      <p:ext uri="{BB962C8B-B14F-4D97-AF65-F5344CB8AC3E}">
        <p14:creationId xmlns:p14="http://schemas.microsoft.com/office/powerpoint/2010/main" val="828148734"/>
      </p:ext>
    </p:extLst>
  </p:cSld>
  <p:clrMapOvr>
    <a:masterClrMapping/>
  </p:clrMapOvr>
  <mc:AlternateContent xmlns:mc="http://schemas.openxmlformats.org/markup-compatibility/2006" xmlns:p14="http://schemas.microsoft.com/office/powerpoint/2010/main">
    <mc:Choice Requires="p14">
      <p:transition spd="slow" p14:dur="999" advTm="29223"/>
    </mc:Choice>
    <mc:Fallback xmlns="">
      <p:transition spd="slow" advTm="2922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hlinkClick r:id="rId3" action="ppaction://hlinksldjump"/>
          </p:cNvPr>
          <p:cNvSpPr txBox="1"/>
          <p:nvPr/>
        </p:nvSpPr>
        <p:spPr>
          <a:xfrm>
            <a:off x="269145" y="564476"/>
            <a:ext cx="5400600" cy="523220"/>
          </a:xfrm>
          <a:prstGeom prst="rect">
            <a:avLst/>
          </a:prstGeom>
          <a:noFill/>
        </p:spPr>
        <p:txBody>
          <a:bodyPr wrap="square" rtlCol="0">
            <a:spAutoFit/>
          </a:bodyPr>
          <a:lstStyle/>
          <a:p>
            <a:r>
              <a:rPr lang="en-US" altLang="zh-CN" sz="2800" dirty="0">
                <a:solidFill>
                  <a:srgbClr val="3333FF"/>
                </a:solidFill>
                <a:latin typeface="Times New Roman" panose="02020603050405020304" pitchFamily="18" charset="0"/>
                <a:cs typeface="Times New Roman" panose="02020603050405020304" pitchFamily="18" charset="0"/>
              </a:rPr>
              <a:t>2.1 Sample spaces and Events</a:t>
            </a:r>
            <a:endParaRPr lang="zh-CN" altLang="en-US" sz="2800" dirty="0">
              <a:solidFill>
                <a:srgbClr val="3333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69145" y="2067307"/>
                <a:ext cx="8325925" cy="769441"/>
              </a:xfrm>
              <a:prstGeom prst="rect">
                <a:avLst/>
              </a:prstGeom>
              <a:noFill/>
            </p:spPr>
            <p:txBody>
              <a:bodyPr wrap="square" rtlCol="0">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The Sample</a:t>
                </a:r>
                <a:r>
                  <a:rPr lang="en-US" altLang="zh-CN" sz="2200" dirty="0">
                    <a:latin typeface="Times New Roman" panose="02020603050405020304" pitchFamily="18" charset="0"/>
                    <a:cs typeface="Times New Roman" panose="02020603050405020304" pitchFamily="18" charset="0"/>
                  </a:rPr>
                  <a:t> (or probability) </a:t>
                </a:r>
                <a:r>
                  <a:rPr lang="en-US" altLang="zh-CN" sz="2200" dirty="0">
                    <a:solidFill>
                      <a:srgbClr val="FF0000"/>
                    </a:solidFill>
                    <a:latin typeface="Times New Roman" panose="02020603050405020304" pitchFamily="18" charset="0"/>
                    <a:cs typeface="Times New Roman" panose="02020603050405020304" pitchFamily="18" charset="0"/>
                  </a:rPr>
                  <a:t>Space </a:t>
                </a:r>
                <a:r>
                  <a:rPr lang="en-US" altLang="zh-CN" sz="2200" dirty="0">
                    <a:latin typeface="Times New Roman" panose="02020603050405020304" pitchFamily="18" charset="0"/>
                    <a:cs typeface="Times New Roman" panose="02020603050405020304" pitchFamily="18" charset="0"/>
                  </a:rPr>
                  <a:t>of an experiment, denoted by </a:t>
                </a:r>
                <a14:m>
                  <m:oMath xmlns:m="http://schemas.openxmlformats.org/officeDocument/2006/math">
                    <m:r>
                      <a:rPr lang="zh-CN" altLang="en-US" sz="2200" i="1" smtClean="0">
                        <a:latin typeface="Cambria Math"/>
                      </a:rPr>
                      <m:t>𝒮</m:t>
                    </m:r>
                  </m:oMath>
                </a14:m>
                <a:r>
                  <a:rPr lang="en-US" altLang="zh-CN" sz="2200" dirty="0">
                    <a:latin typeface="Times New Roman" panose="02020603050405020304" pitchFamily="18" charset="0"/>
                    <a:cs typeface="Times New Roman" panose="02020603050405020304" pitchFamily="18" charset="0"/>
                  </a:rPr>
                  <a:t>, is the set of </a:t>
                </a:r>
                <a:r>
                  <a:rPr lang="en-US" altLang="zh-CN" sz="2200" b="1" dirty="0">
                    <a:solidFill>
                      <a:srgbClr val="3333FF"/>
                    </a:solidFill>
                    <a:latin typeface="Times New Roman" panose="02020603050405020304" pitchFamily="18" charset="0"/>
                    <a:cs typeface="Times New Roman" panose="02020603050405020304" pitchFamily="18" charset="0"/>
                  </a:rPr>
                  <a:t>all possible outcomes </a:t>
                </a:r>
                <a:r>
                  <a:rPr lang="en-US" altLang="zh-CN" sz="2200" dirty="0">
                    <a:latin typeface="Times New Roman" panose="02020603050405020304" pitchFamily="18" charset="0"/>
                    <a:cs typeface="Times New Roman" panose="02020603050405020304" pitchFamily="18" charset="0"/>
                  </a:rPr>
                  <a:t>of that </a:t>
                </a:r>
                <a:r>
                  <a:rPr lang="en-US" altLang="zh-CN" sz="2200" b="1" dirty="0">
                    <a:solidFill>
                      <a:srgbClr val="3333FF"/>
                    </a:solidFill>
                    <a:latin typeface="Times New Roman" panose="02020603050405020304" pitchFamily="18" charset="0"/>
                    <a:cs typeface="Times New Roman" panose="02020603050405020304" pitchFamily="18" charset="0"/>
                  </a:rPr>
                  <a:t>experiment</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9145" y="2067307"/>
                <a:ext cx="8325925" cy="769441"/>
              </a:xfrm>
              <a:prstGeom prst="rect">
                <a:avLst/>
              </a:prstGeom>
              <a:blipFill>
                <a:blip r:embed="rId4"/>
                <a:stretch>
                  <a:fillRect l="-952" t="-5556" r="-952" b="-15873"/>
                </a:stretch>
              </a:blipFill>
            </p:spPr>
            <p:txBody>
              <a:bodyPr/>
              <a:lstStyle/>
              <a:p>
                <a:r>
                  <a:rPr lang="zh-CN" altLang="en-US">
                    <a:noFill/>
                  </a:rPr>
                  <a:t> </a:t>
                </a:r>
              </a:p>
            </p:txBody>
          </p:sp>
        </mc:Fallback>
      </mc:AlternateContent>
      <p:sp>
        <p:nvSpPr>
          <p:cNvPr id="8" name="矩形 7"/>
          <p:cNvSpPr/>
          <p:nvPr/>
        </p:nvSpPr>
        <p:spPr>
          <a:xfrm>
            <a:off x="269145" y="3010801"/>
            <a:ext cx="8417655"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Tossing coins.</a:t>
            </a:r>
            <a:r>
              <a:rPr lang="en-US" altLang="zh-CN" sz="2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9" name="矩形 8"/>
              <p:cNvSpPr/>
              <p:nvPr/>
            </p:nvSpPr>
            <p:spPr>
              <a:xfrm>
                <a:off x="312582" y="4677597"/>
                <a:ext cx="8489888"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sample space for this experiment can be denoted as</a:t>
                </a:r>
                <a14:m>
                  <m:oMath xmlns:m="http://schemas.openxmlformats.org/officeDocument/2006/math">
                    <m:r>
                      <a:rPr lang="en-US" altLang="zh-CN" sz="2200">
                        <a:latin typeface="Cambria Math"/>
                      </a:rPr>
                      <m:t> </m:t>
                    </m:r>
                    <m:r>
                      <a:rPr lang="zh-CN" altLang="en-US" sz="2200" i="1">
                        <a:latin typeface="Cambria Math"/>
                      </a:rPr>
                      <m:t>𝒮</m:t>
                    </m:r>
                    <m:r>
                      <a:rPr lang="en-US" altLang="zh-CN" sz="2200" i="1">
                        <a:latin typeface="Cambria Math"/>
                      </a:rPr>
                      <m:t>={</m:t>
                    </m:r>
                    <m:r>
                      <a:rPr lang="en-US" altLang="zh-CN" sz="2200" i="1">
                        <a:latin typeface="Cambria Math"/>
                      </a:rPr>
                      <m:t>𝐻</m:t>
                    </m:r>
                    <m:r>
                      <a:rPr lang="en-US" altLang="zh-CN" sz="2200" i="1">
                        <a:latin typeface="Cambria Math"/>
                      </a:rPr>
                      <m:t>, </m:t>
                    </m:r>
                    <m:r>
                      <a:rPr lang="en-US" altLang="zh-CN" sz="2200" i="1">
                        <a:latin typeface="Cambria Math"/>
                      </a:rPr>
                      <m:t>𝑇</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20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 represents head and </a:t>
                </a:r>
                <a14:m>
                  <m:oMath xmlns:m="http://schemas.openxmlformats.org/officeDocument/2006/math">
                    <m:r>
                      <a:rPr lang="en-US" altLang="zh-CN" sz="2200" i="1" dirty="0" smtClean="0">
                        <a:latin typeface="Cambria Math"/>
                      </a:rPr>
                      <m:t>𝑇</m:t>
                    </m:r>
                  </m:oMath>
                </a14:m>
                <a:r>
                  <a:rPr lang="en-US" altLang="zh-CN" sz="2200" dirty="0">
                    <a:latin typeface="Times New Roman" panose="02020603050405020304" pitchFamily="18" charset="0"/>
                    <a:cs typeface="Times New Roman" panose="02020603050405020304" pitchFamily="18" charset="0"/>
                  </a:rPr>
                  <a:t> represents tail.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12582" y="4677597"/>
                <a:ext cx="8489888" cy="769441"/>
              </a:xfrm>
              <a:prstGeom prst="rect">
                <a:avLst/>
              </a:prstGeom>
              <a:blipFill>
                <a:blip r:embed="rId5"/>
                <a:stretch>
                  <a:fillRect l="-933" t="-4724" b="-14961"/>
                </a:stretch>
              </a:blipFill>
            </p:spPr>
            <p:txBody>
              <a:bodyPr/>
              <a:lstStyle/>
              <a:p>
                <a:r>
                  <a:rPr lang="zh-CN" altLang="en-US">
                    <a:noFill/>
                  </a:rPr>
                  <a:t> </a:t>
                </a:r>
              </a:p>
            </p:txBody>
          </p:sp>
        </mc:Fallback>
      </mc:AlternateContent>
      <p:sp>
        <p:nvSpPr>
          <p:cNvPr id="10" name="矩形 9"/>
          <p:cNvSpPr/>
          <p:nvPr/>
        </p:nvSpPr>
        <p:spPr>
          <a:xfrm>
            <a:off x="286391" y="3452908"/>
            <a:ext cx="8400409"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simplest experiment is to toss a coin once. </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The coin lands on either one or the other of its two sides. One is usually called </a:t>
            </a:r>
            <a:r>
              <a:rPr lang="en-US" altLang="zh-CN" sz="2200" i="1" dirty="0">
                <a:solidFill>
                  <a:srgbClr val="FF0000"/>
                </a:solidFill>
                <a:latin typeface="Times New Roman" panose="02020603050405020304" pitchFamily="18" charset="0"/>
                <a:cs typeface="Times New Roman" panose="02020603050405020304" pitchFamily="18" charset="0"/>
              </a:rPr>
              <a:t>head</a:t>
            </a:r>
            <a:r>
              <a:rPr lang="en-US" altLang="zh-CN" sz="2200" dirty="0">
                <a:latin typeface="Times New Roman" panose="02020603050405020304" pitchFamily="18" charset="0"/>
                <a:cs typeface="Times New Roman" panose="02020603050405020304" pitchFamily="18" charset="0"/>
              </a:rPr>
              <a:t>, the other </a:t>
            </a:r>
            <a:r>
              <a:rPr lang="en-US" altLang="zh-CN" sz="2200" i="1" dirty="0">
                <a:solidFill>
                  <a:srgbClr val="FF0000"/>
                </a:solidFill>
                <a:latin typeface="Times New Roman" panose="02020603050405020304" pitchFamily="18" charset="0"/>
                <a:cs typeface="Times New Roman" panose="02020603050405020304" pitchFamily="18" charset="0"/>
              </a:rPr>
              <a:t>tail</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sp>
        <p:nvSpPr>
          <p:cNvPr id="12" name="灯片编号占位符 11">
            <a:extLst>
              <a:ext uri="{FF2B5EF4-FFF2-40B4-BE49-F238E27FC236}">
                <a16:creationId xmlns:a16="http://schemas.microsoft.com/office/drawing/2014/main" xmlns="" id="{EC44F62B-0A31-40DB-88D9-59C5F761EAB9}"/>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53</a:t>
            </a:fld>
            <a:endParaRPr lang="en-US" altLang="zh-CN"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xmlns="" id="{99BE4ADC-B45E-4BE2-909B-724764BF7000}"/>
              </a:ext>
            </a:extLst>
          </p:cNvPr>
          <p:cNvSpPr/>
          <p:nvPr/>
        </p:nvSpPr>
        <p:spPr>
          <a:xfrm>
            <a:off x="269145" y="1225090"/>
            <a:ext cx="8325925" cy="830997"/>
          </a:xfrm>
          <a:prstGeom prst="rect">
            <a:avLst/>
          </a:prstGeom>
          <a:noFill/>
          <a:ln>
            <a:noFill/>
          </a:ln>
          <a:effectLst>
            <a:glow rad="63500">
              <a:schemeClr val="accent5">
                <a:satMod val="175000"/>
                <a:alpha val="40000"/>
              </a:schemeClr>
            </a:glow>
            <a:softEdge rad="12700"/>
          </a:effectLst>
        </p:spPr>
        <p:txBody>
          <a:bodyPr wrap="square">
            <a:spAutoFit/>
          </a:bodyPr>
          <a:lstStyle/>
          <a:p>
            <a:r>
              <a:rPr lang="en-US" sz="2400" b="1" dirty="0">
                <a:solidFill>
                  <a:srgbClr val="FF0000"/>
                </a:solidFill>
                <a:latin typeface="Times New Roman" charset="0"/>
                <a:ea typeface="Times New Roman" charset="0"/>
                <a:cs typeface="Times New Roman" charset="0"/>
              </a:rPr>
              <a:t>Experiment</a:t>
            </a:r>
            <a:r>
              <a:rPr lang="en-US" altLang="zh-CN" sz="2400" b="1" dirty="0">
                <a:solidFill>
                  <a:srgbClr val="FF0000"/>
                </a:solidFill>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any activity or process </a:t>
            </a:r>
            <a:r>
              <a:rPr lang="en-US" sz="2400" b="1" dirty="0">
                <a:solidFill>
                  <a:srgbClr val="FF0000"/>
                </a:solidFill>
                <a:latin typeface="Times New Roman" charset="0"/>
                <a:ea typeface="Times New Roman" charset="0"/>
                <a:cs typeface="Times New Roman" charset="0"/>
              </a:rPr>
              <a:t>whose outcome </a:t>
            </a:r>
            <a:r>
              <a:rPr lang="en-US" sz="2400" dirty="0">
                <a:latin typeface="Times New Roman" charset="0"/>
                <a:ea typeface="Times New Roman" charset="0"/>
                <a:cs typeface="Times New Roman" charset="0"/>
              </a:rPr>
              <a:t>is subject to</a:t>
            </a:r>
            <a:r>
              <a:rPr lang="zh-CN" altLang="en-US" sz="2400" dirty="0">
                <a:latin typeface="Times New Roman" charset="0"/>
                <a:ea typeface="Times New Roman" charset="0"/>
                <a:cs typeface="Times New Roman" charset="0"/>
              </a:rPr>
              <a:t> </a:t>
            </a:r>
            <a:r>
              <a:rPr lang="en-US" sz="2400" b="1" dirty="0">
                <a:solidFill>
                  <a:srgbClr val="FF0000"/>
                </a:solidFill>
                <a:latin typeface="Times New Roman" charset="0"/>
                <a:ea typeface="Times New Roman" charset="0"/>
                <a:cs typeface="Times New Roman" charset="0"/>
              </a:rPr>
              <a:t>uncertainty. </a:t>
            </a:r>
          </a:p>
        </p:txBody>
      </p:sp>
    </p:spTree>
    <p:extLst>
      <p:ext uri="{BB962C8B-B14F-4D97-AF65-F5344CB8AC3E}">
        <p14:creationId xmlns:p14="http://schemas.microsoft.com/office/powerpoint/2010/main" val="30636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763815"/>
            <a:ext cx="8640960" cy="769441"/>
          </a:xfrm>
          <a:prstGeom prst="rect">
            <a:avLst/>
          </a:prstGeom>
        </p:spPr>
        <p:txBody>
          <a:bodyPr wrap="square">
            <a:spAutoFit/>
          </a:bodyPr>
          <a:lstStyle/>
          <a:p>
            <a:pPr lvl="0"/>
            <a:r>
              <a:rPr lang="en-US" altLang="zh-CN" sz="2200" dirty="0">
                <a:solidFill>
                  <a:srgbClr val="333333"/>
                </a:solidFill>
                <a:latin typeface="Times New Roman" panose="02020603050405020304" pitchFamily="18" charset="0"/>
                <a:ea typeface="Helvetica Neue"/>
                <a:cs typeface="Times New Roman" panose="02020603050405020304" pitchFamily="18" charset="0"/>
              </a:rPr>
              <a:t>If</a:t>
            </a:r>
            <a:r>
              <a:rPr lang="en-US" altLang="zh-CN" sz="2200" b="1" dirty="0">
                <a:solidFill>
                  <a:srgbClr val="333333"/>
                </a:solidFill>
                <a:latin typeface="Times New Roman" panose="02020603050405020304" pitchFamily="18" charset="0"/>
                <a:ea typeface="Helvetica Neue"/>
                <a:cs typeface="Times New Roman" panose="02020603050405020304" pitchFamily="18" charset="0"/>
              </a:rPr>
              <a:t> </a:t>
            </a:r>
            <a:r>
              <a:rPr lang="en-US" altLang="zh-CN" sz="2200" dirty="0">
                <a:solidFill>
                  <a:srgbClr val="333333"/>
                </a:solidFill>
                <a:latin typeface="Times New Roman" panose="02020603050405020304" pitchFamily="18" charset="0"/>
                <a:ea typeface="Helvetica Neue"/>
                <a:cs typeface="Times New Roman" panose="02020603050405020304" pitchFamily="18" charset="0"/>
              </a:rPr>
              <a:t>t</a:t>
            </a:r>
            <a:r>
              <a:rPr lang="zh-CN" altLang="zh-CN" sz="2200" dirty="0">
                <a:solidFill>
                  <a:srgbClr val="333333"/>
                </a:solidFill>
                <a:latin typeface="Times New Roman" panose="02020603050405020304" pitchFamily="18" charset="0"/>
                <a:ea typeface="Helvetica Neue"/>
                <a:cs typeface="Times New Roman" panose="02020603050405020304" pitchFamily="18" charset="0"/>
              </a:rPr>
              <a:t>he experiment is tossing </a:t>
            </a:r>
            <a:r>
              <a:rPr lang="en-US" altLang="zh-CN" sz="2200" dirty="0">
                <a:solidFill>
                  <a:srgbClr val="333333"/>
                </a:solidFill>
                <a:latin typeface="Times New Roman" panose="02020603050405020304" pitchFamily="18" charset="0"/>
                <a:ea typeface="Helvetica Neue"/>
                <a:cs typeface="Times New Roman" panose="02020603050405020304" pitchFamily="18" charset="0"/>
              </a:rPr>
              <a:t>a coin twice, how many outcomes in the sample space?</a:t>
            </a:r>
            <a:r>
              <a:rPr lang="zh-CN" altLang="zh-CN" sz="2200" dirty="0">
                <a:solidFill>
                  <a:srgbClr val="333333"/>
                </a:solidFill>
                <a:latin typeface="Times New Roman" panose="02020603050405020304" pitchFamily="18" charset="0"/>
                <a:ea typeface="Helvetica Neue"/>
                <a:cs typeface="Times New Roman" panose="02020603050405020304" pitchFamily="18" charset="0"/>
              </a:rPr>
              <a:t> </a:t>
            </a:r>
            <a:endParaRPr lang="en-US" altLang="zh-CN" sz="2200" dirty="0">
              <a:solidFill>
                <a:srgbClr val="333333"/>
              </a:solidFill>
              <a:latin typeface="Times New Roman" panose="02020603050405020304" pitchFamily="18" charset="0"/>
              <a:ea typeface="Helvetica Neue"/>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41529" y="2718817"/>
                <a:ext cx="135014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 </a:t>
                </a:r>
                <a14:m>
                  <m:oMath xmlns:m="http://schemas.openxmlformats.org/officeDocument/2006/math">
                    <m:r>
                      <a:rPr lang="en-US" altLang="zh-CN" sz="2200" i="1" dirty="0" smtClean="0">
                        <a:latin typeface="Cambria Math"/>
                      </a:rPr>
                      <m:t>2</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1529" y="2718817"/>
                <a:ext cx="1350149" cy="430887"/>
              </a:xfrm>
              <a:prstGeom prst="rect">
                <a:avLst/>
              </a:prstGeom>
              <a:blipFill>
                <a:blip r:embed="rId2"/>
                <a:stretch>
                  <a:fillRect l="-5856"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006714" y="2745137"/>
                <a:ext cx="135014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 </a:t>
                </a:r>
                <a14:m>
                  <m:oMath xmlns:m="http://schemas.openxmlformats.org/officeDocument/2006/math">
                    <m:r>
                      <a:rPr lang="en-US" altLang="zh-CN" sz="2200" b="0" i="1" smtClean="0">
                        <a:latin typeface="Cambria Math"/>
                      </a:rPr>
                      <m:t>4</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06714" y="2745137"/>
                <a:ext cx="1350149" cy="430887"/>
              </a:xfrm>
              <a:prstGeom prst="rect">
                <a:avLst/>
              </a:prstGeom>
              <a:blipFill>
                <a:blip r:embed="rId3"/>
                <a:stretch>
                  <a:fillRect l="-5856" t="-8451" b="-28169"/>
                </a:stretch>
              </a:blipFill>
            </p:spPr>
            <p:txBody>
              <a:bodyPr/>
              <a:lstStyle/>
              <a:p>
                <a:r>
                  <a:rPr lang="zh-CN" altLang="en-US">
                    <a:noFill/>
                  </a:rPr>
                  <a:t> </a:t>
                </a:r>
              </a:p>
            </p:txBody>
          </p:sp>
        </mc:Fallback>
      </mc:AlternateContent>
      <p:sp>
        <p:nvSpPr>
          <p:cNvPr id="7" name="TextBox 6"/>
          <p:cNvSpPr txBox="1"/>
          <p:nvPr/>
        </p:nvSpPr>
        <p:spPr>
          <a:xfrm>
            <a:off x="3597234" y="2718816"/>
            <a:ext cx="99011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 5</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68432" y="3338990"/>
                <a:ext cx="8550949" cy="1138773"/>
              </a:xfrm>
              <a:prstGeom prst="rect">
                <a:avLst/>
              </a:prstGeom>
            </p:spPr>
            <p:txBody>
              <a:bodyPr wrap="square">
                <a:spAutoFit/>
              </a:bodyPr>
              <a:lstStyle/>
              <a:p>
                <a:r>
                  <a:rPr lang="en-US" altLang="zh-CN" sz="2200" dirty="0">
                    <a:solidFill>
                      <a:srgbClr val="333333"/>
                    </a:solidFill>
                    <a:latin typeface="Times New Roman" panose="02020603050405020304" pitchFamily="18" charset="0"/>
                    <a:ea typeface="Helvetica Neue"/>
                    <a:cs typeface="Times New Roman" panose="02020603050405020304" pitchFamily="18" charset="0"/>
                  </a:rPr>
                  <a:t>T</a:t>
                </a:r>
                <a:r>
                  <a:rPr lang="zh-CN" altLang="zh-CN" sz="2200" dirty="0">
                    <a:solidFill>
                      <a:srgbClr val="333333"/>
                    </a:solidFill>
                    <a:latin typeface="Times New Roman" panose="02020603050405020304" pitchFamily="18" charset="0"/>
                    <a:ea typeface="Helvetica Neue"/>
                    <a:cs typeface="Times New Roman" panose="02020603050405020304" pitchFamily="18" charset="0"/>
                  </a:rPr>
                  <a:t>here are four distinct outcomes: </a:t>
                </a:r>
                <a14:m>
                  <m:oMath xmlns:m="http://schemas.openxmlformats.org/officeDocument/2006/math">
                    <m:r>
                      <a:rPr lang="zh-CN" altLang="zh-CN" sz="2200" i="1" dirty="0">
                        <a:latin typeface="Cambria Math"/>
                        <a:ea typeface="宋体" pitchFamily="2" charset="-122"/>
                        <a:cs typeface="宋体" pitchFamily="2" charset="-122"/>
                      </a:rPr>
                      <m:t>(</m:t>
                    </m:r>
                    <m:r>
                      <a:rPr lang="zh-CN" altLang="zh-CN" sz="2200" i="1" dirty="0">
                        <a:latin typeface="Cambria Math"/>
                        <a:ea typeface="宋体" pitchFamily="2" charset="-122"/>
                        <a:cs typeface="宋体" pitchFamily="2" charset="-122"/>
                      </a:rPr>
                      <m:t>𝐻</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𝐻</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𝐻</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𝑇</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𝑇</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𝐻</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𝑇</m:t>
                    </m:r>
                    <m:r>
                      <a:rPr lang="zh-CN" altLang="zh-CN" sz="2200" i="1" dirty="0">
                        <a:latin typeface="Cambria Math"/>
                        <a:ea typeface="宋体" pitchFamily="2" charset="-122"/>
                        <a:cs typeface="宋体" pitchFamily="2" charset="-122"/>
                      </a:rPr>
                      <m:t>, </m:t>
                    </m:r>
                    <m:r>
                      <a:rPr lang="zh-CN" altLang="zh-CN" sz="2200" i="1" dirty="0">
                        <a:latin typeface="Cambria Math"/>
                        <a:ea typeface="宋体" pitchFamily="2" charset="-122"/>
                        <a:cs typeface="宋体" pitchFamily="2" charset="-122"/>
                      </a:rPr>
                      <m:t>𝑇</m:t>
                    </m:r>
                    <m:r>
                      <a:rPr lang="zh-CN" altLang="zh-CN" sz="2200" i="1" dirty="0">
                        <a:latin typeface="Cambria Math"/>
                        <a:ea typeface="宋体" pitchFamily="2" charset="-122"/>
                        <a:cs typeface="宋体" pitchFamily="2" charset="-122"/>
                      </a:rPr>
                      <m:t>)</m:t>
                    </m:r>
                  </m:oMath>
                </a14:m>
                <a:r>
                  <a:rPr lang="zh-CN" altLang="zh-CN" sz="2200" dirty="0">
                    <a:latin typeface="Times New Roman" panose="02020603050405020304" pitchFamily="18" charset="0"/>
                    <a:ea typeface="宋体" pitchFamily="2" charset="-122"/>
                    <a:cs typeface="Times New Roman" panose="02020603050405020304" pitchFamily="18" charset="0"/>
                  </a:rPr>
                  <a:t>,</a:t>
                </a:r>
                <a:r>
                  <a:rPr lang="zh-CN" altLang="zh-CN" sz="2200" dirty="0">
                    <a:solidFill>
                      <a:srgbClr val="333333"/>
                    </a:solidFill>
                    <a:latin typeface="Times New Roman" panose="02020603050405020304" pitchFamily="18" charset="0"/>
                    <a:ea typeface="Helvetica Neue"/>
                    <a:cs typeface="Times New Roman" panose="02020603050405020304" pitchFamily="18" charset="0"/>
                  </a:rPr>
                  <a:t> which are often presented in a more concise form</a:t>
                </a:r>
                <a14:m>
                  <m:oMath xmlns:m="http://schemas.openxmlformats.org/officeDocument/2006/math">
                    <m:r>
                      <a:rPr lang="zh-CN" altLang="zh-CN" sz="2200" i="1" dirty="0">
                        <a:solidFill>
                          <a:srgbClr val="333333"/>
                        </a:solidFill>
                        <a:latin typeface="Cambria Math"/>
                        <a:ea typeface="Helvetica Neue"/>
                        <a:cs typeface="宋体" pitchFamily="2" charset="-122"/>
                      </a:rPr>
                      <m:t>: </m:t>
                    </m:r>
                    <m:r>
                      <a:rPr lang="zh-CN" altLang="zh-CN" sz="2200" i="1" dirty="0">
                        <a:solidFill>
                          <a:srgbClr val="333333"/>
                        </a:solidFill>
                        <a:latin typeface="Cambria Math"/>
                        <a:ea typeface="Helvetica Neue"/>
                        <a:cs typeface="宋体" pitchFamily="2" charset="-122"/>
                      </a:rPr>
                      <m:t>𝐻𝐻</m:t>
                    </m:r>
                    <m:r>
                      <a:rPr lang="zh-CN" altLang="zh-CN" sz="2200" i="1" dirty="0">
                        <a:solidFill>
                          <a:srgbClr val="333333"/>
                        </a:solidFill>
                        <a:latin typeface="Cambria Math"/>
                        <a:ea typeface="Helvetica Neue"/>
                        <a:cs typeface="宋体" pitchFamily="2" charset="-122"/>
                      </a:rPr>
                      <m:t>, </m:t>
                    </m:r>
                    <m:r>
                      <a:rPr lang="zh-CN" altLang="zh-CN" sz="2200" i="1" dirty="0">
                        <a:solidFill>
                          <a:srgbClr val="333333"/>
                        </a:solidFill>
                        <a:latin typeface="Cambria Math"/>
                        <a:ea typeface="Helvetica Neue"/>
                        <a:cs typeface="宋体" pitchFamily="2" charset="-122"/>
                      </a:rPr>
                      <m:t>𝐻𝑇</m:t>
                    </m:r>
                    <m:r>
                      <a:rPr lang="zh-CN" altLang="zh-CN" sz="2200" i="1" dirty="0">
                        <a:solidFill>
                          <a:srgbClr val="333333"/>
                        </a:solidFill>
                        <a:latin typeface="Cambria Math"/>
                        <a:ea typeface="Helvetica Neue"/>
                        <a:cs typeface="宋体" pitchFamily="2" charset="-122"/>
                      </a:rPr>
                      <m:t>, </m:t>
                    </m:r>
                    <m:r>
                      <a:rPr lang="zh-CN" altLang="zh-CN" sz="2200" i="1" dirty="0">
                        <a:solidFill>
                          <a:srgbClr val="333333"/>
                        </a:solidFill>
                        <a:latin typeface="Cambria Math"/>
                        <a:ea typeface="Helvetica Neue"/>
                        <a:cs typeface="宋体" pitchFamily="2" charset="-122"/>
                      </a:rPr>
                      <m:t>𝑇𝐻</m:t>
                    </m:r>
                    <m:r>
                      <a:rPr lang="zh-CN" altLang="zh-CN" sz="2200" i="1" dirty="0">
                        <a:solidFill>
                          <a:srgbClr val="333333"/>
                        </a:solidFill>
                        <a:latin typeface="Cambria Math"/>
                        <a:ea typeface="Helvetica Neue"/>
                        <a:cs typeface="宋体" pitchFamily="2" charset="-122"/>
                      </a:rPr>
                      <m:t>, </m:t>
                    </m:r>
                    <m:r>
                      <a:rPr lang="zh-CN" altLang="zh-CN" sz="2200" i="1" dirty="0">
                        <a:solidFill>
                          <a:srgbClr val="333333"/>
                        </a:solidFill>
                        <a:latin typeface="Cambria Math"/>
                        <a:ea typeface="Helvetica Neue"/>
                        <a:cs typeface="宋体" pitchFamily="2" charset="-122"/>
                      </a:rPr>
                      <m:t>𝑇𝑇</m:t>
                    </m:r>
                  </m:oMath>
                </a14:m>
                <a:r>
                  <a:rPr lang="zh-CN" altLang="zh-CN" sz="2200" dirty="0">
                    <a:solidFill>
                      <a:srgbClr val="333333"/>
                    </a:solidFill>
                    <a:latin typeface="Times New Roman" panose="02020603050405020304" pitchFamily="18" charset="0"/>
                    <a:ea typeface="Helvetica Neue"/>
                    <a:cs typeface="Times New Roman" panose="02020603050405020304" pitchFamily="18" charset="0"/>
                  </a:rPr>
                  <a:t>. </a:t>
                </a:r>
                <a:r>
                  <a:rPr lang="en-US" altLang="zh-CN" sz="2200" dirty="0">
                    <a:solidFill>
                      <a:srgbClr val="333333"/>
                    </a:solidFill>
                    <a:latin typeface="Times New Roman" panose="02020603050405020304" pitchFamily="18" charset="0"/>
                    <a:ea typeface="Helvetica Neue"/>
                    <a:cs typeface="Times New Roman" panose="02020603050405020304" pitchFamily="18" charset="0"/>
                  </a:rPr>
                  <a:t> Thus, for this experiment </a:t>
                </a:r>
                <a14:m>
                  <m:oMath xmlns:m="http://schemas.openxmlformats.org/officeDocument/2006/math">
                    <m:r>
                      <a:rPr lang="zh-CN" altLang="en-US" sz="2400" i="1">
                        <a:latin typeface="Cambria Math"/>
                      </a:rPr>
                      <m:t>𝒮</m:t>
                    </m:r>
                    <m:r>
                      <a:rPr lang="en-US" altLang="zh-CN" sz="2400" i="1">
                        <a:latin typeface="Cambria Math"/>
                      </a:rPr>
                      <m:t>={</m:t>
                    </m:r>
                    <m:r>
                      <a:rPr lang="en-US" altLang="zh-CN" sz="2400" i="1">
                        <a:latin typeface="Cambria Math"/>
                      </a:rPr>
                      <m:t>𝐻𝐻</m:t>
                    </m:r>
                    <m:r>
                      <a:rPr lang="en-US" altLang="zh-CN" sz="2400" i="1">
                        <a:latin typeface="Cambria Math"/>
                      </a:rPr>
                      <m:t>, </m:t>
                    </m:r>
                    <m:r>
                      <a:rPr lang="en-US" altLang="zh-CN" sz="2400" b="0" i="1" smtClean="0">
                        <a:latin typeface="Cambria Math"/>
                      </a:rPr>
                      <m:t>𝐻</m:t>
                    </m:r>
                    <m:r>
                      <a:rPr lang="en-US" altLang="zh-CN" sz="2400" i="1">
                        <a:latin typeface="Cambria Math"/>
                      </a:rPr>
                      <m:t>𝑇</m:t>
                    </m:r>
                    <m:r>
                      <a:rPr lang="en-US" altLang="zh-CN" sz="2400" b="0" i="1" smtClean="0">
                        <a:latin typeface="Cambria Math"/>
                      </a:rPr>
                      <m:t>, </m:t>
                    </m:r>
                    <m:r>
                      <a:rPr lang="en-US" altLang="zh-CN" sz="2400" b="0" i="1" smtClean="0">
                        <a:latin typeface="Cambria Math"/>
                      </a:rPr>
                      <m:t>𝑇𝐻</m:t>
                    </m:r>
                    <m:r>
                      <a:rPr lang="en-US" altLang="zh-CN" sz="2400" b="0" i="1" smtClean="0">
                        <a:latin typeface="Cambria Math"/>
                      </a:rPr>
                      <m:t>,</m:t>
                    </m:r>
                    <m:r>
                      <a:rPr lang="en-US" altLang="zh-CN" sz="2400" b="0" i="1" smtClean="0">
                        <a:latin typeface="Cambria Math"/>
                      </a:rPr>
                      <m:t>𝑇𝑇</m:t>
                    </m:r>
                    <m:r>
                      <a:rPr lang="en-US" altLang="zh-CN" sz="2400" i="1">
                        <a:latin typeface="Cambria Math"/>
                      </a:rPr>
                      <m:t>}</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p>
            </p:txBody>
          </p:sp>
        </mc:Choice>
        <mc:Fallback xmlns="">
          <p:sp>
            <p:nvSpPr>
              <p:cNvPr id="8" name="矩形 7"/>
              <p:cNvSpPr>
                <a:spLocks noRot="1" noChangeAspect="1" noMove="1" noResize="1" noEditPoints="1" noAdjustHandles="1" noChangeArrowheads="1" noChangeShapeType="1" noTextEdit="1"/>
              </p:cNvSpPr>
              <p:nvPr/>
            </p:nvSpPr>
            <p:spPr>
              <a:xfrm>
                <a:off x="268432" y="3338990"/>
                <a:ext cx="8550949" cy="1138773"/>
              </a:xfrm>
              <a:prstGeom prst="rect">
                <a:avLst/>
              </a:prstGeom>
              <a:blipFill>
                <a:blip r:embed="rId4"/>
                <a:stretch>
                  <a:fillRect l="-927" t="-3743" b="-11230"/>
                </a:stretch>
              </a:blipFill>
            </p:spPr>
            <p:txBody>
              <a:bodyPr/>
              <a:lstStyle/>
              <a:p>
                <a:r>
                  <a:rPr lang="zh-CN" altLang="en-US">
                    <a:noFill/>
                  </a:rPr>
                  <a:t> </a:t>
                </a:r>
              </a:p>
            </p:txBody>
          </p:sp>
        </mc:Fallback>
      </mc:AlternateContent>
      <p:sp>
        <p:nvSpPr>
          <p:cNvPr id="9" name="矩形 8"/>
          <p:cNvSpPr/>
          <p:nvPr/>
        </p:nvSpPr>
        <p:spPr>
          <a:xfrm>
            <a:off x="258791" y="1169670"/>
            <a:ext cx="8865985"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Tossing a coin twice</a:t>
            </a:r>
            <a:r>
              <a:rPr lang="en-US" altLang="zh-CN" sz="2200" dirty="0">
                <a:latin typeface="Times New Roman" panose="02020603050405020304" pitchFamily="18" charset="0"/>
                <a:cs typeface="Times New Roman" panose="02020603050405020304" pitchFamily="18" charset="0"/>
              </a:rPr>
              <a:t> </a:t>
            </a:r>
          </a:p>
        </p:txBody>
      </p:sp>
      <p:sp>
        <p:nvSpPr>
          <p:cNvPr id="12" name="灯片编号占位符 11">
            <a:extLst>
              <a:ext uri="{FF2B5EF4-FFF2-40B4-BE49-F238E27FC236}">
                <a16:creationId xmlns:a16="http://schemas.microsoft.com/office/drawing/2014/main" xmlns="" id="{3CEF5EF5-B525-4E37-910C-748E845D8D15}"/>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54</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54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9599" y="1043735"/>
            <a:ext cx="8145905"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 common dice is a small cube whose faces show numbers 1, 2, 3, 4, 5, 6 one way or another. These may be the real digits or arrangements of an appropriate number of dots, e.g. like these</a:t>
            </a:r>
            <a:endParaRPr lang="zh-CN" altLang="en-US" sz="2200" dirty="0">
              <a:latin typeface="Times New Roman" panose="02020603050405020304" pitchFamily="18" charset="0"/>
              <a:cs typeface="Times New Roman" panose="02020603050405020304" pitchFamily="18" charset="0"/>
            </a:endParaRPr>
          </a:p>
        </p:txBody>
      </p:sp>
      <p:sp>
        <p:nvSpPr>
          <p:cNvPr id="5" name="矩形 4"/>
          <p:cNvSpPr/>
          <p:nvPr/>
        </p:nvSpPr>
        <p:spPr>
          <a:xfrm>
            <a:off x="279599" y="593685"/>
            <a:ext cx="1907895"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Rolling a dice.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01172" y="2888940"/>
                <a:ext cx="8519258"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There are six possible outcomes and the sample space consists of six elements: </a:t>
                </a:r>
                <a14:m>
                  <m:oMath xmlns:m="http://schemas.openxmlformats.org/officeDocument/2006/math">
                    <m:r>
                      <a:rPr lang="zh-CN" altLang="en-US" sz="2200" i="1" smtClean="0">
                        <a:latin typeface="Cambria Math"/>
                      </a:rPr>
                      <m:t>𝒮</m:t>
                    </m:r>
                    <m:r>
                      <a:rPr lang="en-US" altLang="zh-CN" sz="2200" b="0" i="1" smtClean="0">
                        <a:latin typeface="Cambria Math"/>
                      </a:rPr>
                      <m:t>={1,2,3,4,5,6}</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01172" y="2888940"/>
                <a:ext cx="8519258" cy="769441"/>
              </a:xfrm>
              <a:prstGeom prst="rect">
                <a:avLst/>
              </a:prstGeom>
              <a:blipFill>
                <a:blip r:embed="rId3"/>
                <a:stretch>
                  <a:fillRect l="-930" t="-5556" b="-15079"/>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1065F5FC-0EDB-43F8-B3A9-496AF7D339D7}"/>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55</a:t>
            </a:fld>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47D55447-6408-49BD-B716-EF7292D87FB4}"/>
                  </a:ext>
                </a:extLst>
              </p:cNvPr>
              <p:cNvSpPr/>
              <p:nvPr/>
            </p:nvSpPr>
            <p:spPr>
              <a:xfrm>
                <a:off x="296525" y="4329100"/>
                <a:ext cx="8444269" cy="1107996"/>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First tail. </a:t>
                </a:r>
                <a:r>
                  <a:rPr lang="en-US" altLang="zh-CN" sz="2200" dirty="0">
                    <a:latin typeface="Times New Roman" panose="02020603050405020304" pitchFamily="18" charset="0"/>
                    <a:cs typeface="Times New Roman" panose="02020603050405020304" pitchFamily="18" charset="0"/>
                  </a:rPr>
                  <a:t>The experiment is to repeatedly toss a coin until first tail shows up. Possible outcomes are sequences of </a:t>
                </a:r>
                <a14:m>
                  <m:oMath xmlns:m="http://schemas.openxmlformats.org/officeDocument/2006/math">
                    <m:r>
                      <a:rPr lang="en-US" altLang="zh-CN" sz="2200" b="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 that, if finite, end with a single </a:t>
                </a:r>
                <a14:m>
                  <m:oMath xmlns:m="http://schemas.openxmlformats.org/officeDocument/2006/math">
                    <m:r>
                      <a:rPr lang="en-US" altLang="zh-CN" sz="2200" b="0" i="1" dirty="0" smtClean="0">
                        <a:latin typeface="Cambria Math"/>
                      </a:rPr>
                      <m:t>𝑇</m:t>
                    </m:r>
                  </m:oMath>
                </a14:m>
                <a:r>
                  <a:rPr lang="en-US" altLang="zh-CN" sz="2200" dirty="0">
                    <a:latin typeface="Times New Roman" panose="02020603050405020304" pitchFamily="18" charset="0"/>
                    <a:cs typeface="Times New Roman" panose="02020603050405020304" pitchFamily="18" charset="0"/>
                  </a:rPr>
                  <a:t>, and an infinite sequence of </a:t>
                </a:r>
                <a14:m>
                  <m:oMath xmlns:m="http://schemas.openxmlformats.org/officeDocument/2006/math">
                    <m:r>
                      <a:rPr lang="en-US" altLang="zh-CN" sz="2200" b="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7D55447-6408-49BD-B716-EF7292D87FB4}"/>
                  </a:ext>
                </a:extLst>
              </p:cNvPr>
              <p:cNvSpPr>
                <a:spLocks noRot="1" noChangeAspect="1" noMove="1" noResize="1" noEditPoints="1" noAdjustHandles="1" noChangeArrowheads="1" noChangeShapeType="1" noTextEdit="1"/>
              </p:cNvSpPr>
              <p:nvPr/>
            </p:nvSpPr>
            <p:spPr>
              <a:xfrm>
                <a:off x="296525" y="4329100"/>
                <a:ext cx="8444269" cy="1107996"/>
              </a:xfrm>
              <a:prstGeom prst="rect">
                <a:avLst/>
              </a:prstGeom>
              <a:blipFill>
                <a:blip r:embed="rId4"/>
                <a:stretch>
                  <a:fillRect l="-939" t="-3846" r="-939"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BE9AB4EB-A4C4-4869-8473-E86E4021ED6C}"/>
                  </a:ext>
                </a:extLst>
              </p:cNvPr>
              <p:cNvSpPr/>
              <p:nvPr/>
            </p:nvSpPr>
            <p:spPr>
              <a:xfrm>
                <a:off x="399848" y="5544235"/>
                <a:ext cx="4740208" cy="430887"/>
              </a:xfrm>
              <a:prstGeom prst="rect">
                <a:avLst/>
              </a:prstGeom>
            </p:spPr>
            <p:txBody>
              <a:bodyPr wrap="none">
                <a:spAutoFit/>
              </a:bodyPr>
              <a:lstStyle/>
              <a:p>
                <a14:m>
                  <m:oMath xmlns:m="http://schemas.openxmlformats.org/officeDocument/2006/math">
                    <m:r>
                      <a:rPr lang="zh-CN" altLang="en-US" sz="2200" i="1" smtClean="0">
                        <a:latin typeface="Cambria Math"/>
                      </a:rPr>
                      <m:t>𝒮</m:t>
                    </m:r>
                    <m:r>
                      <a:rPr lang="en-US" altLang="zh-CN" sz="2200" i="1">
                        <a:latin typeface="Cambria Math"/>
                      </a:rPr>
                      <m:t>={</m:t>
                    </m:r>
                    <m:r>
                      <a:rPr lang="en-US" altLang="zh-CN" sz="2200" b="0" i="1" smtClean="0">
                        <a:latin typeface="Cambria Math"/>
                      </a:rPr>
                      <m:t>𝑇</m:t>
                    </m:r>
                    <m:r>
                      <a:rPr lang="en-US" altLang="zh-CN" sz="2200" i="1">
                        <a:latin typeface="Cambria Math"/>
                      </a:rPr>
                      <m:t>, </m:t>
                    </m:r>
                    <m:r>
                      <a:rPr lang="en-US" altLang="zh-CN" sz="2200" i="1">
                        <a:latin typeface="Cambria Math"/>
                      </a:rPr>
                      <m:t>𝐻𝑇</m:t>
                    </m:r>
                    <m:r>
                      <a:rPr lang="en-US" altLang="zh-CN" sz="2200" i="1">
                        <a:latin typeface="Cambria Math"/>
                      </a:rPr>
                      <m:t>, </m:t>
                    </m:r>
                    <m:r>
                      <a:rPr lang="en-US" altLang="zh-CN" sz="2200" b="0" i="1" smtClean="0">
                        <a:latin typeface="Cambria Math"/>
                      </a:rPr>
                      <m:t>𝐻</m:t>
                    </m:r>
                    <m:r>
                      <a:rPr lang="en-US" altLang="zh-CN" sz="2200" i="1">
                        <a:latin typeface="Cambria Math"/>
                      </a:rPr>
                      <m:t>𝐻</m:t>
                    </m:r>
                    <m:r>
                      <a:rPr lang="en-US" altLang="zh-CN" sz="2200" b="0" i="1" smtClean="0">
                        <a:latin typeface="Cambria Math"/>
                      </a:rPr>
                      <m:t>𝑇</m:t>
                    </m:r>
                    <m:r>
                      <a:rPr lang="en-US" altLang="zh-CN" sz="2200" i="1">
                        <a:latin typeface="Cambria Math"/>
                      </a:rPr>
                      <m:t>,</m:t>
                    </m:r>
                    <m:r>
                      <a:rPr lang="en-US" altLang="zh-CN" sz="2200" b="0" i="1" smtClean="0">
                        <a:latin typeface="Cambria Math"/>
                      </a:rPr>
                      <m:t>𝐻𝐻𝐻</m:t>
                    </m:r>
                    <m:r>
                      <a:rPr lang="en-US" altLang="zh-CN" sz="2200" i="1">
                        <a:latin typeface="Cambria Math"/>
                      </a:rPr>
                      <m:t>𝑇</m:t>
                    </m:r>
                    <m:r>
                      <a:rPr lang="en-US" altLang="zh-CN" sz="2200" b="0" i="1" smtClean="0">
                        <a:latin typeface="Cambria Math"/>
                      </a:rPr>
                      <m:t>,…,</m:t>
                    </m:r>
                    <m:r>
                      <a:rPr lang="en-US" altLang="zh-CN" sz="2200" b="0" i="1" smtClean="0">
                        <a:latin typeface="Cambria Math"/>
                      </a:rPr>
                      <m:t>𝐻𝐻𝐻</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9" name="矩形 8">
                <a:extLst>
                  <a:ext uri="{FF2B5EF4-FFF2-40B4-BE49-F238E27FC236}">
                    <a16:creationId xmlns:a16="http://schemas.microsoft.com/office/drawing/2014/main" id="{BE9AB4EB-A4C4-4869-8473-E86E4021ED6C}"/>
                  </a:ext>
                </a:extLst>
              </p:cNvPr>
              <p:cNvSpPr>
                <a:spLocks noRot="1" noChangeAspect="1" noMove="1" noResize="1" noEditPoints="1" noAdjustHandles="1" noChangeArrowheads="1" noChangeShapeType="1" noTextEdit="1"/>
              </p:cNvSpPr>
              <p:nvPr/>
            </p:nvSpPr>
            <p:spPr>
              <a:xfrm>
                <a:off x="399848" y="5544235"/>
                <a:ext cx="4740208" cy="430887"/>
              </a:xfrm>
              <a:prstGeom prst="rect">
                <a:avLst/>
              </a:prstGeom>
              <a:blipFill>
                <a:blip r:embed="rId5"/>
                <a:stretch>
                  <a:fillRect l="-129" t="-8451" b="-28169"/>
                </a:stretch>
              </a:blipFill>
            </p:spPr>
            <p:txBody>
              <a:bodyPr/>
              <a:lstStyle/>
              <a:p>
                <a:r>
                  <a:rPr lang="zh-CN" altLang="en-US">
                    <a:noFill/>
                  </a:rPr>
                  <a:t> </a:t>
                </a:r>
              </a:p>
            </p:txBody>
          </p:sp>
        </mc:Fallback>
      </mc:AlternateContent>
      <p:sp>
        <p:nvSpPr>
          <p:cNvPr id="11" name="TextBox 7">
            <a:extLst>
              <a:ext uri="{FF2B5EF4-FFF2-40B4-BE49-F238E27FC236}">
                <a16:creationId xmlns:a16="http://schemas.microsoft.com/office/drawing/2014/main" xmlns="" id="{F780F99A-C39E-4CD3-AE54-58E84E001C64}"/>
              </a:ext>
            </a:extLst>
          </p:cNvPr>
          <p:cNvSpPr txBox="1"/>
          <p:nvPr/>
        </p:nvSpPr>
        <p:spPr>
          <a:xfrm>
            <a:off x="324065" y="3879050"/>
            <a:ext cx="381074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Infinite sample space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xmlns="" id="{BA43EF7B-79A7-D5EF-06CA-39AC7D56FE37}"/>
              </a:ext>
            </a:extLst>
          </p:cNvPr>
          <p:cNvPicPr>
            <a:picLocks noChangeAspect="1"/>
          </p:cNvPicPr>
          <p:nvPr/>
        </p:nvPicPr>
        <p:blipFill>
          <a:blip r:embed="rId6"/>
          <a:stretch>
            <a:fillRect/>
          </a:stretch>
        </p:blipFill>
        <p:spPr>
          <a:xfrm>
            <a:off x="521550" y="2352245"/>
            <a:ext cx="2516697" cy="402672"/>
          </a:xfrm>
          <a:prstGeom prst="rect">
            <a:avLst/>
          </a:prstGeom>
        </p:spPr>
      </p:pic>
    </p:spTree>
    <p:extLst>
      <p:ext uri="{BB962C8B-B14F-4D97-AF65-F5344CB8AC3E}">
        <p14:creationId xmlns:p14="http://schemas.microsoft.com/office/powerpoint/2010/main" val="143465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511" y="1170667"/>
            <a:ext cx="166518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Events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34506" y="1763815"/>
                <a:ext cx="882098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 </a:t>
                </a:r>
                <a:r>
                  <a:rPr lang="en-US" altLang="zh-CN" sz="2200" dirty="0">
                    <a:solidFill>
                      <a:srgbClr val="FF0000"/>
                    </a:solidFill>
                    <a:latin typeface="Times New Roman" panose="02020603050405020304" pitchFamily="18" charset="0"/>
                    <a:cs typeface="Times New Roman" panose="02020603050405020304" pitchFamily="18" charset="0"/>
                  </a:rPr>
                  <a:t>event</a:t>
                </a:r>
                <a:r>
                  <a:rPr lang="en-US" altLang="zh-CN" sz="2200" dirty="0">
                    <a:latin typeface="Times New Roman" panose="02020603050405020304" pitchFamily="18" charset="0"/>
                    <a:cs typeface="Times New Roman" panose="02020603050405020304" pitchFamily="18" charset="0"/>
                  </a:rPr>
                  <a:t> is any subset of outcomes contained in the sample space </a:t>
                </a:r>
                <a14:m>
                  <m:oMath xmlns:m="http://schemas.openxmlformats.org/officeDocument/2006/math">
                    <m:r>
                      <a:rPr lang="zh-CN" altLang="en-US" sz="2200" i="1" smtClean="0">
                        <a:latin typeface="Cambria Math"/>
                      </a:rPr>
                      <m:t>𝒮</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4506" y="1763815"/>
                <a:ext cx="8820980" cy="430887"/>
              </a:xfrm>
              <a:prstGeom prst="rect">
                <a:avLst/>
              </a:prstGeom>
              <a:blipFill>
                <a:blip r:embed="rId3"/>
                <a:stretch>
                  <a:fillRect l="-898" t="-8451" b="-28169"/>
                </a:stretch>
              </a:blipFill>
            </p:spPr>
            <p:txBody>
              <a:bodyPr/>
              <a:lstStyle/>
              <a:p>
                <a:r>
                  <a:rPr lang="zh-CN" altLang="en-US">
                    <a:noFill/>
                  </a:rPr>
                  <a:t> </a:t>
                </a:r>
              </a:p>
            </p:txBody>
          </p:sp>
        </mc:Fallback>
      </mc:AlternateContent>
      <p:sp>
        <p:nvSpPr>
          <p:cNvPr id="4" name="TextBox 3"/>
          <p:cNvSpPr txBox="1"/>
          <p:nvPr/>
        </p:nvSpPr>
        <p:spPr>
          <a:xfrm>
            <a:off x="238644" y="2392134"/>
            <a:ext cx="882098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 </a:t>
            </a:r>
            <a:r>
              <a:rPr lang="en-US" altLang="zh-CN" sz="2200" dirty="0">
                <a:solidFill>
                  <a:srgbClr val="FF0000"/>
                </a:solidFill>
                <a:latin typeface="Times New Roman" panose="02020603050405020304" pitchFamily="18" charset="0"/>
                <a:cs typeface="Times New Roman" panose="02020603050405020304" pitchFamily="18" charset="0"/>
              </a:rPr>
              <a:t>event</a:t>
            </a:r>
            <a:r>
              <a:rPr lang="en-US" altLang="zh-CN" sz="2200" dirty="0">
                <a:latin typeface="Times New Roman" panose="02020603050405020304" pitchFamily="18" charset="0"/>
                <a:cs typeface="Times New Roman" panose="02020603050405020304" pitchFamily="18" charset="0"/>
              </a:rPr>
              <a:t> is said to be </a:t>
            </a:r>
            <a:r>
              <a:rPr lang="en-US" altLang="zh-CN" sz="2200" dirty="0">
                <a:solidFill>
                  <a:srgbClr val="FF0000"/>
                </a:solidFill>
                <a:latin typeface="Times New Roman" panose="02020603050405020304" pitchFamily="18" charset="0"/>
                <a:cs typeface="Times New Roman" panose="02020603050405020304" pitchFamily="18" charset="0"/>
              </a:rPr>
              <a:t>simple</a:t>
            </a:r>
            <a:r>
              <a:rPr lang="en-US" altLang="zh-CN" sz="2200" dirty="0">
                <a:latin typeface="Times New Roman" panose="02020603050405020304" pitchFamily="18" charset="0"/>
                <a:cs typeface="Times New Roman" panose="02020603050405020304" pitchFamily="18" charset="0"/>
              </a:rPr>
              <a:t> if it consists of exactly one outcome and </a:t>
            </a:r>
            <a:r>
              <a:rPr lang="en-US" altLang="zh-CN" sz="2200" dirty="0">
                <a:solidFill>
                  <a:srgbClr val="FF0000"/>
                </a:solidFill>
                <a:latin typeface="Times New Roman" panose="02020603050405020304" pitchFamily="18" charset="0"/>
                <a:cs typeface="Times New Roman" panose="02020603050405020304" pitchFamily="18" charset="0"/>
              </a:rPr>
              <a:t>compound</a:t>
            </a:r>
            <a:r>
              <a:rPr lang="en-US" altLang="zh-CN" sz="2200" dirty="0">
                <a:latin typeface="Times New Roman" panose="02020603050405020304" pitchFamily="18" charset="0"/>
                <a:cs typeface="Times New Roman" panose="02020603050405020304" pitchFamily="18" charset="0"/>
              </a:rPr>
              <a:t> if it consists of more than one outcome.</a:t>
            </a:r>
            <a:endParaRPr lang="zh-CN" altLang="en-US" sz="2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06514" y="3379639"/>
            <a:ext cx="8595955"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When an experiment is performed, </a:t>
            </a:r>
            <a:r>
              <a:rPr lang="en-US" altLang="zh-CN" sz="2200" dirty="0">
                <a:solidFill>
                  <a:srgbClr val="FF0000"/>
                </a:solidFill>
                <a:latin typeface="Times New Roman" panose="02020603050405020304" pitchFamily="18" charset="0"/>
                <a:cs typeface="Times New Roman" panose="02020603050405020304" pitchFamily="18" charset="0"/>
              </a:rPr>
              <a:t>an event </a:t>
            </a:r>
            <a:r>
              <a:rPr lang="en-US" altLang="zh-CN" sz="2200" dirty="0">
                <a:latin typeface="Times New Roman" panose="02020603050405020304" pitchFamily="18" charset="0"/>
                <a:cs typeface="Times New Roman" panose="02020603050405020304" pitchFamily="18" charset="0"/>
              </a:rPr>
              <a:t>is said to </a:t>
            </a:r>
            <a:r>
              <a:rPr lang="en-US" altLang="zh-CN" sz="2200" dirty="0">
                <a:solidFill>
                  <a:srgbClr val="FF0000"/>
                </a:solidFill>
                <a:latin typeface="Times New Roman" panose="02020603050405020304" pitchFamily="18" charset="0"/>
                <a:cs typeface="Times New Roman" panose="02020603050405020304" pitchFamily="18" charset="0"/>
              </a:rPr>
              <a:t>occur</a:t>
            </a:r>
            <a:r>
              <a:rPr lang="en-US" altLang="zh-CN" sz="2200" dirty="0">
                <a:latin typeface="Times New Roman" panose="02020603050405020304" pitchFamily="18" charset="0"/>
                <a:cs typeface="Times New Roman" panose="02020603050405020304" pitchFamily="18" charset="0"/>
              </a:rPr>
              <a:t> if it contains the actual outcome of that experiment.</a:t>
            </a:r>
            <a:endParaRPr lang="zh-CN" altLang="en-US" sz="2200" dirty="0">
              <a:latin typeface="Times New Roman" panose="02020603050405020304" pitchFamily="18" charset="0"/>
              <a:cs typeface="Times New Roman" panose="02020603050405020304" pitchFamily="18" charset="0"/>
            </a:endParaRPr>
          </a:p>
        </p:txBody>
      </p:sp>
      <p:sp>
        <p:nvSpPr>
          <p:cNvPr id="10" name="灯片编号占位符 9">
            <a:extLst>
              <a:ext uri="{FF2B5EF4-FFF2-40B4-BE49-F238E27FC236}">
                <a16:creationId xmlns:a16="http://schemas.microsoft.com/office/drawing/2014/main" xmlns="" id="{F804C13A-0490-4277-BDDC-1E81FAD22B38}"/>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56</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76067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80511" y="1988839"/>
                <a:ext cx="666823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sample space for rolling a dice is </a:t>
                </a:r>
                <a14:m>
                  <m:oMath xmlns:m="http://schemas.openxmlformats.org/officeDocument/2006/math">
                    <m:r>
                      <a:rPr lang="zh-CN" altLang="en-US" sz="2200" i="1">
                        <a:latin typeface="Cambria Math"/>
                      </a:rPr>
                      <m:t>𝒮</m:t>
                    </m:r>
                    <m:r>
                      <a:rPr lang="en-US" altLang="zh-CN" sz="2200" i="1">
                        <a:latin typeface="Cambria Math"/>
                      </a:rPr>
                      <m:t>={1,2,3,4,5,6}</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2" name="矩形 1"/>
              <p:cNvSpPr>
                <a:spLocks noRot="1" noChangeAspect="1" noMove="1" noResize="1" noEditPoints="1" noAdjustHandles="1" noChangeArrowheads="1" noChangeShapeType="1" noTextEdit="1"/>
              </p:cNvSpPr>
              <p:nvPr/>
            </p:nvSpPr>
            <p:spPr>
              <a:xfrm>
                <a:off x="280511" y="1988839"/>
                <a:ext cx="6668236" cy="430887"/>
              </a:xfrm>
              <a:prstGeom prst="rect">
                <a:avLst/>
              </a:prstGeom>
              <a:blipFill>
                <a:blip r:embed="rId2"/>
                <a:stretch>
                  <a:fillRect l="-1188" t="-8451" r="-274" b="-28169"/>
                </a:stretch>
              </a:blipFill>
            </p:spPr>
            <p:txBody>
              <a:bodyPr/>
              <a:lstStyle/>
              <a:p>
                <a:r>
                  <a:rPr lang="zh-CN" altLang="en-US">
                    <a:noFill/>
                  </a:rPr>
                  <a:t> </a:t>
                </a:r>
              </a:p>
            </p:txBody>
          </p:sp>
        </mc:Fallback>
      </mc:AlternateContent>
      <p:sp>
        <p:nvSpPr>
          <p:cNvPr id="3" name="TextBox 2"/>
          <p:cNvSpPr txBox="1"/>
          <p:nvPr/>
        </p:nvSpPr>
        <p:spPr>
          <a:xfrm>
            <a:off x="280511" y="1268760"/>
            <a:ext cx="2516142"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9639" y="2618910"/>
                <a:ext cx="161101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𝐴</m:t>
                      </m:r>
                      <m:r>
                        <a:rPr lang="en-US" altLang="zh-CN" sz="2200" i="1">
                          <a:latin typeface="Cambria Math"/>
                        </a:rPr>
                        <m:t>=</m:t>
                      </m:r>
                      <m:d>
                        <m:dPr>
                          <m:begChr m:val="{"/>
                          <m:endChr m:val="}"/>
                          <m:ctrlPr>
                            <a:rPr lang="en-US" altLang="zh-CN" sz="2200" b="0" i="1">
                              <a:latin typeface="Cambria Math" charset="0"/>
                            </a:rPr>
                          </m:ctrlPr>
                        </m:dPr>
                        <m:e>
                          <m:r>
                            <a:rPr lang="en-US" altLang="zh-CN" sz="2200" b="0" i="1" smtClean="0">
                              <a:latin typeface="Cambria Math"/>
                            </a:rPr>
                            <m:t>2</m:t>
                          </m:r>
                          <m:r>
                            <a:rPr lang="en-US" altLang="zh-CN" sz="2200" i="1">
                              <a:latin typeface="Cambria Math"/>
                            </a:rPr>
                            <m:t>,4,6</m:t>
                          </m:r>
                        </m:e>
                      </m:d>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19639" y="2618910"/>
                <a:ext cx="161101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19639" y="3293985"/>
                <a:ext cx="183704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𝐵</m:t>
                      </m:r>
                      <m:r>
                        <a:rPr lang="en-US" altLang="zh-CN" sz="2200" i="1">
                          <a:latin typeface="Cambria Math"/>
                        </a:rPr>
                        <m:t>=</m:t>
                      </m:r>
                      <m:d>
                        <m:dPr>
                          <m:begChr m:val="{"/>
                          <m:endChr m:val="}"/>
                          <m:ctrlPr>
                            <a:rPr lang="en-US" altLang="zh-CN" sz="2200" b="0" i="1">
                              <a:latin typeface="Cambria Math" charset="0"/>
                            </a:rPr>
                          </m:ctrlPr>
                        </m:dPr>
                        <m:e>
                          <m:r>
                            <a:rPr lang="en-US" altLang="zh-CN" sz="2200" b="0" i="1" smtClean="0">
                              <a:latin typeface="Cambria Math"/>
                            </a:rPr>
                            <m:t>3</m:t>
                          </m:r>
                          <m:r>
                            <a:rPr lang="en-US" altLang="zh-CN" sz="2200" i="1">
                              <a:latin typeface="Cambria Math"/>
                            </a:rPr>
                            <m:t>,4,</m:t>
                          </m:r>
                          <m:r>
                            <a:rPr lang="en-US" altLang="zh-CN" sz="2200" b="0" i="1" smtClean="0">
                              <a:latin typeface="Cambria Math"/>
                            </a:rPr>
                            <m:t>5,</m:t>
                          </m:r>
                          <m:r>
                            <a:rPr lang="en-US" altLang="zh-CN" sz="2200" i="1">
                              <a:latin typeface="Cambria Math"/>
                            </a:rPr>
                            <m:t>6</m:t>
                          </m:r>
                        </m:e>
                      </m:d>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19639" y="3293985"/>
                <a:ext cx="1837041"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52736" y="3924055"/>
                <a:ext cx="8576776" cy="430887"/>
              </a:xfrm>
              <a:prstGeom prst="rect">
                <a:avLst/>
              </a:prstGeom>
              <a:noFill/>
            </p:spPr>
            <p:txBody>
              <a:bodyPr wrap="square" rtlCol="0">
                <a:spAutoFit/>
              </a:bodyPr>
              <a:lstStyle/>
              <a:p>
                <a14:m>
                  <m:oMath xmlns:m="http://schemas.openxmlformats.org/officeDocument/2006/math">
                    <m:r>
                      <a:rPr lang="en-US" altLang="zh-CN" sz="2200" i="1" dirty="0" smtClean="0">
                        <a:latin typeface="Cambria Math"/>
                      </a:rPr>
                      <m:t>𝐴</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𝐵</m:t>
                    </m:r>
                  </m:oMath>
                </a14:m>
                <a:r>
                  <a:rPr lang="en-US" altLang="zh-CN" sz="2200" dirty="0">
                    <a:latin typeface="Times New Roman" panose="02020603050405020304" pitchFamily="18" charset="0"/>
                    <a:cs typeface="Times New Roman" panose="02020603050405020304" pitchFamily="18" charset="0"/>
                  </a:rPr>
                  <a:t> are compound events.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2736" y="3924055"/>
                <a:ext cx="8576776" cy="430887"/>
              </a:xfrm>
              <a:prstGeom prst="rect">
                <a:avLst/>
              </a:prstGeom>
              <a:blipFill>
                <a:blip r:embed="rId5"/>
                <a:stretch>
                  <a:fillRect l="-71"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2736" y="4565125"/>
                <a:ext cx="8395162"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we roll a die and get a number </a:t>
                </a:r>
                <a14:m>
                  <m:oMath xmlns:m="http://schemas.openxmlformats.org/officeDocument/2006/math">
                    <m:r>
                      <a:rPr lang="en-US" altLang="zh-CN" sz="2200" i="1" dirty="0">
                        <a:latin typeface="Cambria Math"/>
                      </a:rPr>
                      <m:t>2</m:t>
                    </m:r>
                  </m:oMath>
                </a14:m>
                <a:r>
                  <a:rPr lang="en-US" altLang="zh-CN" sz="2200" dirty="0">
                    <a:latin typeface="Times New Roman" panose="02020603050405020304" pitchFamily="18" charset="0"/>
                    <a:cs typeface="Times New Roman" panose="02020603050405020304" pitchFamily="18" charset="0"/>
                  </a:rPr>
                  <a:t>, we can say the event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occurs.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52736" y="4565125"/>
                <a:ext cx="8395162" cy="430887"/>
              </a:xfrm>
              <a:prstGeom prst="rect">
                <a:avLst/>
              </a:prstGeom>
              <a:blipFill>
                <a:blip r:embed="rId6"/>
                <a:stretch>
                  <a:fillRect l="-94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90833" y="2618910"/>
                <a:ext cx="4711996" cy="430887"/>
              </a:xfrm>
              <a:prstGeom prst="rect">
                <a:avLst/>
              </a:prstGeom>
            </p:spPr>
            <p:txBody>
              <a:bodyPr wrap="none">
                <a:spAutoFit/>
              </a:bodyPr>
              <a:lstStyle/>
              <a:p>
                <a14:m>
                  <m:oMath xmlns:m="http://schemas.openxmlformats.org/officeDocument/2006/math">
                    <m:r>
                      <a:rPr lang="en-US" altLang="zh-CN" sz="2200">
                        <a:latin typeface="Cambria Math"/>
                      </a:rPr>
                      <m:t> </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the event of getting an even number.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690833" y="2618910"/>
                <a:ext cx="4711996" cy="430887"/>
              </a:xfrm>
              <a:prstGeom prst="rect">
                <a:avLst/>
              </a:prstGeom>
              <a:blipFill>
                <a:blip r:embed="rId7"/>
                <a:stretch>
                  <a:fillRect t="-10000" r="-647"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84110" y="3293984"/>
                <a:ext cx="6561475" cy="430887"/>
              </a:xfrm>
              <a:prstGeom prst="rect">
                <a:avLst/>
              </a:prstGeom>
            </p:spPr>
            <p:txBody>
              <a:bodyPr wrap="square">
                <a:spAutoFit/>
              </a:bodyPr>
              <a:lstStyle/>
              <a:p>
                <a14:m>
                  <m:oMath xmlns:m="http://schemas.openxmlformats.org/officeDocument/2006/math">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the event of getting a number bigger than </a:t>
                </a:r>
                <a14:m>
                  <m:oMath xmlns:m="http://schemas.openxmlformats.org/officeDocument/2006/math">
                    <m:r>
                      <a:rPr lang="en-US" altLang="zh-CN" sz="2200" i="1" dirty="0">
                        <a:latin typeface="Cambria Math"/>
                      </a:rPr>
                      <m:t>2</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984110" y="3293984"/>
                <a:ext cx="6561475" cy="430887"/>
              </a:xfrm>
              <a:prstGeom prst="rect">
                <a:avLst/>
              </a:prstGeom>
              <a:blipFill>
                <a:blip r:embed="rId8"/>
                <a:stretch>
                  <a:fillRect t="-8451" b="-28169"/>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4F2507FC-169E-4687-AFEB-3F31D699A68C}"/>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57</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5" y="1197913"/>
            <a:ext cx="526558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Two special events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96525" y="1783043"/>
                <a:ext cx="850594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whole set </a:t>
                </a:r>
                <a14:m>
                  <m:oMath xmlns:m="http://schemas.openxmlformats.org/officeDocument/2006/math">
                    <m:r>
                      <a:rPr lang="zh-CN" altLang="en-US" sz="2200" i="1" smtClean="0">
                        <a:latin typeface="Cambria Math"/>
                      </a:rPr>
                      <m:t>𝒮</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contains all possible outcomes of an experiment and thus it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compound event that would take place certainly.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525" y="1783043"/>
                <a:ext cx="8505945" cy="769441"/>
              </a:xfrm>
              <a:prstGeom prst="rect">
                <a:avLst/>
              </a:prstGeom>
              <a:blipFill>
                <a:blip r:embed="rId2"/>
                <a:stretch>
                  <a:fillRect l="-932" t="-4724" r="-932"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6525" y="2663915"/>
                <a:ext cx="918102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empty set </a:t>
                </a:r>
                <a14:m>
                  <m:oMath xmlns:m="http://schemas.openxmlformats.org/officeDocument/2006/math">
                    <m:r>
                      <a:rPr lang="en-US" altLang="zh-CN" sz="2200" i="1" smtClean="0">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an event that never occurs. We call it </a:t>
                </a:r>
                <a:r>
                  <a:rPr lang="en-US" altLang="zh-CN" sz="2200" dirty="0">
                    <a:solidFill>
                      <a:srgbClr val="FF0000"/>
                    </a:solidFill>
                    <a:latin typeface="Times New Roman" panose="02020603050405020304" pitchFamily="18" charset="0"/>
                    <a:cs typeface="Times New Roman" panose="02020603050405020304" pitchFamily="18" charset="0"/>
                  </a:rPr>
                  <a:t>null event</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6525" y="2663915"/>
                <a:ext cx="9181020" cy="430887"/>
              </a:xfrm>
              <a:prstGeom prst="rect">
                <a:avLst/>
              </a:prstGeom>
              <a:blipFill>
                <a:blip r:embed="rId3"/>
                <a:stretch>
                  <a:fillRect l="-863" t="-9859" b="-26761"/>
                </a:stretch>
              </a:blipFill>
            </p:spPr>
            <p:txBody>
              <a:bodyPr/>
              <a:lstStyle/>
              <a:p>
                <a:r>
                  <a:rPr lang="zh-CN" altLang="en-US">
                    <a:noFill/>
                  </a:rPr>
                  <a:t> </a:t>
                </a:r>
              </a:p>
            </p:txBody>
          </p:sp>
        </mc:Fallback>
      </mc:AlternateContent>
      <p:sp>
        <p:nvSpPr>
          <p:cNvPr id="5" name="TextBox 4"/>
          <p:cNvSpPr txBox="1"/>
          <p:nvPr/>
        </p:nvSpPr>
        <p:spPr>
          <a:xfrm>
            <a:off x="296525" y="3203975"/>
            <a:ext cx="83709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So an event is nothing but a set.</a:t>
            </a:r>
            <a:endParaRPr lang="zh-CN" altLang="en-US" sz="2200" dirty="0">
              <a:latin typeface="Times New Roman" panose="02020603050405020304" pitchFamily="18" charset="0"/>
              <a:cs typeface="Times New Roman" panose="02020603050405020304" pitchFamily="18" charset="0"/>
            </a:endParaRPr>
          </a:p>
        </p:txBody>
      </p:sp>
      <p:sp>
        <p:nvSpPr>
          <p:cNvPr id="6" name="矩形 5"/>
          <p:cNvSpPr/>
          <p:nvPr/>
        </p:nvSpPr>
        <p:spPr>
          <a:xfrm>
            <a:off x="366922" y="3708611"/>
            <a:ext cx="830053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And thus we can use </a:t>
            </a:r>
            <a:r>
              <a:rPr lang="en-US" altLang="zh-CN" sz="2200" dirty="0">
                <a:solidFill>
                  <a:srgbClr val="FF0000"/>
                </a:solidFill>
                <a:latin typeface="Times New Roman" panose="02020603050405020304" pitchFamily="18" charset="0"/>
                <a:cs typeface="Times New Roman" panose="02020603050405020304" pitchFamily="18" charset="0"/>
              </a:rPr>
              <a:t>the set theory </a:t>
            </a:r>
            <a:r>
              <a:rPr lang="en-US" altLang="zh-CN" sz="2200" dirty="0">
                <a:latin typeface="Times New Roman" panose="02020603050405020304" pitchFamily="18" charset="0"/>
                <a:cs typeface="Times New Roman" panose="02020603050405020304" pitchFamily="18" charset="0"/>
              </a:rPr>
              <a:t>to study events.</a:t>
            </a:r>
            <a:endParaRPr lang="zh-CN" altLang="en-US" sz="2200" dirty="0">
              <a:latin typeface="Times New Roman" panose="02020603050405020304" pitchFamily="18"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xmlns="" id="{BA44A32E-FBC1-4905-BEB2-779F55E7072B}"/>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58</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8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07612" y="1043735"/>
                <a:ext cx="8654492" cy="769441"/>
              </a:xfrm>
              <a:prstGeom prst="rect">
                <a:avLst/>
              </a:prstGeom>
            </p:spPr>
            <p:txBody>
              <a:bodyPr wrap="square">
                <a:spAutoFit/>
              </a:bodyPr>
              <a:lstStyle/>
              <a:p>
                <a:pPr marL="342900" indent="-342900">
                  <a:buFont typeface="+mj-lt"/>
                  <a:buAutoNum type="arabicPeriod"/>
                </a:pPr>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union</a:t>
                </a:r>
                <a:r>
                  <a:rPr lang="en-US" altLang="zh-CN" sz="2200" dirty="0">
                    <a:latin typeface="Times New Roman" panose="02020603050405020304" pitchFamily="18" charset="0"/>
                    <a:cs typeface="Times New Roman" panose="02020603050405020304" pitchFamily="18" charset="0"/>
                  </a:rPr>
                  <a:t> of two events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𝐵</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i="1" dirty="0" smtClean="0">
                        <a:latin typeface="Cambria Math"/>
                      </a:rPr>
                      <m:t>𝐴</m:t>
                    </m:r>
                    <m:r>
                      <a:rPr lang="en-US" altLang="zh-CN" sz="2200" i="1" dirty="0" smtClean="0">
                        <a:latin typeface="Cambria Math"/>
                      </a:rPr>
                      <m:t>∪</m:t>
                    </m:r>
                    <m:r>
                      <a:rPr lang="en-US" altLang="zh-CN" sz="2200" i="1" dirty="0" smtClean="0">
                        <a:latin typeface="Cambria Math"/>
                      </a:rPr>
                      <m:t>𝐵</m:t>
                    </m:r>
                  </m:oMath>
                </a14:m>
                <a:r>
                  <a:rPr lang="en-US" altLang="zh-CN" sz="2200" dirty="0">
                    <a:latin typeface="Times New Roman" panose="02020603050405020304" pitchFamily="18" charset="0"/>
                    <a:cs typeface="Times New Roman" panose="02020603050405020304" pitchFamily="18" charset="0"/>
                  </a:rPr>
                  <a:t> and read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or</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𝐵</m:t>
                    </m:r>
                  </m:oMath>
                </a14:m>
                <a:r>
                  <a:rPr lang="en-US" altLang="zh-CN" sz="2200" dirty="0">
                    <a:latin typeface="Times New Roman" panose="02020603050405020304" pitchFamily="18" charset="0"/>
                    <a:cs typeface="Times New Roman" panose="02020603050405020304" pitchFamily="18" charset="0"/>
                  </a:rPr>
                  <a:t>”, is the event constituting of all outcomes in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3" name="矩形 2"/>
              <p:cNvSpPr>
                <a:spLocks noRot="1" noChangeAspect="1" noMove="1" noResize="1" noEditPoints="1" noAdjustHandles="1" noChangeArrowheads="1" noChangeShapeType="1" noTextEdit="1"/>
              </p:cNvSpPr>
              <p:nvPr/>
            </p:nvSpPr>
            <p:spPr>
              <a:xfrm>
                <a:off x="107612" y="1043735"/>
                <a:ext cx="8654492" cy="769441"/>
              </a:xfrm>
              <a:prstGeom prst="rect">
                <a:avLst/>
              </a:prstGeom>
              <a:blipFill>
                <a:blip r:embed="rId2"/>
                <a:stretch>
                  <a:fillRect l="-775" t="-5556" b="-15873"/>
                </a:stretch>
              </a:blipFill>
            </p:spPr>
            <p:txBody>
              <a:bodyPr/>
              <a:lstStyle/>
              <a:p>
                <a:r>
                  <a:rPr lang="zh-CN" altLang="en-US">
                    <a:noFill/>
                  </a:rPr>
                  <a:t> </a:t>
                </a:r>
              </a:p>
            </p:txBody>
          </p:sp>
        </mc:Fallback>
      </mc:AlternateContent>
      <p:sp>
        <p:nvSpPr>
          <p:cNvPr id="4" name="TextBox 3"/>
          <p:cNvSpPr txBox="1"/>
          <p:nvPr/>
        </p:nvSpPr>
        <p:spPr>
          <a:xfrm>
            <a:off x="138055" y="593685"/>
            <a:ext cx="7089239"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 (events’ operations and relationship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07611" y="2528900"/>
                <a:ext cx="8654493" cy="769441"/>
              </a:xfrm>
              <a:prstGeom prst="rect">
                <a:avLst/>
              </a:prstGeom>
            </p:spPr>
            <p:txBody>
              <a:bodyPr wrap="square">
                <a:spAutoFit/>
              </a:bodyPr>
              <a:lstStyle/>
              <a:p>
                <a:pPr marL="342900" indent="-342900">
                  <a:buFont typeface="+mj-lt"/>
                  <a:buAutoNum type="arabicPeriod" startAt="2"/>
                </a:pPr>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intersection</a:t>
                </a:r>
                <a:r>
                  <a:rPr lang="en-US" altLang="zh-CN" sz="2200" dirty="0">
                    <a:latin typeface="Times New Roman" panose="02020603050405020304" pitchFamily="18" charset="0"/>
                    <a:cs typeface="Times New Roman" panose="02020603050405020304" pitchFamily="18" charset="0"/>
                  </a:rPr>
                  <a:t> of two events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i="1" dirty="0">
                        <a:latin typeface="Cambria Math"/>
                      </a:rPr>
                      <m:t>𝐴</m:t>
                    </m:r>
                    <m:r>
                      <a:rPr lang="en-US" altLang="zh-CN" sz="2200" i="1" dirty="0">
                        <a:latin typeface="Cambria Math"/>
                      </a:rPr>
                      <m:t>∩</m:t>
                    </m:r>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 and read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 is the event constituting of all outcomes that are both in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611" y="2528900"/>
                <a:ext cx="8654493" cy="769441"/>
              </a:xfrm>
              <a:prstGeom prst="rect">
                <a:avLst/>
              </a:prstGeom>
              <a:blipFill>
                <a:blip r:embed="rId3"/>
                <a:stretch>
                  <a:fillRect l="-775" t="-5556" r="-1762"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419" y="4091296"/>
                <a:ext cx="8721114" cy="769441"/>
              </a:xfrm>
              <a:prstGeom prst="rect">
                <a:avLst/>
              </a:prstGeom>
            </p:spPr>
            <p:txBody>
              <a:bodyPr wrap="square">
                <a:spAutoFit/>
              </a:bodyPr>
              <a:lstStyle/>
              <a:p>
                <a:pPr marL="457200" indent="-457200">
                  <a:buFont typeface="+mj-lt"/>
                  <a:buAutoNum type="arabicPeriod" startAt="3"/>
                </a:pPr>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complement</a:t>
                </a:r>
                <a:r>
                  <a:rPr lang="en-US" altLang="zh-CN" sz="2200" dirty="0">
                    <a:latin typeface="Times New Roman" panose="02020603050405020304" pitchFamily="18" charset="0"/>
                    <a:cs typeface="Times New Roman" panose="02020603050405020304" pitchFamily="18" charset="0"/>
                  </a:rPr>
                  <a:t> of an event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i="1" dirty="0">
                        <a:latin typeface="Cambria Math"/>
                      </a:rPr>
                      <m:t>𝐴</m:t>
                    </m:r>
                    <m:r>
                      <a:rPr lang="en-US" altLang="zh-CN" sz="2200" i="1" dirty="0">
                        <a:latin typeface="Cambria Math"/>
                      </a:rPr>
                      <m:t>′</m:t>
                    </m:r>
                  </m:oMath>
                </a14:m>
                <a:r>
                  <a:rPr lang="en-US" altLang="zh-CN" sz="22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200" i="1" dirty="0">
                        <a:latin typeface="Cambria Math"/>
                      </a:rPr>
                      <m:t>𝐴</m:t>
                    </m:r>
                  </m:oMath>
                </a14:m>
                <a:r>
                  <a:rPr lang="zh-CN" altLang="en-US" sz="2200" dirty="0">
                    <a:latin typeface="Times New Roman" panose="02020603050405020304" pitchFamily="18" charset="0"/>
                    <a:cs typeface="Times New Roman" panose="02020603050405020304" pitchFamily="18" charset="0"/>
                  </a:rPr>
                  <a:t>的对立或者互补</a:t>
                </a:r>
                <a:r>
                  <a:rPr lang="en-US" altLang="zh-CN" sz="2200" dirty="0">
                    <a:latin typeface="Times New Roman" panose="02020603050405020304" pitchFamily="18" charset="0"/>
                    <a:cs typeface="Times New Roman" panose="02020603050405020304" pitchFamily="18" charset="0"/>
                  </a:rPr>
                  <a:t>), is the set of all outcomes in </a:t>
                </a:r>
                <a14:m>
                  <m:oMath xmlns:m="http://schemas.openxmlformats.org/officeDocument/2006/math">
                    <m:r>
                      <a:rPr lang="zh-CN" altLang="en-US" sz="2200" i="1">
                        <a:latin typeface="Cambria Math"/>
                      </a:rPr>
                      <m:t>𝒮</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that are not in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6419" y="4091296"/>
                <a:ext cx="8721114" cy="769441"/>
              </a:xfrm>
              <a:prstGeom prst="rect">
                <a:avLst/>
              </a:prstGeom>
              <a:blipFill>
                <a:blip r:embed="rId4"/>
                <a:stretch>
                  <a:fillRect l="-769" t="-793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10431" y="1763815"/>
                <a:ext cx="8547336"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So the event </a:t>
                </a:r>
                <a14:m>
                  <m:oMath xmlns:m="http://schemas.openxmlformats.org/officeDocument/2006/math">
                    <m:r>
                      <a:rPr lang="en-US" altLang="zh-CN" sz="2200" i="1" dirty="0">
                        <a:latin typeface="Cambria Math"/>
                      </a:rPr>
                      <m:t>𝐴</m:t>
                    </m:r>
                    <m:r>
                      <a:rPr lang="en-US" altLang="zh-CN" sz="2200" i="1" dirty="0">
                        <a:latin typeface="Cambria Math"/>
                      </a:rPr>
                      <m:t>∪</m:t>
                    </m:r>
                    <m:r>
                      <a:rPr lang="en-US" altLang="zh-CN" sz="2200" i="1" dirty="0">
                        <a:latin typeface="Cambria Math"/>
                      </a:rPr>
                      <m:t>𝐵</m:t>
                    </m:r>
                  </m:oMath>
                </a14:m>
                <a:r>
                  <a:rPr lang="en-US" altLang="zh-CN" sz="2200" dirty="0">
                    <a:latin typeface="Times New Roman" panose="02020603050405020304" pitchFamily="18" charset="0"/>
                    <a:cs typeface="Times New Roman" panose="02020603050405020304" pitchFamily="18" charset="0"/>
                  </a:rPr>
                  <a:t> takes place whenever at least one of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occurs.</a:t>
                </a:r>
              </a:p>
            </p:txBody>
          </p:sp>
        </mc:Choice>
        <mc:Fallback xmlns="">
          <p:sp>
            <p:nvSpPr>
              <p:cNvPr id="8" name="矩形 7"/>
              <p:cNvSpPr>
                <a:spLocks noRot="1" noChangeAspect="1" noMove="1" noResize="1" noEditPoints="1" noAdjustHandles="1" noChangeArrowheads="1" noChangeShapeType="1" noTextEdit="1"/>
              </p:cNvSpPr>
              <p:nvPr/>
            </p:nvSpPr>
            <p:spPr>
              <a:xfrm>
                <a:off x="410431" y="1763815"/>
                <a:ext cx="8547336" cy="430887"/>
              </a:xfrm>
              <a:prstGeom prst="rect">
                <a:avLst/>
              </a:prstGeom>
              <a:blipFill>
                <a:blip r:embed="rId5"/>
                <a:stretch>
                  <a:fillRect l="-92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35706" y="3609020"/>
                <a:ext cx="8272588" cy="40011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So </a:t>
                </a:r>
                <a14:m>
                  <m:oMath xmlns:m="http://schemas.openxmlformats.org/officeDocument/2006/math">
                    <m:r>
                      <a:rPr lang="en-US" altLang="zh-CN" sz="2000" i="1" dirty="0">
                        <a:latin typeface="Cambria Math"/>
                      </a:rPr>
                      <m:t>𝐴</m:t>
                    </m:r>
                    <m:r>
                      <a:rPr lang="en-US" altLang="zh-CN" sz="2000" i="1" dirty="0">
                        <a:latin typeface="Cambria Math"/>
                      </a:rPr>
                      <m:t>∩</m:t>
                    </m:r>
                    <m:r>
                      <a:rPr lang="en-US" altLang="zh-CN" sz="2000" i="1" dirty="0">
                        <a:latin typeface="Cambria Math"/>
                      </a:rPr>
                      <m:t>𝐵</m:t>
                    </m:r>
                  </m:oMath>
                </a14:m>
                <a:r>
                  <a:rPr lang="en-US" altLang="zh-CN" sz="2000" dirty="0">
                    <a:latin typeface="Times New Roman" panose="02020603050405020304" pitchFamily="18" charset="0"/>
                    <a:cs typeface="Times New Roman" panose="02020603050405020304" pitchFamily="18" charset="0"/>
                  </a:rPr>
                  <a:t> is the event that takes place only when both of </a:t>
                </a:r>
                <a14:m>
                  <m:oMath xmlns:m="http://schemas.openxmlformats.org/officeDocument/2006/math">
                    <m:r>
                      <a:rPr lang="en-US" altLang="zh-CN" sz="2000" i="1" dirty="0">
                        <a:latin typeface="Cambria Math"/>
                      </a:rPr>
                      <m:t>𝐴</m:t>
                    </m:r>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dirty="0">
                        <a:latin typeface="Cambria Math"/>
                      </a:rPr>
                      <m:t>𝐵</m:t>
                    </m:r>
                  </m:oMath>
                </a14:m>
                <a:r>
                  <a:rPr lang="en-US" altLang="zh-CN" sz="2000" dirty="0">
                    <a:latin typeface="Times New Roman" panose="02020603050405020304" pitchFamily="18" charset="0"/>
                    <a:cs typeface="Times New Roman" panose="02020603050405020304" pitchFamily="18" charset="0"/>
                  </a:rPr>
                  <a:t> do.</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35706" y="3609020"/>
                <a:ext cx="8272588" cy="400110"/>
              </a:xfrm>
              <a:prstGeom prst="rect">
                <a:avLst/>
              </a:prstGeom>
              <a:blipFill>
                <a:blip r:embed="rId6"/>
                <a:stretch>
                  <a:fillRect l="-73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43479" y="4857989"/>
                <a:ext cx="756084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Obviously, </a:t>
                </a:r>
                <a14:m>
                  <m:oMath xmlns:m="http://schemas.openxmlformats.org/officeDocument/2006/math">
                    <m:r>
                      <a:rPr lang="en-US" altLang="zh-CN" sz="2200" i="1" dirty="0">
                        <a:latin typeface="Cambria Math"/>
                      </a:rPr>
                      <m:t>𝐴</m:t>
                    </m:r>
                    <m:r>
                      <a:rPr lang="en-US" altLang="zh-CN" sz="2200" i="1" dirty="0" smtClean="0">
                        <a:latin typeface="Cambria Math"/>
                        <a:ea typeface="Cambria Math"/>
                      </a:rPr>
                      <m:t>∩</m:t>
                    </m:r>
                    <m:r>
                      <a:rPr lang="en-US" altLang="zh-CN" sz="2200" b="0" i="1" dirty="0" smtClean="0">
                        <a:latin typeface="Cambria Math"/>
                        <a:ea typeface="Cambria Math"/>
                      </a:rPr>
                      <m:t>𝐴</m:t>
                    </m:r>
                    <m:r>
                      <a:rPr lang="en-US" altLang="zh-CN" sz="2200" b="0" i="1" dirty="0"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𝐴</m:t>
                    </m:r>
                    <m:r>
                      <a:rPr lang="en-US" altLang="zh-CN" sz="2200" i="1" dirty="0">
                        <a:latin typeface="Cambria Math"/>
                      </a:rPr>
                      <m:t>∪</m:t>
                    </m:r>
                    <m:r>
                      <a:rPr lang="en-US" altLang="zh-CN" sz="2200" i="1" dirty="0">
                        <a:latin typeface="Cambria Math"/>
                      </a:rPr>
                      <m:t>𝐴</m:t>
                    </m:r>
                    <m:r>
                      <a:rPr lang="en-US" altLang="zh-CN" sz="2200" i="1" dirty="0">
                        <a:latin typeface="Cambria Math"/>
                      </a:rPr>
                      <m:t>′=</m:t>
                    </m:r>
                    <m:r>
                      <a:rPr lang="zh-CN" altLang="en-US" sz="2200" i="1" dirty="0">
                        <a:latin typeface="Cambria Math"/>
                      </a:rPr>
                      <m:t>𝒮</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43479" y="4857989"/>
                <a:ext cx="7560840" cy="430887"/>
              </a:xfrm>
              <a:prstGeom prst="rect">
                <a:avLst/>
              </a:prstGeom>
              <a:blipFill>
                <a:blip r:embed="rId7"/>
                <a:stretch>
                  <a:fillRect l="-1048" t="-9859" b="-26761"/>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E7527CCC-9044-40E3-A4DB-A379715E0FAF}"/>
              </a:ext>
            </a:extLst>
          </p:cNvPr>
          <p:cNvSpPr>
            <a:spLocks noGrp="1"/>
          </p:cNvSpPr>
          <p:nvPr>
            <p:ph type="sldNum" sz="quarter" idx="11"/>
          </p:nvPr>
        </p:nvSpPr>
        <p:spPr>
          <a:xfrm>
            <a:off x="6553200" y="6248400"/>
            <a:ext cx="2133600" cy="457200"/>
          </a:xfrm>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59</a:t>
            </a:fld>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1FAE062E-04F7-4B4C-AF45-38A9CE9BE79C}"/>
                  </a:ext>
                </a:extLst>
              </p:cNvPr>
              <p:cNvSpPr/>
              <p:nvPr/>
            </p:nvSpPr>
            <p:spPr>
              <a:xfrm>
                <a:off x="107611" y="5383917"/>
                <a:ext cx="8214365" cy="769441"/>
              </a:xfrm>
              <a:prstGeom prst="rect">
                <a:avLst/>
              </a:prstGeom>
            </p:spPr>
            <p:txBody>
              <a:bodyPr wrap="square">
                <a:spAutoFit/>
              </a:bodyPr>
              <a:lstStyle/>
              <a:p>
                <a:pPr marL="457200" indent="-457200">
                  <a:buAutoNum type="arabicPeriod" startAt="4"/>
                </a:pPr>
                <a:r>
                  <a:rPr lang="en-US" altLang="zh-CN" sz="2200" dirty="0">
                    <a:latin typeface="Times New Roman" panose="02020603050405020304" pitchFamily="18" charset="0"/>
                    <a:ea typeface="Times New Roman" charset="0"/>
                    <a:cs typeface="Times New Roman" panose="02020603050405020304" pitchFamily="18" charset="0"/>
                  </a:rPr>
                  <a:t>The </a:t>
                </a:r>
                <a:r>
                  <a:rPr lang="en-US" altLang="zh-CN" sz="2200" dirty="0">
                    <a:solidFill>
                      <a:srgbClr val="FF0000"/>
                    </a:solidFill>
                    <a:latin typeface="Times New Roman" panose="02020603050405020304" pitchFamily="18" charset="0"/>
                    <a:ea typeface="Times New Roman" charset="0"/>
                    <a:cs typeface="Times New Roman" panose="02020603050405020304" pitchFamily="18" charset="0"/>
                  </a:rPr>
                  <a:t>difference</a:t>
                </a:r>
                <a:r>
                  <a:rPr lang="zh-CN" altLang="en-US" sz="2200" dirty="0">
                    <a:solidFill>
                      <a:srgbClr val="FF0000"/>
                    </a:solidFill>
                    <a:latin typeface="Times New Roman" panose="02020603050405020304" pitchFamily="18" charset="0"/>
                    <a:ea typeface="Times New Roman" charset="0"/>
                    <a:cs typeface="Times New Roman" panose="02020603050405020304" pitchFamily="18" charset="0"/>
                  </a:rPr>
                  <a:t> </a:t>
                </a:r>
                <a:r>
                  <a:rPr lang="en-US" altLang="zh-CN" sz="2200" i="1" dirty="0">
                    <a:solidFill>
                      <a:srgbClr val="FF0000"/>
                    </a:solidFill>
                    <a:latin typeface="Times New Roman" panose="02020603050405020304" pitchFamily="18" charset="0"/>
                    <a:ea typeface="Times New Roman" charset="0"/>
                    <a:cs typeface="Times New Roman" panose="02020603050405020304" pitchFamily="18" charset="0"/>
                  </a:rPr>
                  <a:t>A−B </a:t>
                </a:r>
                <a:r>
                  <a:rPr lang="en-US" altLang="zh-CN" sz="2200" dirty="0">
                    <a:latin typeface="Times New Roman" panose="02020603050405020304" pitchFamily="18" charset="0"/>
                    <a:ea typeface="Times New Roman" charset="0"/>
                    <a:cs typeface="Times New Roman" panose="02020603050405020304" pitchFamily="18" charset="0"/>
                  </a:rPr>
                  <a:t>is a event consisting of all outcomes that  </a:t>
                </a:r>
              </a:p>
              <a:p>
                <a:r>
                  <a:rPr lang="en-US" altLang="zh-CN" sz="2200" dirty="0">
                    <a:latin typeface="Times New Roman" panose="02020603050405020304" pitchFamily="18" charset="0"/>
                    <a:ea typeface="Times New Roman" charset="0"/>
                    <a:cs typeface="Times New Roman" panose="02020603050405020304" pitchFamily="18" charset="0"/>
                  </a:rPr>
                  <a:t>      are in </a:t>
                </a:r>
                <a:r>
                  <a:rPr lang="en-US" altLang="zh-CN" sz="2200" i="1" dirty="0">
                    <a:latin typeface="Times New Roman" panose="02020603050405020304" pitchFamily="18" charset="0"/>
                    <a:ea typeface="Times New Roman" charset="0"/>
                    <a:cs typeface="Times New Roman" panose="02020603050405020304" pitchFamily="18" charset="0"/>
                  </a:rPr>
                  <a:t>A </a:t>
                </a:r>
                <a:r>
                  <a:rPr lang="en-US" altLang="zh-CN" sz="2200" dirty="0">
                    <a:latin typeface="Times New Roman" panose="02020603050405020304" pitchFamily="18" charset="0"/>
                    <a:ea typeface="Times New Roman" charset="0"/>
                    <a:cs typeface="Times New Roman" panose="02020603050405020304" pitchFamily="18" charset="0"/>
                  </a:rPr>
                  <a:t>but not in </a:t>
                </a:r>
                <a:r>
                  <a:rPr lang="en-US" altLang="zh-CN" sz="2200" i="1" dirty="0">
                    <a:latin typeface="Times New Roman" panose="02020603050405020304" pitchFamily="18" charset="0"/>
                    <a:ea typeface="Times New Roman" charset="0"/>
                    <a:cs typeface="Times New Roman" panose="02020603050405020304" pitchFamily="18" charset="0"/>
                  </a:rPr>
                  <a:t>B</a:t>
                </a:r>
                <a:r>
                  <a:rPr lang="en-US" altLang="zh-CN" sz="2200" dirty="0">
                    <a:latin typeface="Times New Roman" panose="02020603050405020304" pitchFamily="18" charset="0"/>
                    <a:ea typeface="Times New Roman" charset="0"/>
                    <a:cs typeface="Times New Roman" panose="02020603050405020304" pitchFamily="18" charset="0"/>
                  </a:rPr>
                  <a:t>. Clearly, </a:t>
                </a:r>
                <a14:m>
                  <m:oMath xmlns:m="http://schemas.openxmlformats.org/officeDocument/2006/math">
                    <m:r>
                      <a:rPr lang="en-US" altLang="zh-CN" sz="2200" i="1" dirty="0">
                        <a:latin typeface="Cambria Math"/>
                      </a:rPr>
                      <m:t>𝐴</m:t>
                    </m:r>
                    <m:r>
                      <a:rPr lang="en-US" altLang="zh-CN" sz="2200" b="0" i="1" dirty="0" smtClean="0">
                        <a:latin typeface="Cambria Math" panose="02040503050406030204" pitchFamily="18" charset="0"/>
                      </a:rPr>
                      <m:t>−</m:t>
                    </m:r>
                    <m:r>
                      <a:rPr lang="en-US" altLang="zh-CN" sz="2200" b="0" i="1" dirty="0" smtClean="0">
                        <a:latin typeface="Cambria Math" panose="02040503050406030204" pitchFamily="18" charset="0"/>
                      </a:rPr>
                      <m:t>𝐵</m:t>
                    </m:r>
                    <m:r>
                      <a:rPr lang="en-US" altLang="zh-CN" sz="2200" b="0" i="1" dirty="0" smtClean="0">
                        <a:latin typeface="Cambria Math" panose="02040503050406030204" pitchFamily="18" charset="0"/>
                      </a:rPr>
                      <m:t>=</m:t>
                    </m:r>
                    <m:r>
                      <a:rPr lang="en-US" altLang="zh-CN" sz="2200" b="0" i="1" dirty="0" smtClean="0">
                        <a:latin typeface="Cambria Math" panose="02040503050406030204" pitchFamily="18" charset="0"/>
                      </a:rPr>
                      <m:t>𝐴</m:t>
                    </m:r>
                    <m:r>
                      <a:rPr lang="en-US" altLang="zh-CN" sz="2200" i="1" dirty="0">
                        <a:latin typeface="Cambria Math"/>
                        <a:ea typeface="Cambria Math"/>
                      </a:rPr>
                      <m:t>∩</m:t>
                    </m:r>
                    <m:r>
                      <a:rPr lang="en-US" altLang="zh-CN" sz="2200" b="0" i="1" dirty="0" smtClean="0">
                        <a:latin typeface="Cambria Math" panose="02040503050406030204" pitchFamily="18" charset="0"/>
                        <a:ea typeface="Cambria Math"/>
                      </a:rPr>
                      <m:t>𝐵</m:t>
                    </m:r>
                    <m:r>
                      <a:rPr lang="en-US" altLang="zh-CN" sz="2200" i="1" dirty="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ea typeface="Times New Roman" charset="0"/>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1FAE062E-04F7-4B4C-AF45-38A9CE9BE79C}"/>
                  </a:ext>
                </a:extLst>
              </p:cNvPr>
              <p:cNvSpPr>
                <a:spLocks noRot="1" noChangeAspect="1" noMove="1" noResize="1" noEditPoints="1" noAdjustHandles="1" noChangeArrowheads="1" noChangeShapeType="1" noTextEdit="1"/>
              </p:cNvSpPr>
              <p:nvPr/>
            </p:nvSpPr>
            <p:spPr>
              <a:xfrm>
                <a:off x="107611" y="5383917"/>
                <a:ext cx="8214365" cy="769441"/>
              </a:xfrm>
              <a:prstGeom prst="rect">
                <a:avLst/>
              </a:prstGeom>
              <a:blipFill>
                <a:blip r:embed="rId8"/>
                <a:stretch>
                  <a:fillRect l="-817" t="-5556" b="-15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62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0" y="436079"/>
            <a:ext cx="6312415" cy="994172"/>
          </a:xfrm>
          <a:ln>
            <a:solidFill>
              <a:srgbClr val="FF0000"/>
            </a:solidFill>
          </a:ln>
          <a:effectLst>
            <a:outerShdw blurRad="50800" dist="38100" dir="2700000" algn="tl" rotWithShape="0">
              <a:prstClr val="black">
                <a:alpha val="40000"/>
              </a:prstClr>
            </a:outerShdw>
          </a:effectLst>
        </p:spPr>
        <p:txBody>
          <a:bodyPr/>
          <a:lstStyle/>
          <a:p>
            <a:r>
              <a:rPr lang="en-US" altLang="zh-CN" sz="3200" dirty="0">
                <a:solidFill>
                  <a:schemeClr val="accent5">
                    <a:lumMod val="75000"/>
                  </a:schemeClr>
                </a:solidFill>
                <a:latin typeface="Times New Roman" charset="0"/>
                <a:ea typeface="Times New Roman" charset="0"/>
                <a:cs typeface="Times New Roman" charset="0"/>
              </a:rPr>
              <a:t>                    Chapter. 1</a:t>
            </a:r>
            <a:r>
              <a:rPr lang="zh-CN" altLang="en-US" sz="3200" dirty="0">
                <a:solidFill>
                  <a:schemeClr val="accent5">
                    <a:lumMod val="75000"/>
                  </a:schemeClr>
                </a:solidFill>
                <a:latin typeface="Times New Roman" charset="0"/>
                <a:ea typeface="Times New Roman" charset="0"/>
                <a:cs typeface="Times New Roman" charset="0"/>
              </a:rPr>
              <a:t> </a:t>
            </a:r>
            <a:r>
              <a:rPr lang="zh-CN" altLang="en-US" sz="3200" dirty="0">
                <a:solidFill>
                  <a:schemeClr val="accent5">
                    <a:lumMod val="75000"/>
                  </a:schemeClr>
                </a:solidFill>
              </a:rPr>
              <a:t/>
            </a:r>
            <a:br>
              <a:rPr lang="zh-CN" altLang="en-US" sz="3200" dirty="0">
                <a:solidFill>
                  <a:schemeClr val="accent5">
                    <a:lumMod val="75000"/>
                  </a:schemeClr>
                </a:solidFill>
              </a:rPr>
            </a:br>
            <a:r>
              <a:rPr lang="en-US" altLang="zh-CN" sz="3200" dirty="0">
                <a:solidFill>
                  <a:schemeClr val="bg2">
                    <a:lumMod val="60000"/>
                    <a:lumOff val="40000"/>
                  </a:schemeClr>
                </a:solidFill>
                <a:latin typeface="Times New Roman" charset="0"/>
                <a:ea typeface="Times New Roman" charset="0"/>
                <a:cs typeface="Times New Roman" charset="0"/>
              </a:rPr>
              <a:t>Overview</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and</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Descriptive</a:t>
            </a:r>
            <a:r>
              <a:rPr lang="zh-CN" altLang="en-US" sz="3200" dirty="0">
                <a:solidFill>
                  <a:schemeClr val="bg2">
                    <a:lumMod val="60000"/>
                    <a:lumOff val="40000"/>
                  </a:schemeClr>
                </a:solidFill>
                <a:latin typeface="Times New Roman" charset="0"/>
                <a:ea typeface="Times New Roman" charset="0"/>
                <a:cs typeface="Times New Roman" charset="0"/>
              </a:rPr>
              <a:t> </a:t>
            </a:r>
            <a:r>
              <a:rPr lang="en-US" altLang="zh-CN" sz="3200" dirty="0">
                <a:solidFill>
                  <a:schemeClr val="bg2">
                    <a:lumMod val="60000"/>
                    <a:lumOff val="40000"/>
                  </a:schemeClr>
                </a:solidFill>
                <a:latin typeface="Times New Roman" charset="0"/>
                <a:ea typeface="Times New Roman" charset="0"/>
                <a:cs typeface="Times New Roman" charset="0"/>
              </a:rPr>
              <a:t>Statistics</a:t>
            </a:r>
            <a:endParaRPr lang="en-US" sz="3200" dirty="0">
              <a:solidFill>
                <a:schemeClr val="bg2">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41531" y="1929660"/>
            <a:ext cx="8462394" cy="2544366"/>
          </a:xfrm>
          <a:ln>
            <a:solidFill>
              <a:srgbClr val="FF0000"/>
            </a:solidFill>
          </a:ln>
        </p:spPr>
        <p:txBody>
          <a:bodyPr>
            <a:normAutofit/>
          </a:bodyPr>
          <a:lstStyle/>
          <a:p>
            <a:pPr algn="just">
              <a:buFont typeface="Wingdings" panose="05000000000000000000" pitchFamily="2" charset="2"/>
              <a:buChar char="l"/>
            </a:pPr>
            <a:r>
              <a:rPr lang="en-US" altLang="zh-CN" sz="2400" b="1" dirty="0">
                <a:latin typeface="Times New Roman" charset="0"/>
                <a:ea typeface="Times New Roman" charset="0"/>
                <a:cs typeface="Times New Roman" charset="0"/>
              </a:rPr>
              <a:t> Data:</a:t>
            </a:r>
            <a:r>
              <a:rPr lang="zh-CN" altLang="en-US"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 </a:t>
            </a:r>
            <a:r>
              <a:rPr lang="en-US" altLang="zh-CN" sz="2400" b="1" dirty="0">
                <a:solidFill>
                  <a:schemeClr val="bg2">
                    <a:lumMod val="60000"/>
                    <a:lumOff val="40000"/>
                  </a:schemeClr>
                </a:solidFill>
                <a:latin typeface="Times New Roman" charset="0"/>
                <a:ea typeface="Times New Roman" charset="0"/>
                <a:cs typeface="Times New Roman" charset="0"/>
              </a:rPr>
              <a:t>results</a:t>
            </a:r>
            <a:r>
              <a:rPr lang="en-US" altLang="zh-CN" sz="2400" dirty="0">
                <a:latin typeface="Times New Roman" charset="0"/>
                <a:ea typeface="Times New Roman" charset="0"/>
                <a:cs typeface="Times New Roman" charset="0"/>
              </a:rPr>
              <a:t> from </a:t>
            </a:r>
            <a:r>
              <a:rPr lang="en-US" altLang="zh-CN" sz="2400" b="1" dirty="0">
                <a:latin typeface="Times New Roman" charset="0"/>
                <a:ea typeface="Times New Roman" charset="0"/>
                <a:cs typeface="Times New Roman" charset="0"/>
              </a:rPr>
              <a:t>professional</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capacities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everyday</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activities</a:t>
            </a:r>
            <a:r>
              <a:rPr lang="en-US" altLang="zh-CN" sz="2400" dirty="0">
                <a:latin typeface="Times New Roman" charset="0"/>
                <a:ea typeface="Times New Roman" charset="0"/>
                <a:cs typeface="Times New Roman" charset="0"/>
              </a:rPr>
              <a:t>;</a:t>
            </a:r>
          </a:p>
          <a:p>
            <a:pPr algn="just">
              <a:buFont typeface="Wingdings" panose="05000000000000000000" pitchFamily="2" charset="2"/>
              <a:buChar char="l"/>
            </a:pPr>
            <a:r>
              <a:rPr lang="en-US" altLang="zh-CN" sz="2400" b="1" dirty="0">
                <a:latin typeface="Times New Roman" charset="0"/>
                <a:ea typeface="Times New Roman" charset="0"/>
                <a:cs typeface="Times New Roman" charset="0"/>
              </a:rPr>
              <a:t> Statistics</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Providing</a:t>
            </a:r>
            <a:r>
              <a:rPr lang="zh-CN" altLang="en-US" sz="2400" b="1" dirty="0">
                <a:solidFill>
                  <a:schemeClr val="bg2">
                    <a:lumMod val="60000"/>
                    <a:lumOff val="40000"/>
                  </a:schemeClr>
                </a:solidFill>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methods</a:t>
            </a:r>
            <a:r>
              <a:rPr lang="zh-CN" altLang="en-US" sz="2400" b="1" dirty="0">
                <a:solidFill>
                  <a:schemeClr val="bg2">
                    <a:lumMod val="60000"/>
                    <a:lumOff val="40000"/>
                  </a:schemeClr>
                </a:solidFill>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for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organizing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summarizing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for</a:t>
            </a:r>
            <a:r>
              <a:rPr lang="zh-CN" altLang="en-US" sz="2400"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drawing</a:t>
            </a:r>
            <a:r>
              <a:rPr lang="zh-CN" altLang="en-US" sz="2400" b="1" dirty="0">
                <a:solidFill>
                  <a:schemeClr val="bg2">
                    <a:lumMod val="60000"/>
                    <a:lumOff val="40000"/>
                  </a:schemeClr>
                </a:solidFill>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conclusions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based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information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involved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data.</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algn="just">
              <a:buFont typeface="Wingdings" panose="05000000000000000000" pitchFamily="2" charset="2"/>
              <a:buChar char="l"/>
            </a:pPr>
            <a:r>
              <a:rPr lang="en-US" altLang="zh-CN" sz="2400" b="1"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Population</a:t>
            </a:r>
            <a:r>
              <a:rPr lang="zh-CN" altLang="en-US"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总体</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well-defined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collection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objects.</a:t>
            </a:r>
          </a:p>
        </p:txBody>
      </p:sp>
      <p:sp>
        <p:nvSpPr>
          <p:cNvPr id="4" name="文本框 3">
            <a:extLst>
              <a:ext uri="{FF2B5EF4-FFF2-40B4-BE49-F238E27FC236}">
                <a16:creationId xmlns:a16="http://schemas.microsoft.com/office/drawing/2014/main" xmlns="" id="{06E37F2B-5CBC-4D01-AC24-C44EE9571AFB}"/>
              </a:ext>
            </a:extLst>
          </p:cNvPr>
          <p:cNvSpPr txBox="1"/>
          <p:nvPr/>
        </p:nvSpPr>
        <p:spPr>
          <a:xfrm>
            <a:off x="341530" y="1467995"/>
            <a:ext cx="2139193" cy="461665"/>
          </a:xfrm>
          <a:prstGeom prst="rect">
            <a:avLst/>
          </a:prstGeom>
          <a:noFill/>
          <a:ln>
            <a:solidFill>
              <a:srgbClr val="FF0000"/>
            </a:solidFill>
          </a:ln>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1.  Concepts:</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xmlns="" id="{8980912C-979E-45E3-8FB8-C64A83F6205A}"/>
              </a:ext>
            </a:extLst>
          </p:cNvPr>
          <p:cNvSpPr txBox="1"/>
          <p:nvPr/>
        </p:nvSpPr>
        <p:spPr>
          <a:xfrm>
            <a:off x="341532" y="4476394"/>
            <a:ext cx="8462393" cy="1938992"/>
          </a:xfrm>
          <a:prstGeom prst="rect">
            <a:avLst/>
          </a:prstGeom>
          <a:noFill/>
          <a:ln>
            <a:solidFill>
              <a:srgbClr val="FF0000"/>
            </a:solidFill>
          </a:ln>
        </p:spPr>
        <p:txBody>
          <a:bodyPr wrap="square">
            <a:spAutoFit/>
          </a:bodyPr>
          <a:lstStyle/>
          <a:p>
            <a:pPr algn="just"/>
            <a:r>
              <a:rPr lang="en-US" altLang="zh-CN" sz="2400" b="1" dirty="0">
                <a:solidFill>
                  <a:srgbClr val="FF0000"/>
                </a:solidFill>
                <a:latin typeface="Times New Roman" charset="0"/>
                <a:ea typeface="Times New Roman" charset="0"/>
                <a:cs typeface="Times New Roman" charset="0"/>
              </a:rPr>
              <a:t>Examples: </a:t>
            </a:r>
          </a:p>
          <a:p>
            <a:pPr algn="just"/>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1</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  all gelatin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capsules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胶囊</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particular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type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produced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during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specified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period.</a:t>
            </a:r>
          </a:p>
          <a:p>
            <a:pPr algn="just"/>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2</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all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individuals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who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received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engineering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during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most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recent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academic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year.</a:t>
            </a:r>
          </a:p>
        </p:txBody>
      </p:sp>
      <p:sp>
        <p:nvSpPr>
          <p:cNvPr id="11" name="灯片编号占位符 10">
            <a:extLst>
              <a:ext uri="{FF2B5EF4-FFF2-40B4-BE49-F238E27FC236}">
                <a16:creationId xmlns:a16="http://schemas.microsoft.com/office/drawing/2014/main" xmlns="" id="{11E7B885-C3D1-45AF-B2B4-E5B01508129D}"/>
              </a:ext>
            </a:extLst>
          </p:cNvPr>
          <p:cNvSpPr>
            <a:spLocks noGrp="1"/>
          </p:cNvSpPr>
          <p:nvPr>
            <p:ph type="sldNum" sz="quarter" idx="11"/>
          </p:nvPr>
        </p:nvSpPr>
        <p:spPr/>
        <p:txBody>
          <a:bodyPr/>
          <a:lstStyle/>
          <a:p>
            <a:pPr>
              <a:defRPr/>
            </a:pPr>
            <a:fld id="{8618F8B8-3FB5-463C-A387-6BC2D35C345E}" type="slidenum">
              <a:rPr lang="zh-CN" altLang="en-US" smtClean="0"/>
              <a:pPr>
                <a:defRPr/>
              </a:pPr>
              <a:t>6</a:t>
            </a:fld>
            <a:endParaRPr lang="en-US" altLang="zh-CN" dirty="0"/>
          </a:p>
        </p:txBody>
      </p:sp>
    </p:spTree>
    <p:extLst>
      <p:ext uri="{BB962C8B-B14F-4D97-AF65-F5344CB8AC3E}">
        <p14:creationId xmlns:p14="http://schemas.microsoft.com/office/powerpoint/2010/main" val="17055133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30877" y="1134532"/>
                <a:ext cx="666823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sample space for rolling a dice is </a:t>
                </a:r>
                <a14:m>
                  <m:oMath xmlns:m="http://schemas.openxmlformats.org/officeDocument/2006/math">
                    <m:r>
                      <a:rPr lang="zh-CN" altLang="en-US" sz="2200" i="1">
                        <a:latin typeface="Cambria Math"/>
                      </a:rPr>
                      <m:t>𝒮</m:t>
                    </m:r>
                    <m:r>
                      <a:rPr lang="en-US" altLang="zh-CN" sz="2200" i="1">
                        <a:latin typeface="Cambria Math"/>
                      </a:rPr>
                      <m:t>={1,2,3,4,5,6}</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2" name="矩形 1"/>
              <p:cNvSpPr>
                <a:spLocks noRot="1" noChangeAspect="1" noMove="1" noResize="1" noEditPoints="1" noAdjustHandles="1" noChangeArrowheads="1" noChangeShapeType="1" noTextEdit="1"/>
              </p:cNvSpPr>
              <p:nvPr/>
            </p:nvSpPr>
            <p:spPr>
              <a:xfrm>
                <a:off x="230877" y="1134532"/>
                <a:ext cx="6668236" cy="430887"/>
              </a:xfrm>
              <a:prstGeom prst="rect">
                <a:avLst/>
              </a:prstGeom>
              <a:blipFill>
                <a:blip r:embed="rId2"/>
                <a:stretch>
                  <a:fillRect l="-1188" t="-9859" r="-274" b="-28169"/>
                </a:stretch>
              </a:blipFill>
            </p:spPr>
            <p:txBody>
              <a:bodyPr/>
              <a:lstStyle/>
              <a:p>
                <a:r>
                  <a:rPr lang="zh-CN" altLang="en-US">
                    <a:noFill/>
                  </a:rPr>
                  <a:t> </a:t>
                </a:r>
              </a:p>
            </p:txBody>
          </p:sp>
        </mc:Fallback>
      </mc:AlternateContent>
      <p:sp>
        <p:nvSpPr>
          <p:cNvPr id="3" name="TextBox 2"/>
          <p:cNvSpPr txBox="1"/>
          <p:nvPr/>
        </p:nvSpPr>
        <p:spPr>
          <a:xfrm>
            <a:off x="225694" y="638690"/>
            <a:ext cx="2516142"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9257" y="1660217"/>
                <a:ext cx="788492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a:latin typeface="Cambria Math"/>
                      </a:rPr>
                      <m:t>𝐴</m:t>
                    </m:r>
                    <m:r>
                      <a:rPr lang="en-US" altLang="zh-CN" sz="2200" i="1">
                        <a:latin typeface="Cambria Math"/>
                      </a:rPr>
                      <m:t>=</m:t>
                    </m:r>
                    <m:d>
                      <m:dPr>
                        <m:begChr m:val="{"/>
                        <m:endChr m:val="}"/>
                        <m:ctrlPr>
                          <a:rPr lang="en-US" altLang="zh-CN" sz="2200" i="1">
                            <a:latin typeface="Cambria Math" charset="0"/>
                          </a:rPr>
                        </m:ctrlPr>
                      </m:dPr>
                      <m:e>
                        <m:r>
                          <a:rPr lang="en-US" altLang="zh-CN" sz="2200" i="1">
                            <a:latin typeface="Cambria Math"/>
                          </a:rPr>
                          <m:t>2,4,6</m:t>
                        </m:r>
                      </m:e>
                    </m:d>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𝐵</m:t>
                    </m:r>
                    <m:r>
                      <a:rPr lang="en-US" altLang="zh-CN" sz="2200" b="0" i="1" dirty="0" smtClean="0">
                        <a:latin typeface="Cambria Math"/>
                      </a:rPr>
                      <m:t>={4,5,6}</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𝐶</m:t>
                    </m:r>
                    <m:r>
                      <a:rPr lang="en-US" altLang="zh-CN" sz="2200" b="0" i="1" dirty="0" smtClean="0">
                        <a:latin typeface="Cambria Math"/>
                      </a:rPr>
                      <m:t>=</m:t>
                    </m:r>
                    <m:d>
                      <m:dPr>
                        <m:begChr m:val="{"/>
                        <m:endChr m:val="}"/>
                        <m:ctrlPr>
                          <a:rPr lang="en-US" altLang="zh-CN" sz="2200" b="0" i="1" dirty="0" smtClean="0">
                            <a:latin typeface="Cambria Math" charset="0"/>
                          </a:rPr>
                        </m:ctrlPr>
                      </m:dPr>
                      <m:e>
                        <m:r>
                          <a:rPr lang="en-US" altLang="zh-CN" sz="2200" b="0" i="1" dirty="0" smtClean="0">
                            <a:latin typeface="Cambria Math"/>
                          </a:rPr>
                          <m:t>1,3</m:t>
                        </m:r>
                      </m:e>
                    </m:d>
                    <m:r>
                      <a:rPr lang="en-US" altLang="zh-CN" sz="2200" b="0" i="0"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9257" y="1660217"/>
                <a:ext cx="7884925" cy="430887"/>
              </a:xfrm>
              <a:prstGeom prst="rect">
                <a:avLst/>
              </a:prstGeom>
              <a:blipFill>
                <a:blip r:embed="rId3"/>
                <a:stretch>
                  <a:fillRect l="-1005"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77016" y="3158970"/>
                <a:ext cx="259359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d>
                        <m:dPr>
                          <m:begChr m:val="{"/>
                          <m:endChr m:val="}"/>
                          <m:ctrlPr>
                            <a:rPr lang="en-US" altLang="zh-CN" sz="2200" b="0" i="1" smtClean="0">
                              <a:latin typeface="Cambria Math" charset="0"/>
                              <a:ea typeface="Cambria Math"/>
                            </a:rPr>
                          </m:ctrlPr>
                        </m:dPr>
                        <m:e>
                          <m:r>
                            <a:rPr lang="en-US" altLang="zh-CN" sz="2200" b="0" i="1" smtClean="0">
                              <a:latin typeface="Cambria Math"/>
                              <a:ea typeface="Cambria Math"/>
                            </a:rPr>
                            <m:t>1,2,3,4,6</m:t>
                          </m:r>
                        </m:e>
                      </m:d>
                      <m:r>
                        <a:rPr lang="en-US" altLang="zh-CN" sz="2200" b="0" i="0" smtClean="0">
                          <a:latin typeface="Cambria Math"/>
                          <a:ea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7016" y="3158970"/>
                <a:ext cx="259359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6266" y="2168860"/>
                <a:ext cx="2334998"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𝐴</m:t>
                    </m:r>
                    <m:r>
                      <a:rPr lang="en-US" altLang="zh-CN" sz="220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={2,4,5,6}</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6266" y="2168860"/>
                <a:ext cx="2334998" cy="430887"/>
              </a:xfrm>
              <a:prstGeom prst="rect">
                <a:avLst/>
              </a:prstGeom>
              <a:blipFill>
                <a:blip r:embed="rId5"/>
                <a:stretch>
                  <a:fillRect l="-261" t="-10000" r="-235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75000" y="3158970"/>
                <a:ext cx="148701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75000" y="3158970"/>
                <a:ext cx="1487010" cy="430887"/>
              </a:xfrm>
              <a:prstGeom prst="rect">
                <a:avLst/>
              </a:prstGeom>
              <a:blipFill>
                <a:blip r:embed="rId6"/>
                <a:stretch>
                  <a:fillRect b="-5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76606" y="2168860"/>
                <a:ext cx="190859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={4,6}</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776606" y="2168860"/>
                <a:ext cx="1908599" cy="430887"/>
              </a:xfrm>
              <a:prstGeom prst="rect">
                <a:avLst/>
              </a:prstGeom>
              <a:blipFill>
                <a:blip r:embed="rId7"/>
                <a:stretch>
                  <a:fillRect l="-318" t="-10000" r="-254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04536" y="2704176"/>
                <a:ext cx="173951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200" b="0" i="1" smtClean="0">
                              <a:latin typeface="Cambria Math" charset="0"/>
                            </a:rPr>
                          </m:ctrlPr>
                        </m:sSupPr>
                        <m:e>
                          <m:r>
                            <m:rPr>
                              <m:sty m:val="p"/>
                            </m:rPr>
                            <a:rPr lang="en-US" altLang="zh-CN" sz="2200" i="1" smtClean="0">
                              <a:latin typeface="Cambria Math"/>
                            </a:rPr>
                            <m:t>A</m:t>
                          </m:r>
                        </m:e>
                        <m:sup>
                          <m:r>
                            <a:rPr lang="en-US" altLang="zh-CN" sz="2200" b="0" i="1" smtClean="0">
                              <a:latin typeface="Cambria Math"/>
                            </a:rPr>
                            <m:t>′</m:t>
                          </m:r>
                        </m:sup>
                      </m:sSup>
                      <m:r>
                        <a:rPr lang="en-US" altLang="zh-CN" sz="2200" b="0" i="1" smtClean="0">
                          <a:latin typeface="Cambria Math"/>
                        </a:rPr>
                        <m:t>=</m:t>
                      </m:r>
                      <m:d>
                        <m:dPr>
                          <m:begChr m:val="{"/>
                          <m:endChr m:val="}"/>
                          <m:ctrlPr>
                            <a:rPr lang="en-US" altLang="zh-CN" sz="2200" b="0" i="1" smtClean="0">
                              <a:latin typeface="Cambria Math" charset="0"/>
                            </a:rPr>
                          </m:ctrlPr>
                        </m:dPr>
                        <m:e>
                          <m:r>
                            <a:rPr lang="en-US" altLang="zh-CN" sz="2200" b="0" i="1" smtClean="0">
                              <a:latin typeface="Cambria Math"/>
                            </a:rPr>
                            <m:t>1,3,5</m:t>
                          </m:r>
                        </m:e>
                      </m:d>
                      <m:r>
                        <a:rPr lang="en-US" altLang="zh-CN" sz="2200" b="0" i="1" smtClean="0">
                          <a:latin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04536" y="2704176"/>
                <a:ext cx="173951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758247" y="2709301"/>
                <a:ext cx="222823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e>
                        <m:sup>
                          <m:r>
                            <a:rPr lang="en-US" altLang="zh-CN" sz="2200" b="0" i="1" smtClean="0">
                              <a:latin typeface="Cambria Math"/>
                              <a:ea typeface="Cambria Math"/>
                            </a:rPr>
                            <m:t>′</m:t>
                          </m:r>
                        </m:sup>
                      </m:sSup>
                      <m:r>
                        <a:rPr lang="en-US" altLang="zh-CN" sz="2200" b="0" i="1" smtClean="0">
                          <a:latin typeface="Cambria Math"/>
                        </a:rPr>
                        <m:t>={1,3}</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758247" y="2709301"/>
                <a:ext cx="2228239" cy="430887"/>
              </a:xfrm>
              <a:prstGeom prst="rect">
                <a:avLst/>
              </a:prstGeom>
              <a:blipFill>
                <a:blip r:embed="rId9"/>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96525" y="3629248"/>
                <a:ext cx="8235915"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𝐶</m:t>
                    </m:r>
                  </m:oMath>
                </a14:m>
                <a:r>
                  <a:rPr lang="en-US" altLang="zh-CN" sz="2200" dirty="0">
                    <a:latin typeface="Times New Roman" panose="02020603050405020304" pitchFamily="18" charset="0"/>
                    <a:cs typeface="Times New Roman" panose="02020603050405020304" pitchFamily="18" charset="0"/>
                  </a:rPr>
                  <a:t> have no outcomes in common, they are said to be </a:t>
                </a:r>
                <a:r>
                  <a:rPr lang="en-US" altLang="zh-CN" sz="2200" dirty="0">
                    <a:solidFill>
                      <a:srgbClr val="FF0000"/>
                    </a:solidFill>
                    <a:latin typeface="Times New Roman" panose="02020603050405020304" pitchFamily="18" charset="0"/>
                    <a:cs typeface="Times New Roman" panose="02020603050405020304" pitchFamily="18" charset="0"/>
                  </a:rPr>
                  <a:t>mutually exclusive </a:t>
                </a:r>
                <a:r>
                  <a:rPr lang="en-US" altLang="zh-CN" sz="2200" dirty="0">
                    <a:latin typeface="Times New Roman" panose="02020603050405020304" pitchFamily="18" charset="0"/>
                    <a:cs typeface="Times New Roman" panose="02020603050405020304" pitchFamily="18" charset="0"/>
                  </a:rPr>
                  <a:t>or </a:t>
                </a:r>
                <a:r>
                  <a:rPr lang="en-US" altLang="zh-CN" sz="2200" dirty="0">
                    <a:solidFill>
                      <a:srgbClr val="FF0000"/>
                    </a:solidFill>
                    <a:latin typeface="Times New Roman" panose="02020603050405020304" pitchFamily="18" charset="0"/>
                    <a:cs typeface="Times New Roman" panose="02020603050405020304" pitchFamily="18" charset="0"/>
                  </a:rPr>
                  <a:t>disjoint</a:t>
                </a:r>
                <a:r>
                  <a:rPr lang="en-US" altLang="zh-CN" sz="2200" dirty="0">
                    <a:latin typeface="Times New Roman" panose="02020603050405020304" pitchFamily="18" charset="0"/>
                    <a:cs typeface="Times New Roman" panose="02020603050405020304" pitchFamily="18" charset="0"/>
                  </a:rPr>
                  <a:t> events. (</a:t>
                </a:r>
                <a:r>
                  <a:rPr lang="zh-CN" altLang="en-US" sz="2200" dirty="0">
                    <a:latin typeface="Times New Roman" panose="02020603050405020304" pitchFamily="18" charset="0"/>
                    <a:cs typeface="Times New Roman" panose="02020603050405020304" pitchFamily="18" charset="0"/>
                  </a:rPr>
                  <a:t>不相容或互斥</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96525" y="3629248"/>
                <a:ext cx="8235915" cy="769441"/>
              </a:xfrm>
              <a:prstGeom prst="rect">
                <a:avLst/>
              </a:prstGeom>
              <a:blipFill>
                <a:blip r:embed="rId10"/>
                <a:stretch>
                  <a:fillRect l="-962" t="-4724" b="-157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96525" y="5294058"/>
                <a:ext cx="5635003"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Obviously,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𝐴</m:t>
                    </m:r>
                    <m:r>
                      <a:rPr lang="en-US" altLang="zh-CN" sz="2200" b="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are mutually exclusive.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96525" y="5294058"/>
                <a:ext cx="5635003" cy="430887"/>
              </a:xfrm>
              <a:prstGeom prst="rect">
                <a:avLst/>
              </a:prstGeom>
              <a:blipFill>
                <a:blip r:embed="rId11"/>
                <a:stretch>
                  <a:fillRect l="-140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04536" y="4442664"/>
                <a:ext cx="7869646"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In other words, if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then they are said to be </a:t>
                </a:r>
                <a:r>
                  <a:rPr lang="en-US" altLang="zh-CN" sz="2200" dirty="0">
                    <a:solidFill>
                      <a:srgbClr val="FF0000"/>
                    </a:solidFill>
                    <a:latin typeface="Times New Roman" panose="02020603050405020304" pitchFamily="18" charset="0"/>
                    <a:cs typeface="Times New Roman" panose="02020603050405020304" pitchFamily="18" charset="0"/>
                  </a:rPr>
                  <a:t>mutually exclusive</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04536" y="4442664"/>
                <a:ext cx="7869646" cy="769441"/>
              </a:xfrm>
              <a:prstGeom prst="rect">
                <a:avLst/>
              </a:prstGeom>
              <a:blipFill>
                <a:blip r:embed="rId12"/>
                <a:stretch>
                  <a:fillRect l="-1007" t="-5556" b="-15079"/>
                </a:stretch>
              </a:blipFill>
            </p:spPr>
            <p:txBody>
              <a:bodyPr/>
              <a:lstStyle/>
              <a:p>
                <a:r>
                  <a:rPr lang="zh-CN" altLang="en-US">
                    <a:noFill/>
                  </a:rPr>
                  <a:t> </a:t>
                </a:r>
              </a:p>
            </p:txBody>
          </p:sp>
        </mc:Fallback>
      </mc:AlternateContent>
      <p:sp>
        <p:nvSpPr>
          <p:cNvPr id="16" name="灯片编号占位符 15">
            <a:extLst>
              <a:ext uri="{FF2B5EF4-FFF2-40B4-BE49-F238E27FC236}">
                <a16:creationId xmlns:a16="http://schemas.microsoft.com/office/drawing/2014/main" xmlns="" id="{31308B52-37D1-4DB0-8D94-E311FBB74734}"/>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60</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89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9" grpId="0"/>
      <p:bldP spid="20"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043735"/>
            <a:ext cx="787587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In mathematics,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55411" y="1538790"/>
                <a:ext cx="818702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events </a:t>
                </a:r>
                <a14:m>
                  <m:oMath xmlns:m="http://schemas.openxmlformats.org/officeDocument/2006/math">
                    <m:r>
                      <a:rPr lang="en-US" altLang="zh-CN" sz="2200" i="1">
                        <a:latin typeface="Cambria Math"/>
                      </a:rPr>
                      <m:t>𝐴</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a:latin typeface="Cambria Math"/>
                      </a:rPr>
                      <m:t>𝐵</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mutually exclusive (</a:t>
                </a:r>
                <a:r>
                  <a:rPr lang="zh-CN" altLang="en-US" sz="2200" dirty="0">
                    <a:latin typeface="Times New Roman" panose="02020603050405020304" pitchFamily="18" charset="0"/>
                    <a:cs typeface="Times New Roman" panose="02020603050405020304" pitchFamily="18" charset="0"/>
                  </a:rPr>
                  <a:t>互斥</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55411" y="1538790"/>
                <a:ext cx="8187020" cy="430887"/>
              </a:xfrm>
              <a:prstGeom prst="rect">
                <a:avLst/>
              </a:prstGeom>
              <a:blipFill>
                <a:blip r:embed="rId2"/>
                <a:stretch>
                  <a:fillRect l="-968" t="-12676"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1520" y="2074494"/>
                <a:ext cx="8640960" cy="769441"/>
              </a:xfrm>
              <a:prstGeom prst="rect">
                <a:avLst/>
              </a:prstGeom>
            </p:spPr>
            <p:txBody>
              <a:bodyPr wrap="square">
                <a:spAutoFit/>
              </a:bodyPr>
              <a:lstStyle/>
              <a:p>
                <a14:m>
                  <m:oMath xmlns:m="http://schemas.openxmlformats.org/officeDocument/2006/math">
                    <m:r>
                      <a:rPr lang="en-US" altLang="zh-CN" sz="2200" b="0" i="1" smtClean="0">
                        <a:latin typeface="Cambria Math"/>
                      </a:rPr>
                      <m:t>𝐵</m:t>
                    </m:r>
                  </m:oMath>
                </a14:m>
                <a:r>
                  <a:rPr lang="en-US" altLang="zh-CN" sz="2200" dirty="0">
                    <a:latin typeface="Times New Roman" panose="02020603050405020304" pitchFamily="18" charset="0"/>
                    <a:cs typeface="Times New Roman" panose="02020603050405020304" pitchFamily="18" charset="0"/>
                  </a:rPr>
                  <a:t> is the </a:t>
                </a:r>
                <a:r>
                  <a:rPr lang="en-US" altLang="zh-CN" sz="2200" dirty="0">
                    <a:solidFill>
                      <a:srgbClr val="FF0000"/>
                    </a:solidFill>
                    <a:latin typeface="Times New Roman" panose="02020603050405020304" pitchFamily="18" charset="0"/>
                    <a:cs typeface="Times New Roman" panose="02020603050405020304" pitchFamily="18" charset="0"/>
                  </a:rPr>
                  <a:t>complement</a:t>
                </a:r>
                <a:r>
                  <a:rPr lang="en-US" altLang="zh-CN" sz="2200" dirty="0">
                    <a:latin typeface="Times New Roman" panose="02020603050405020304" pitchFamily="18" charset="0"/>
                    <a:cs typeface="Times New Roman" panose="02020603050405020304" pitchFamily="18" charset="0"/>
                  </a:rPr>
                  <a:t> of event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对立</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a:rPr>
                      <m:t>𝐴</m:t>
                    </m:r>
                    <m:r>
                      <a:rPr lang="en-US" altLang="zh-CN" sz="2000" i="1">
                        <a:latin typeface="Cambria Math"/>
                        <a:ea typeface="Cambria Math"/>
                      </a:rPr>
                      <m:t>∩</m:t>
                    </m:r>
                    <m:r>
                      <a:rPr lang="en-US" altLang="zh-CN" sz="2000" i="1">
                        <a:latin typeface="Cambria Math"/>
                        <a:ea typeface="Cambria Math"/>
                      </a:rPr>
                      <m:t>𝐵</m:t>
                    </m:r>
                    <m:r>
                      <a:rPr lang="en-US" altLang="zh-CN" sz="2000" i="1">
                        <a:latin typeface="Cambria Math"/>
                        <a:ea typeface="Cambria Math"/>
                      </a:rPr>
                      <m:t>=∅</m:t>
                    </m:r>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dirty="0">
                        <a:latin typeface="Cambria Math"/>
                      </a:rPr>
                      <m:t>𝐴</m:t>
                    </m:r>
                    <m:r>
                      <a:rPr lang="en-US" altLang="zh-CN" sz="2000" i="1" dirty="0">
                        <a:latin typeface="Cambria Math"/>
                      </a:rPr>
                      <m:t>∪</m:t>
                    </m:r>
                    <m:r>
                      <a:rPr lang="en-US" altLang="zh-CN" sz="2000" b="0" i="1" dirty="0" smtClean="0">
                        <a:latin typeface="Cambria Math"/>
                      </a:rPr>
                      <m:t>𝐵</m:t>
                    </m:r>
                    <m:r>
                      <a:rPr lang="en-US" altLang="zh-CN" sz="2000" i="1" dirty="0">
                        <a:latin typeface="Cambria Math"/>
                      </a:rPr>
                      <m:t>=</m:t>
                    </m:r>
                    <m:r>
                      <a:rPr lang="zh-CN" altLang="en-US" sz="2000" i="1" dirty="0">
                        <a:latin typeface="Cambria Math"/>
                      </a:rPr>
                      <m:t>𝒮</m:t>
                    </m:r>
                  </m:oMath>
                </a14:m>
                <a:endParaRPr lang="zh-CN" altLang="en-US" sz="2000" dirty="0">
                  <a:latin typeface="Times New Roman" panose="02020603050405020304" pitchFamily="18" charset="0"/>
                  <a:cs typeface="Times New Roman" panose="02020603050405020304" pitchFamily="18" charset="0"/>
                </a:endParaRPr>
              </a:p>
              <a:p>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51520" y="2074494"/>
                <a:ext cx="8640960" cy="769441"/>
              </a:xfrm>
              <a:prstGeom prst="rect">
                <a:avLst/>
              </a:prstGeom>
              <a:blipFill>
                <a:blip r:embed="rId3"/>
                <a:stretch>
                  <a:fillRect l="-71" t="-7087"/>
                </a:stretch>
              </a:blipFill>
            </p:spPr>
            <p:txBody>
              <a:bodyPr/>
              <a:lstStyle/>
              <a:p>
                <a:r>
                  <a:rPr lang="zh-CN" altLang="en-US">
                    <a:noFill/>
                  </a:rPr>
                  <a:t> </a:t>
                </a:r>
              </a:p>
            </p:txBody>
          </p:sp>
        </mc:Fallback>
      </mc:AlternateContent>
      <p:sp>
        <p:nvSpPr>
          <p:cNvPr id="8" name="左右箭头 7"/>
          <p:cNvSpPr/>
          <p:nvPr/>
        </p:nvSpPr>
        <p:spPr>
          <a:xfrm>
            <a:off x="4752020" y="2212915"/>
            <a:ext cx="585065" cy="242316"/>
          </a:xfrm>
          <a:prstGeom prst="leftRightArrow">
            <a:avLst/>
          </a:prstGeom>
          <a:solidFill>
            <a:srgbClr val="FF0000">
              <a:alpha val="96000"/>
            </a:srgbClr>
          </a:solidFill>
        </p:spPr>
        <p:txBody>
          <a:bodyPr wrap="square" rtlCol="0" anchor="ctr">
            <a:spAutoFit/>
          </a:bodyPr>
          <a:lstStyle/>
          <a:p>
            <a:pPr algn="ctr"/>
            <a:endParaRPr lang="zh-CN" altLang="en-US" sz="2800" dirty="0"/>
          </a:p>
        </p:txBody>
      </p:sp>
      <p:sp>
        <p:nvSpPr>
          <p:cNvPr id="9" name="左右箭头 8"/>
          <p:cNvSpPr/>
          <p:nvPr/>
        </p:nvSpPr>
        <p:spPr>
          <a:xfrm>
            <a:off x="5562110" y="1633075"/>
            <a:ext cx="585065" cy="242316"/>
          </a:xfrm>
          <a:prstGeom prst="leftRightArrow">
            <a:avLst/>
          </a:prstGeom>
          <a:solidFill>
            <a:srgbClr val="FF0000">
              <a:alpha val="96000"/>
            </a:srgbClr>
          </a:solidFill>
        </p:spPr>
        <p:txBody>
          <a:bodyPr wrap="square" rtlCol="0" anchor="ctr">
            <a:spAutoFit/>
          </a:bodyPr>
          <a:lstStyle/>
          <a:p>
            <a:pPr algn="ctr"/>
            <a:endParaRPr lang="zh-CN" altLang="en-US" sz="2800" dirty="0"/>
          </a:p>
        </p:txBody>
      </p:sp>
      <p:sp>
        <p:nvSpPr>
          <p:cNvPr id="10" name="TextBox 9"/>
          <p:cNvSpPr txBox="1"/>
          <p:nvPr/>
        </p:nvSpPr>
        <p:spPr>
          <a:xfrm>
            <a:off x="255411" y="2888940"/>
            <a:ext cx="819091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operations of union and intersection can be extended to more than two events.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70541" y="3673188"/>
                <a:ext cx="332238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𝐶</m:t>
                    </m:r>
                    <m:r>
                      <a:rPr lang="en-US" altLang="zh-CN" sz="2200" b="0" i="1" smtClean="0">
                        <a:latin typeface="Cambria Math"/>
                        <a:ea typeface="Cambria Math"/>
                      </a:rPr>
                      <m:t>= {1,2,3,4,5,6}</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70541" y="3673188"/>
                <a:ext cx="3322383" cy="430887"/>
              </a:xfrm>
              <a:prstGeom prst="rect">
                <a:avLst/>
              </a:prstGeom>
              <a:blipFill>
                <a:blip r:embed="rId4"/>
                <a:stretch>
                  <a:fillRect l="-183" t="-10000" r="-1284"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5492" y="4213248"/>
                <a:ext cx="199830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𝐴</m:t>
                    </m:r>
                    <m:r>
                      <a:rPr lang="en-US" altLang="zh-CN" sz="2200" i="1">
                        <a:latin typeface="Cambria Math"/>
                        <a:ea typeface="Cambria Math"/>
                      </a:rPr>
                      <m:t>∩</m:t>
                    </m:r>
                    <m:r>
                      <a:rPr lang="en-US" altLang="zh-CN" sz="2200" i="1">
                        <a:latin typeface="Cambria Math"/>
                        <a:ea typeface="Cambria Math"/>
                      </a:rPr>
                      <m:t>𝐵</m:t>
                    </m:r>
                    <m:r>
                      <a:rPr lang="en-US" altLang="zh-CN" sz="2200" i="1">
                        <a:latin typeface="Cambria Math"/>
                        <a:ea typeface="Cambria Math"/>
                      </a:rPr>
                      <m:t>∩</m:t>
                    </m:r>
                    <m:r>
                      <a:rPr lang="en-US" altLang="zh-CN" sz="2200" i="1">
                        <a:latin typeface="Cambria Math"/>
                        <a:ea typeface="Cambria Math"/>
                      </a:rPr>
                      <m:t>𝐶</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5492" y="4213248"/>
                <a:ext cx="1998304" cy="430887"/>
              </a:xfrm>
              <a:prstGeom prst="rect">
                <a:avLst/>
              </a:prstGeom>
              <a:blipFill>
                <a:blip r:embed="rId5"/>
                <a:stretch>
                  <a:fillRect l="-305" t="-9859" r="-2744" b="-28169"/>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EF26D891-611E-440F-A3DA-BEC787A2BA96}"/>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61</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1673" y="901319"/>
            <a:ext cx="381534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Properties of events’ operations </a:t>
            </a:r>
            <a:endParaRPr lang="zh-CN" altLang="en-US" sz="2200" dirty="0">
              <a:latin typeface="Times New Roman" panose="02020603050405020304" pitchFamily="18"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xmlns="" id="{45C9288A-B7F6-400F-98CB-0B7A0D38752C}"/>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62</a:t>
            </a:fld>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xmlns="" id="{36C49B5E-ACEC-49EA-A83A-C613FC21BFC7}"/>
                  </a:ext>
                </a:extLst>
              </p:cNvPr>
              <p:cNvSpPr/>
              <p:nvPr/>
            </p:nvSpPr>
            <p:spPr>
              <a:xfrm>
                <a:off x="566553" y="1563617"/>
                <a:ext cx="8120245" cy="3730765"/>
              </a:xfrm>
              <a:prstGeom prst="rect">
                <a:avLst/>
              </a:prstGeom>
            </p:spPr>
            <p:txBody>
              <a:bodyPr wrap="square">
                <a:spAutoFit/>
              </a:bodyPr>
              <a:lstStyle/>
              <a:p>
                <a:pPr marL="514350" indent="-514350">
                  <a:lnSpc>
                    <a:spcPct val="150000"/>
                  </a:lnSpc>
                  <a:buFont typeface="+mj-lt"/>
                  <a:buAutoNum type="arabicPeriod"/>
                </a:pPr>
                <a:r>
                  <a:rPr lang="en-US" altLang="zh-CN" sz="2000" b="1" dirty="0">
                    <a:solidFill>
                      <a:srgbClr val="3333FF"/>
                    </a:solidFill>
                    <a:latin typeface="Times New Roman" panose="02020603050405020304" pitchFamily="18" charset="0"/>
                    <a:ea typeface="Times New Roman" charset="0"/>
                    <a:cs typeface="Times New Roman" panose="02020603050405020304" pitchFamily="18" charset="0"/>
                  </a:rPr>
                  <a:t>Commutative laws</a:t>
                </a:r>
                <a:r>
                  <a:rPr lang="en-US" altLang="zh-CN" sz="2000" b="1" dirty="0">
                    <a:latin typeface="Times New Roman" panose="02020603050405020304" pitchFamily="18" charset="0"/>
                    <a:ea typeface="Times New Roman" charset="0"/>
                    <a:cs typeface="Times New Roman" panose="02020603050405020304" pitchFamily="18" charset="0"/>
                  </a:rPr>
                  <a:t/>
                </a:r>
                <a:br>
                  <a:rPr lang="en-US" altLang="zh-CN" sz="2000" b="1" dirty="0">
                    <a:latin typeface="Times New Roman" panose="02020603050405020304" pitchFamily="18" charset="0"/>
                    <a:ea typeface="Times New Roman" charset="0"/>
                    <a:cs typeface="Times New Roman" panose="02020603050405020304" pitchFamily="18" charset="0"/>
                  </a:rPr>
                </a:b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 </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E </a:t>
                </a:r>
                <a:endParaRPr lang="en-US" altLang="zh-CN" sz="2000" dirty="0">
                  <a:latin typeface="Times New Roman" panose="02020603050405020304" pitchFamily="18" charset="0"/>
                  <a:ea typeface="Times New Roman" charset="0"/>
                  <a:cs typeface="Times New Roman" panose="02020603050405020304" pitchFamily="18" charset="0"/>
                </a:endParaRPr>
              </a:p>
              <a:p>
                <a:pPr marL="514350" indent="-514350">
                  <a:lnSpc>
                    <a:spcPct val="150000"/>
                  </a:lnSpc>
                  <a:buFont typeface="+mj-lt"/>
                  <a:buAutoNum type="arabicPeriod"/>
                </a:pPr>
                <a:r>
                  <a:rPr lang="en-US" altLang="zh-CN" sz="2000" b="1" dirty="0">
                    <a:solidFill>
                      <a:srgbClr val="3333FF"/>
                    </a:solidFill>
                    <a:latin typeface="Times New Roman" panose="02020603050405020304" pitchFamily="18" charset="0"/>
                    <a:ea typeface="Times New Roman" charset="0"/>
                    <a:cs typeface="Times New Roman" panose="02020603050405020304" pitchFamily="18" charset="0"/>
                  </a:rPr>
                  <a:t>Associative laws</a:t>
                </a:r>
                <a:r>
                  <a:rPr lang="en-US" altLang="zh-CN" sz="2000" b="1" dirty="0">
                    <a:latin typeface="Times New Roman" panose="02020603050405020304" pitchFamily="18" charset="0"/>
                    <a:ea typeface="Times New Roman" charset="0"/>
                    <a:cs typeface="Times New Roman" panose="02020603050405020304" pitchFamily="18" charset="0"/>
                  </a:rPr>
                  <a:t/>
                </a:r>
                <a:br>
                  <a:rPr lang="en-US" altLang="zh-CN" sz="2000" b="1" dirty="0">
                    <a:latin typeface="Times New Roman" panose="02020603050405020304" pitchFamily="18" charset="0"/>
                    <a:ea typeface="Times New Roman" charset="0"/>
                    <a:cs typeface="Times New Roman" panose="02020603050405020304" pitchFamily="18" charset="0"/>
                  </a:rPr>
                </a:b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G </a:t>
                </a:r>
                <a:r>
                  <a:rPr lang="en-US" altLang="zh-CN" sz="2000" dirty="0">
                    <a:latin typeface="Times New Roman" panose="02020603050405020304" pitchFamily="18" charset="0"/>
                    <a:ea typeface="Times New Roman" charset="0"/>
                    <a:cs typeface="Times New Roman" panose="02020603050405020304" pitchFamily="18" charset="0"/>
                  </a:rPr>
                  <a:t>= </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G</a:t>
                </a:r>
                <a:r>
                  <a:rPr lang="en-US" altLang="zh-CN" sz="2000" dirty="0">
                    <a:latin typeface="Times New Roman" panose="02020603050405020304" pitchFamily="18" charset="0"/>
                    <a:ea typeface="Times New Roman" charset="0"/>
                    <a:cs typeface="Times New Roman" panose="02020603050405020304" pitchFamily="18" charset="0"/>
                  </a:rPr>
                  <a:t>), (</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G </a:t>
                </a:r>
                <a:r>
                  <a:rPr lang="en-US" altLang="zh-CN" sz="2000" dirty="0">
                    <a:latin typeface="Times New Roman" panose="02020603050405020304" pitchFamily="18" charset="0"/>
                    <a:ea typeface="Times New Roman" charset="0"/>
                    <a:cs typeface="Times New Roman" panose="02020603050405020304" pitchFamily="18" charset="0"/>
                  </a:rPr>
                  <a:t>= </a:t>
                </a:r>
                <a:r>
                  <a:rPr lang="en-US" altLang="zh-CN" sz="2000" i="1" dirty="0">
                    <a:latin typeface="Times New Roman" panose="02020603050405020304" pitchFamily="18" charset="0"/>
                    <a:ea typeface="Times New Roman" charset="0"/>
                    <a:cs typeface="Times New Roman" panose="02020603050405020304" pitchFamily="18" charset="0"/>
                  </a:rPr>
                  <a:t>E</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F</a:t>
                </a:r>
                <a:r>
                  <a:rPr lang="en-US" altLang="zh-CN" sz="2000" dirty="0">
                    <a:latin typeface="Times New Roman" panose="02020603050405020304" pitchFamily="18" charset="0"/>
                    <a:ea typeface="Times New Roman" charset="0"/>
                    <a:cs typeface="Times New Roman" panose="02020603050405020304" pitchFamily="18" charset="0"/>
                  </a:rPr>
                  <a:t>∩</a:t>
                </a:r>
                <a:r>
                  <a:rPr lang="en-US" altLang="zh-CN" sz="2000" i="1" dirty="0">
                    <a:latin typeface="Times New Roman" panose="02020603050405020304" pitchFamily="18" charset="0"/>
                    <a:ea typeface="Times New Roman" charset="0"/>
                    <a:cs typeface="Times New Roman" panose="02020603050405020304" pitchFamily="18" charset="0"/>
                  </a:rPr>
                  <a:t>G</a:t>
                </a:r>
                <a:r>
                  <a:rPr lang="en-US" altLang="zh-CN" sz="2000" dirty="0">
                    <a:latin typeface="Times New Roman" panose="02020603050405020304" pitchFamily="18" charset="0"/>
                    <a:ea typeface="Times New Roman" charset="0"/>
                    <a:cs typeface="Times New Roman" panose="02020603050405020304" pitchFamily="18" charset="0"/>
                  </a:rPr>
                  <a:t>) </a:t>
                </a:r>
              </a:p>
              <a:p>
                <a:pPr marL="514350" indent="-514350">
                  <a:lnSpc>
                    <a:spcPct val="150000"/>
                  </a:lnSpc>
                  <a:buFont typeface="+mj-lt"/>
                  <a:buAutoNum type="arabicPeriod"/>
                </a:pPr>
                <a:r>
                  <a:rPr lang="en-US" altLang="zh-CN" sz="2000" b="1" dirty="0">
                    <a:solidFill>
                      <a:srgbClr val="3333FF"/>
                    </a:solidFill>
                    <a:latin typeface="Times New Roman" panose="02020603050405020304" pitchFamily="18" charset="0"/>
                    <a:ea typeface="Times New Roman" charset="0"/>
                    <a:cs typeface="Times New Roman" panose="02020603050405020304" pitchFamily="18" charset="0"/>
                  </a:rPr>
                  <a:t>Distributive laws</a:t>
                </a:r>
                <a:r>
                  <a:rPr lang="en-US" altLang="zh-CN" sz="2000" b="1" dirty="0">
                    <a:latin typeface="Times New Roman" panose="02020603050405020304" pitchFamily="18" charset="0"/>
                    <a:ea typeface="Times New Roman" charset="0"/>
                    <a:cs typeface="Times New Roman" panose="02020603050405020304" pitchFamily="18" charset="0"/>
                  </a:rPr>
                  <a:t/>
                </a:r>
                <a:br>
                  <a:rPr lang="en-US" altLang="zh-CN" sz="2000" b="1" dirty="0">
                    <a:latin typeface="Times New Roman" panose="02020603050405020304" pitchFamily="18" charset="0"/>
                    <a:ea typeface="Times New Roman" charset="0"/>
                    <a:cs typeface="Times New Roman" panose="02020603050405020304" pitchFamily="18" charset="0"/>
                  </a:rPr>
                </a:br>
                <a:r>
                  <a:rPr lang="en-US" altLang="zh-CN" sz="2000" dirty="0">
                    <a:latin typeface="Times New Roman" panose="02020603050405020304" pitchFamily="18" charset="0"/>
                    <a:ea typeface="Times New Roman" charset="0"/>
                    <a:cs typeface="Times New Roman" panose="02020603050405020304" pitchFamily="18" charset="0"/>
                  </a:rPr>
                  <a:t>(A </a:t>
                </a:r>
                <a14:m>
                  <m:oMath xmlns:m="http://schemas.openxmlformats.org/officeDocument/2006/math">
                    <m:r>
                      <a:rPr lang="en-US" altLang="zh-CN" sz="2000" i="1">
                        <a:latin typeface="Cambria Math" charset="0"/>
                        <a:ea typeface="Times New Roman" charset="0"/>
                        <a:cs typeface="Times New Roman" charset="0"/>
                      </a:rPr>
                      <m:t>∩</m:t>
                    </m:r>
                  </m:oMath>
                </a14:m>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B) </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C=</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U</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C) </a:t>
                </a:r>
                <a14:m>
                  <m:oMath xmlns:m="http://schemas.openxmlformats.org/officeDocument/2006/math">
                    <m:r>
                      <a:rPr lang="en-US" altLang="zh-CN" sz="2000" i="1">
                        <a:latin typeface="Cambria Math" charset="0"/>
                        <a:ea typeface="Times New Roman" charset="0"/>
                        <a:cs typeface="Times New Roman" charset="0"/>
                      </a:rPr>
                      <m:t>∩</m:t>
                    </m:r>
                    <m:r>
                      <a:rPr lang="zh-CN" altLang="en-US" sz="2000" i="1">
                        <a:latin typeface="Cambria Math" charset="0"/>
                        <a:ea typeface="Times New Roman" charset="0"/>
                        <a:cs typeface="Times New Roman" charset="0"/>
                      </a:rPr>
                      <m:t> </m:t>
                    </m:r>
                  </m:oMath>
                </a14:m>
                <a:r>
                  <a:rPr lang="en-US" altLang="zh-CN" sz="2000" dirty="0">
                    <a:latin typeface="Times New Roman" panose="02020603050405020304" pitchFamily="18" charset="0"/>
                    <a:ea typeface="Times New Roman" charset="0"/>
                    <a:cs typeface="Times New Roman" panose="02020603050405020304" pitchFamily="18" charset="0"/>
                  </a:rPr>
                  <a:t>(B </a:t>
                </a:r>
                <a14:m>
                  <m:oMath xmlns:m="http://schemas.openxmlformats.org/officeDocument/2006/math">
                    <m:r>
                      <a:rPr lang="en-US" altLang="zh-CN" sz="2000" i="1">
                        <a:latin typeface="Cambria Math" charset="0"/>
                        <a:ea typeface="Times New Roman" charset="0"/>
                        <a:cs typeface="Times New Roman" charset="0"/>
                      </a:rPr>
                      <m:t>∪ </m:t>
                    </m:r>
                  </m:oMath>
                </a14:m>
                <a:r>
                  <a:rPr lang="en-US" altLang="zh-CN" sz="2000" dirty="0">
                    <a:latin typeface="Times New Roman" panose="02020603050405020304" pitchFamily="18" charset="0"/>
                    <a:ea typeface="Times New Roman" charset="0"/>
                    <a:cs typeface="Times New Roman" panose="02020603050405020304" pitchFamily="18" charset="0"/>
                  </a:rPr>
                  <a:t>C)</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a:t>
                </a:r>
                <a14:m>
                  <m:oMath xmlns:m="http://schemas.openxmlformats.org/officeDocument/2006/math">
                    <m:r>
                      <a:rPr lang="zh-CN" altLang="en-US" sz="2000">
                        <a:latin typeface="Cambria Math" charset="0"/>
                        <a:ea typeface="Times New Roman" charset="0"/>
                        <a:cs typeface="Times New Roman" charset="0"/>
                      </a:rPr>
                      <m:t> </m:t>
                    </m:r>
                    <m:r>
                      <a:rPr lang="en-US" altLang="zh-CN" sz="2000" i="1">
                        <a:latin typeface="Cambria Math" charset="0"/>
                        <a:ea typeface="Times New Roman" charset="0"/>
                        <a:cs typeface="Times New Roman" charset="0"/>
                      </a:rPr>
                      <m:t>∪</m:t>
                    </m:r>
                  </m:oMath>
                </a14:m>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B) </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 C=</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a:t>
                </a:r>
                <a:r>
                  <a:rPr lang="zh-CN" altLang="en-US" sz="200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a:latin typeface="Cambria Math" charset="0"/>
                        <a:ea typeface="Times New Roman" charset="0"/>
                        <a:cs typeface="Times New Roman" charset="0"/>
                      </a:rPr>
                      <m:t>∩</m:t>
                    </m:r>
                  </m:oMath>
                </a14:m>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C) </a:t>
                </a:r>
                <a14:m>
                  <m:oMath xmlns:m="http://schemas.openxmlformats.org/officeDocument/2006/math">
                    <m:r>
                      <a:rPr lang="en-US" altLang="zh-CN" sz="2000" i="1">
                        <a:latin typeface="Cambria Math" charset="0"/>
                        <a:ea typeface="Times New Roman" charset="0"/>
                        <a:cs typeface="Times New Roman" charset="0"/>
                      </a:rPr>
                      <m:t>∪</m:t>
                    </m:r>
                    <m:r>
                      <a:rPr lang="zh-CN" altLang="en-US" sz="2000" i="1">
                        <a:latin typeface="Cambria Math" charset="0"/>
                        <a:ea typeface="Times New Roman" charset="0"/>
                        <a:cs typeface="Times New Roman" charset="0"/>
                      </a:rPr>
                      <m:t> </m:t>
                    </m:r>
                  </m:oMath>
                </a14:m>
                <a:r>
                  <a:rPr lang="en-US" altLang="zh-CN" sz="2000" dirty="0">
                    <a:latin typeface="Times New Roman" panose="02020603050405020304" pitchFamily="18" charset="0"/>
                    <a:ea typeface="Times New Roman" charset="0"/>
                    <a:cs typeface="Times New Roman" panose="02020603050405020304" pitchFamily="18" charset="0"/>
                  </a:rPr>
                  <a:t>(B</a:t>
                </a:r>
                <a14:m>
                  <m:oMath xmlns:m="http://schemas.openxmlformats.org/officeDocument/2006/math">
                    <m:r>
                      <a:rPr lang="zh-CN" altLang="en-US" sz="2000">
                        <a:latin typeface="Cambria Math" charset="0"/>
                        <a:ea typeface="Times New Roman" charset="0"/>
                        <a:cs typeface="Times New Roman" charset="0"/>
                      </a:rPr>
                      <m:t> </m:t>
                    </m:r>
                    <m:r>
                      <a:rPr lang="en-US" altLang="zh-CN" sz="2000" i="1">
                        <a:latin typeface="Cambria Math" charset="0"/>
                        <a:ea typeface="Times New Roman" charset="0"/>
                        <a:cs typeface="Times New Roman" charset="0"/>
                      </a:rPr>
                      <m:t>∩</m:t>
                    </m:r>
                    <m:r>
                      <a:rPr lang="zh-CN" altLang="en-US" sz="2000" i="1">
                        <a:latin typeface="Cambria Math" charset="0"/>
                        <a:ea typeface="Times New Roman" charset="0"/>
                        <a:cs typeface="Times New Roman" charset="0"/>
                      </a:rPr>
                      <m:t> </m:t>
                    </m:r>
                  </m:oMath>
                </a14:m>
                <a:r>
                  <a:rPr lang="en-US" altLang="zh-CN" sz="2000" dirty="0">
                    <a:latin typeface="Times New Roman" panose="02020603050405020304" pitchFamily="18" charset="0"/>
                    <a:ea typeface="Times New Roman" charset="0"/>
                    <a:cs typeface="Times New Roman" panose="02020603050405020304" pitchFamily="18" charset="0"/>
                  </a:rPr>
                  <a:t>C)</a:t>
                </a:r>
              </a:p>
              <a:p>
                <a:pPr marL="514350" indent="-514350">
                  <a:lnSpc>
                    <a:spcPct val="150000"/>
                  </a:lnSpc>
                  <a:buFont typeface="+mj-lt"/>
                  <a:buAutoNum type="arabicPeriod"/>
                </a:pPr>
                <a:r>
                  <a:rPr lang="en-US" altLang="zh-CN" sz="2000" b="1" dirty="0">
                    <a:solidFill>
                      <a:srgbClr val="FF0000"/>
                    </a:solidFill>
                    <a:latin typeface="Times New Roman" panose="02020603050405020304" pitchFamily="18" charset="0"/>
                    <a:ea typeface="Times New Roman" charset="0"/>
                    <a:cs typeface="Times New Roman" panose="02020603050405020304" pitchFamily="18" charset="0"/>
                  </a:rPr>
                  <a:t>De Morgan’s laws </a:t>
                </a:r>
              </a:p>
              <a:p>
                <a:pPr marL="0" indent="0">
                  <a:lnSpc>
                    <a:spcPct val="150000"/>
                  </a:lnSpc>
                  <a:buNone/>
                </a:pP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(A∪B)</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=A</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 ∩</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B</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 ,</a:t>
                </a:r>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(A </a:t>
                </a:r>
                <a14:m>
                  <m:oMath xmlns:m="http://schemas.openxmlformats.org/officeDocument/2006/math">
                    <m:r>
                      <a:rPr lang="en-US" altLang="zh-CN" sz="2000" i="1">
                        <a:latin typeface="Cambria Math" charset="0"/>
                        <a:ea typeface="Times New Roman" charset="0"/>
                        <a:cs typeface="Times New Roman" charset="0"/>
                      </a:rPr>
                      <m:t>∩</m:t>
                    </m:r>
                  </m:oMath>
                </a14:m>
                <a:r>
                  <a:rPr lang="zh-CN" altLang="en-US" sz="2000" dirty="0">
                    <a:latin typeface="Times New Roman" panose="02020603050405020304" pitchFamily="18" charset="0"/>
                    <a:ea typeface="Times New Roman" charset="0"/>
                    <a:cs typeface="Times New Roman" panose="02020603050405020304" pitchFamily="18" charset="0"/>
                  </a:rPr>
                  <a:t> </a:t>
                </a:r>
                <a:r>
                  <a:rPr lang="en-US" altLang="zh-CN" sz="2000" dirty="0">
                    <a:latin typeface="Times New Roman" panose="02020603050405020304" pitchFamily="18" charset="0"/>
                    <a:ea typeface="Times New Roman" charset="0"/>
                    <a:cs typeface="Times New Roman" panose="02020603050405020304" pitchFamily="18" charset="0"/>
                  </a:rPr>
                  <a:t>B)</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=A</a:t>
                </a:r>
                <a14:m>
                  <m:oMath xmlns:m="http://schemas.openxmlformats.org/officeDocument/2006/math">
                    <m:r>
                      <a:rPr lang="en-US" altLang="zh-CN" sz="2000" i="1">
                        <a:latin typeface="Cambria Math" charset="0"/>
                        <a:ea typeface="Times New Roman" charset="0"/>
                        <a:cs typeface="Times New Roman" charset="0"/>
                      </a:rPr>
                      <m:t>′</m:t>
                    </m:r>
                  </m:oMath>
                </a14:m>
                <a:r>
                  <a:rPr lang="en-US" altLang="zh-CN" sz="2000" dirty="0">
                    <a:latin typeface="Times New Roman" panose="02020603050405020304" pitchFamily="18" charset="0"/>
                    <a:ea typeface="Times New Roman" charset="0"/>
                    <a:cs typeface="Times New Roman" panose="02020603050405020304" pitchFamily="18" charset="0"/>
                  </a:rPr>
                  <a:t>∪B</a:t>
                </a:r>
                <a14:m>
                  <m:oMath xmlns:m="http://schemas.openxmlformats.org/officeDocument/2006/math">
                    <m:r>
                      <a:rPr lang="en-US" altLang="zh-CN" sz="2000" i="1">
                        <a:latin typeface="Cambria Math" charset="0"/>
                        <a:ea typeface="Times New Roman" charset="0"/>
                        <a:cs typeface="Times New Roman" charset="0"/>
                      </a:rPr>
                      <m:t>′</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36C49B5E-ACEC-49EA-A83A-C613FC21BFC7}"/>
                  </a:ext>
                </a:extLst>
              </p:cNvPr>
              <p:cNvSpPr>
                <a:spLocks noRot="1" noChangeAspect="1" noMove="1" noResize="1" noEditPoints="1" noAdjustHandles="1" noChangeArrowheads="1" noChangeShapeType="1" noTextEdit="1"/>
              </p:cNvSpPr>
              <p:nvPr/>
            </p:nvSpPr>
            <p:spPr>
              <a:xfrm>
                <a:off x="566553" y="1563617"/>
                <a:ext cx="8120245" cy="3730765"/>
              </a:xfrm>
              <a:prstGeom prst="rect">
                <a:avLst/>
              </a:prstGeom>
              <a:blipFill>
                <a:blip r:embed="rId2"/>
                <a:stretch>
                  <a:fillRect l="-676" b="-1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1095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93E96654-3D5D-4556-913F-0CD9FD76894B}"/>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63</a:t>
            </a:fld>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7A17BA3-614A-415E-9E4F-E601C44F780F}"/>
                  </a:ext>
                </a:extLst>
              </p:cNvPr>
              <p:cNvSpPr txBox="1">
                <a:spLocks/>
              </p:cNvSpPr>
              <p:nvPr/>
            </p:nvSpPr>
            <p:spPr>
              <a:xfrm>
                <a:off x="566555" y="757377"/>
                <a:ext cx="8010889" cy="5641953"/>
              </a:xfrm>
              <a:prstGeom prst="rect">
                <a:avLst/>
              </a:prstGeom>
            </p:spPr>
            <p:txBody>
              <a:bodyPr>
                <a:normAutofit fontScale="85000" lnSpcReduction="20000"/>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buFont typeface="Wingdings" pitchFamily="2" charset="2"/>
                  <a:buNone/>
                </a:pPr>
                <a:r>
                  <a:rPr lang="en-US" altLang="zh-CN" sz="2000" b="1" kern="0" dirty="0">
                    <a:solidFill>
                      <a:srgbClr val="FF0000"/>
                    </a:solidFill>
                    <a:latin typeface="Times New Roman" panose="02020603050405020304" pitchFamily="18" charset="0"/>
                    <a:ea typeface="Times New Roman" charset="0"/>
                    <a:cs typeface="Times New Roman" panose="02020603050405020304" pitchFamily="18" charset="0"/>
                  </a:rPr>
                  <a:t>Example:</a:t>
                </a:r>
                <a:r>
                  <a:rPr lang="zh-CN" altLang="en-US" sz="2000" kern="0" dirty="0">
                    <a:solidFill>
                      <a:srgbClr val="FF0000"/>
                    </a:solidFill>
                    <a:latin typeface="Times New Roman" panose="02020603050405020304" pitchFamily="18" charset="0"/>
                    <a:ea typeface="Times New Roman" charset="0"/>
                    <a:cs typeface="Times New Roman" panose="02020603050405020304" pitchFamily="18" charset="0"/>
                  </a:rPr>
                  <a:t> </a:t>
                </a:r>
                <a:endParaRPr lang="en-US" altLang="zh-CN" sz="2000" kern="0" dirty="0">
                  <a:solidFill>
                    <a:srgbClr val="FF0000"/>
                  </a:solidFill>
                  <a:latin typeface="Times New Roman" panose="02020603050405020304" pitchFamily="18" charset="0"/>
                  <a:ea typeface="Times New Roman" charset="0"/>
                  <a:cs typeface="Times New Roman" panose="02020603050405020304" pitchFamily="18" charset="0"/>
                </a:endParaRPr>
              </a:p>
              <a:p>
                <a:pPr marL="0" indent="0">
                  <a:buFont typeface="Wingdings" pitchFamily="2" charset="2"/>
                  <a:buNone/>
                </a:pPr>
                <a:r>
                  <a:rPr lang="en-US" sz="2000" kern="0" dirty="0">
                    <a:latin typeface="Times New Roman" panose="02020603050405020304" pitchFamily="18" charset="0"/>
                    <a:ea typeface="Times New Roman" charset="0"/>
                    <a:cs typeface="Times New Roman" panose="02020603050405020304" pitchFamily="18" charset="0"/>
                  </a:rPr>
                  <a:t>Let </a:t>
                </a: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F </a:t>
                </a:r>
                <a:r>
                  <a:rPr lang="en-US" sz="2000" kern="0" dirty="0">
                    <a:latin typeface="Times New Roman" panose="02020603050405020304" pitchFamily="18" charset="0"/>
                    <a:ea typeface="Times New Roman" charset="0"/>
                    <a:cs typeface="Times New Roman" panose="02020603050405020304" pitchFamily="18" charset="0"/>
                  </a:rPr>
                  <a:t>and </a:t>
                </a:r>
                <a:r>
                  <a:rPr lang="en-US" sz="2000" i="1" kern="0" dirty="0">
                    <a:latin typeface="Times New Roman" panose="02020603050405020304" pitchFamily="18" charset="0"/>
                    <a:ea typeface="Times New Roman" charset="0"/>
                    <a:cs typeface="Times New Roman" panose="02020603050405020304" pitchFamily="18" charset="0"/>
                  </a:rPr>
                  <a:t>G </a:t>
                </a:r>
                <a:r>
                  <a:rPr lang="en-US" sz="2000" kern="0" dirty="0">
                    <a:latin typeface="Times New Roman" panose="02020603050405020304" pitchFamily="18" charset="0"/>
                    <a:ea typeface="Times New Roman" charset="0"/>
                    <a:cs typeface="Times New Roman" panose="02020603050405020304" pitchFamily="18" charset="0"/>
                  </a:rPr>
                  <a:t>be three events. Find expressions for the events so that </a:t>
                </a:r>
              </a:p>
              <a:p>
                <a:pPr marL="0" indent="0">
                  <a:buNone/>
                </a:pP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1. Only</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i="1" kern="0" dirty="0">
                    <a:solidFill>
                      <a:srgbClr val="00B050"/>
                    </a:solidFill>
                    <a:latin typeface="Times New Roman" panose="02020603050405020304" pitchFamily="18" charset="0"/>
                    <a:ea typeface="Times New Roman" charset="0"/>
                    <a:cs typeface="Times New Roman" panose="02020603050405020304" pitchFamily="18" charset="0"/>
                  </a:rPr>
                  <a:t>E</a:t>
                </a:r>
                <a:r>
                  <a:rPr lang="zh-CN" altLang="en-US" sz="2000" i="1"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occurs;</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endParaRPr lang="en-US" altLang="zh-CN" sz="2000" kern="0" dirty="0">
                  <a:solidFill>
                    <a:srgbClr val="00B050"/>
                  </a:solidFill>
                  <a:latin typeface="Times New Roman" panose="02020603050405020304" pitchFamily="18" charset="0"/>
                  <a:ea typeface="Times New Roman" charset="0"/>
                  <a:cs typeface="Times New Roman" panose="02020603050405020304" pitchFamily="18" charset="0"/>
                </a:endParaRP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a:t>
                </a:r>
                <a:r>
                  <a:rPr lang="en-US" altLang="zh-CN" sz="2000" i="1" kern="0" dirty="0">
                    <a:latin typeface="Times New Roman" panose="02020603050405020304" pitchFamily="18" charset="0"/>
                    <a:ea typeface="Times New Roman" charset="0"/>
                    <a:cs typeface="Times New Roman" panose="02020603050405020304" pitchFamily="18" charset="0"/>
                  </a:rPr>
                  <a:t>G</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endParaRPr lang="en-US" sz="2000" i="1"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latin typeface="Times New Roman" panose="02020603050405020304" pitchFamily="18" charset="0"/>
                    <a:ea typeface="Times New Roman" charset="0"/>
                    <a:cs typeface="Times New Roman" panose="02020603050405020304" pitchFamily="18" charset="0"/>
                  </a:rPr>
                  <a:t>2. Both</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E</a:t>
                </a:r>
                <a:r>
                  <a:rPr lang="zh-CN" alt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and</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but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not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occur;</a:t>
                </a:r>
                <a:r>
                  <a:rPr lang="zh-CN" altLang="en-US" sz="2000" kern="0" dirty="0">
                    <a:latin typeface="Times New Roman" panose="02020603050405020304" pitchFamily="18" charset="0"/>
                    <a:ea typeface="Times New Roman" charset="0"/>
                    <a:cs typeface="Times New Roman" panose="02020603050405020304" pitchFamily="18" charset="0"/>
                  </a:rPr>
                  <a:t>  </a:t>
                </a:r>
                <a:endParaRPr lang="en-US" altLang="zh-CN" sz="2000"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endParaRPr lang="en-US" sz="2000" i="1"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3. At</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least</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one</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of</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the</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events</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occurs;</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endParaRPr lang="en-US" altLang="zh-CN" sz="2000" kern="0" dirty="0">
                  <a:solidFill>
                    <a:srgbClr val="00B050"/>
                  </a:solidFill>
                  <a:latin typeface="Times New Roman" panose="02020603050405020304" pitchFamily="18" charset="0"/>
                  <a:ea typeface="Times New Roman" charset="0"/>
                  <a:cs typeface="Times New Roman" panose="02020603050405020304" pitchFamily="18" charset="0"/>
                </a:endParaRP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p>
              <a:p>
                <a:pPr marL="0" indent="0">
                  <a:buNone/>
                </a:pPr>
                <a:r>
                  <a:rPr lang="en-US" sz="2000" kern="0" dirty="0">
                    <a:latin typeface="Times New Roman" panose="02020603050405020304" pitchFamily="18" charset="0"/>
                    <a:ea typeface="Times New Roman" charset="0"/>
                    <a:cs typeface="Times New Roman" panose="02020603050405020304" pitchFamily="18" charset="0"/>
                  </a:rPr>
                  <a:t>4. At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least</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two</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of</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the</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events</a:t>
                </a: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occur;</a:t>
                </a:r>
                <a:r>
                  <a:rPr lang="zh-CN" altLang="en-US" sz="2000" kern="0" dirty="0">
                    <a:latin typeface="Times New Roman" panose="02020603050405020304" pitchFamily="18" charset="0"/>
                    <a:ea typeface="Times New Roman" charset="0"/>
                    <a:cs typeface="Times New Roman" panose="02020603050405020304" pitchFamily="18" charset="0"/>
                  </a:rPr>
                  <a:t> </a:t>
                </a:r>
                <a:endParaRPr lang="en-US" altLang="zh-CN" sz="2000"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  </a:t>
                </a:r>
              </a:p>
              <a:p>
                <a:pPr marL="0" indent="0">
                  <a:buNone/>
                </a:pP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5. All</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three</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events</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occur;</a:t>
                </a:r>
                <a:r>
                  <a:rPr lang="zh-CN" altLang="en-US" sz="2000" kern="0" dirty="0">
                    <a:latin typeface="Times New Roman" panose="02020603050405020304" pitchFamily="18" charset="0"/>
                    <a:ea typeface="Times New Roman" charset="0"/>
                    <a:cs typeface="Times New Roman" panose="02020603050405020304" pitchFamily="18" charset="0"/>
                  </a:rPr>
                  <a:t>  </a:t>
                </a:r>
                <a:endParaRPr lang="en-US" altLang="zh-CN" sz="2000"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p>
              <a:p>
                <a:pPr marL="0" indent="0">
                  <a:buNone/>
                </a:pPr>
                <a:r>
                  <a:rPr lang="en-US" sz="2000" kern="0" dirty="0">
                    <a:latin typeface="Times New Roman" panose="02020603050405020304" pitchFamily="18" charset="0"/>
                    <a:ea typeface="Times New Roman" charset="0"/>
                    <a:cs typeface="Times New Roman" panose="02020603050405020304" pitchFamily="18" charset="0"/>
                  </a:rPr>
                  <a:t>6. None of the events occur; </a:t>
                </a: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G</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F</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endParaRPr lang="en-US" sz="2000" i="1"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7. At most one of the events occur</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endParaRPr lang="en-US" altLang="zh-CN" sz="2000" kern="0" dirty="0">
                  <a:solidFill>
                    <a:srgbClr val="00B050"/>
                  </a:solidFill>
                  <a:latin typeface="Times New Roman" panose="02020603050405020304" pitchFamily="18" charset="0"/>
                  <a:ea typeface="Times New Roman" charset="0"/>
                  <a:cs typeface="Times New Roman" panose="02020603050405020304" pitchFamily="18" charset="0"/>
                </a:endParaRPr>
              </a:p>
              <a:p>
                <a:pPr marL="0" indent="0">
                  <a:buNone/>
                </a:pPr>
                <a:r>
                  <a:rPr lang="zh-CN" altLang="en-US" sz="2000"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sSup>
                      <m:sSupPr>
                        <m:ctrlPr>
                          <a:rPr lang="en-US" altLang="zh-CN" sz="2000" i="1" kern="0" smtClean="0">
                            <a:latin typeface="Cambria Math" charset="0"/>
                            <a:ea typeface="Times New Roman" charset="0"/>
                            <a:cs typeface="Times New Roman" charset="0"/>
                          </a:rPr>
                        </m:ctrlPr>
                      </m:sSupPr>
                      <m:e>
                        <m:r>
                          <m:rPr>
                            <m:sty m:val="p"/>
                          </m:rPr>
                          <a:rPr lang="en-US" altLang="zh-CN" sz="2000" kern="0" smtClean="0">
                            <a:latin typeface="Cambria Math" charset="0"/>
                            <a:ea typeface="Times New Roman" charset="0"/>
                            <a:cs typeface="Times New Roman" charset="0"/>
                          </a:rPr>
                          <m:t>E</m:t>
                        </m:r>
                      </m:e>
                      <m:sup>
                        <m:r>
                          <a:rPr lang="en-US" altLang="zh-CN" sz="2000" kern="0" smtClean="0">
                            <a:latin typeface="Cambria Math" charset="0"/>
                            <a:ea typeface="Times New Roman" charset="0"/>
                            <a:cs typeface="Times New Roman" charset="0"/>
                          </a:rPr>
                          <m:t>′</m:t>
                        </m:r>
                      </m:sup>
                    </m:sSup>
                    <m:r>
                      <a:rPr lang="en-US" altLang="zh-CN" sz="2000" i="1" kern="0" smtClean="0">
                        <a:latin typeface="Cambria Math" charset="0"/>
                        <a:ea typeface="Times New Roman" charset="0"/>
                        <a:cs typeface="Times New Roman" charset="0"/>
                      </a:rPr>
                      <m:t>∩</m:t>
                    </m:r>
                    <m:r>
                      <a:rPr lang="en-US" altLang="zh-CN" sz="2000" i="1" kern="0" smtClean="0">
                        <a:latin typeface="Cambria Math" charset="0"/>
                        <a:ea typeface="Times New Roman" charset="0"/>
                        <a:cs typeface="Times New Roman" charset="0"/>
                      </a:rPr>
                      <m:t>𝐹</m:t>
                    </m:r>
                    <m:r>
                      <a:rPr lang="en-US" altLang="zh-CN" sz="2000" i="1" kern="0" smtClean="0">
                        <a:latin typeface="Cambria Math" charset="0"/>
                        <a:ea typeface="Times New Roman" charset="0"/>
                        <a:cs typeface="Times New Roman" charset="0"/>
                      </a:rPr>
                      <m:t>′∩</m:t>
                    </m:r>
                    <m:r>
                      <a:rPr lang="en-US" altLang="zh-CN" sz="2000" i="1" kern="0" smtClean="0">
                        <a:latin typeface="Cambria Math" charset="0"/>
                        <a:ea typeface="Times New Roman" charset="0"/>
                        <a:cs typeface="Times New Roman" charset="0"/>
                      </a:rPr>
                      <m:t>𝐺</m:t>
                    </m:r>
                  </m:oMath>
                </a14:m>
                <a:r>
                  <a:rPr lang="en-US" sz="2000"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r>
                      <a:rPr lang="en-US" altLang="zh-CN" sz="2000" i="1" kern="0" dirty="0" smtClean="0">
                        <a:latin typeface="Cambria Math" charset="0"/>
                        <a:ea typeface="Times New Roman" charset="0"/>
                        <a:cs typeface="Times New Roman" charset="0"/>
                      </a:rPr>
                      <m:t>∪</m:t>
                    </m:r>
                  </m:oMath>
                </a14:m>
                <a:r>
                  <a:rPr lang="en-US" sz="2000"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sSup>
                      <m:sSupPr>
                        <m:ctrlPr>
                          <a:rPr lang="en-US" altLang="zh-CN" sz="2000" i="1" kern="0" dirty="0" smtClean="0">
                            <a:latin typeface="Cambria Math" charset="0"/>
                            <a:ea typeface="Times New Roman" charset="0"/>
                            <a:cs typeface="Times New Roman" charset="0"/>
                          </a:rPr>
                        </m:ctrlPr>
                      </m:sSupPr>
                      <m:e>
                        <m:r>
                          <a:rPr lang="en-US" altLang="zh-CN" sz="2000" i="1" kern="0" dirty="0" smtClean="0">
                            <a:latin typeface="Cambria Math" charset="0"/>
                            <a:ea typeface="Times New Roman" charset="0"/>
                            <a:cs typeface="Times New Roman" charset="0"/>
                          </a:rPr>
                          <m:t>𝐸</m:t>
                        </m:r>
                      </m:e>
                      <m:sup>
                        <m:r>
                          <a:rPr lang="en-US" altLang="zh-CN" sz="2000" i="1" kern="0" dirty="0" smtClean="0">
                            <a:latin typeface="Cambria Math" charset="0"/>
                            <a:ea typeface="Times New Roman" charset="0"/>
                            <a:cs typeface="Times New Roman" charset="0"/>
                          </a:rPr>
                          <m:t>′</m:t>
                        </m:r>
                      </m:sup>
                    </m:sSup>
                    <m:r>
                      <a:rPr lang="en-US" altLang="zh-CN" sz="2000" i="1" kern="0" dirty="0" smtClean="0">
                        <a:latin typeface="Cambria Math" charset="0"/>
                        <a:ea typeface="Times New Roman" charset="0"/>
                        <a:cs typeface="Times New Roman" charset="0"/>
                      </a:rPr>
                      <m:t>∩</m:t>
                    </m:r>
                    <m:r>
                      <a:rPr lang="en-US" altLang="zh-CN" sz="2000" i="1" kern="0" dirty="0" smtClean="0">
                        <a:latin typeface="Cambria Math" charset="0"/>
                        <a:ea typeface="Times New Roman" charset="0"/>
                        <a:cs typeface="Times New Roman" charset="0"/>
                      </a:rPr>
                      <m:t>𝐹</m:t>
                    </m:r>
                    <m:r>
                      <a:rPr lang="en-US" altLang="zh-CN" sz="2000" i="1" kern="0" dirty="0" smtClean="0">
                        <a:latin typeface="Cambria Math" charset="0"/>
                        <a:ea typeface="Times New Roman" charset="0"/>
                        <a:cs typeface="Times New Roman" charset="0"/>
                      </a:rPr>
                      <m:t>∩</m:t>
                    </m:r>
                    <m:r>
                      <a:rPr lang="en-US" altLang="zh-CN" sz="2000" i="1" kern="0" dirty="0" smtClean="0">
                        <a:latin typeface="Cambria Math" charset="0"/>
                        <a:ea typeface="Times New Roman" charset="0"/>
                        <a:cs typeface="Times New Roman" charset="0"/>
                      </a:rPr>
                      <m:t>𝐺</m:t>
                    </m:r>
                    <m:r>
                      <a:rPr lang="en-US" altLang="zh-CN" sz="2000" i="1" kern="0" dirty="0" smtClean="0">
                        <a:latin typeface="Cambria Math" charset="0"/>
                        <a:ea typeface="Times New Roman" charset="0"/>
                        <a:cs typeface="Times New Roman" charset="0"/>
                      </a:rPr>
                      <m:t>′</m:t>
                    </m:r>
                  </m:oMath>
                </a14:m>
                <a:r>
                  <a:rPr lang="en-US" sz="2000"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r>
                      <a:rPr lang="en-US" altLang="zh-CN" sz="2000" i="1" kern="0" dirty="0" smtClean="0">
                        <a:latin typeface="Cambria Math" charset="0"/>
                        <a:ea typeface="Times New Roman" charset="0"/>
                        <a:cs typeface="Times New Roman" charset="0"/>
                      </a:rPr>
                      <m:t>∪</m:t>
                    </m:r>
                  </m:oMath>
                </a14:m>
                <a:r>
                  <a:rPr lang="en-US" sz="2000"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r>
                      <a:rPr lang="en-US" altLang="zh-CN" sz="2000" i="1" kern="0" smtClean="0">
                        <a:latin typeface="Cambria Math" charset="0"/>
                        <a:ea typeface="Times New Roman" charset="0"/>
                        <a:cs typeface="Times New Roman" charset="0"/>
                      </a:rPr>
                      <m:t>𝐸</m:t>
                    </m:r>
                    <m:r>
                      <a:rPr lang="en-US" altLang="zh-CN" sz="2000" i="1" kern="0" smtClean="0">
                        <a:latin typeface="Cambria Math" charset="0"/>
                        <a:ea typeface="Times New Roman" charset="0"/>
                        <a:cs typeface="Times New Roman" charset="0"/>
                      </a:rPr>
                      <m:t>∩</m:t>
                    </m:r>
                    <m:sSup>
                      <m:sSupPr>
                        <m:ctrlPr>
                          <a:rPr lang="en-US" altLang="zh-CN" sz="2000" i="1" kern="0" smtClean="0">
                            <a:latin typeface="Cambria Math" charset="0"/>
                            <a:ea typeface="Times New Roman" charset="0"/>
                            <a:cs typeface="Times New Roman" charset="0"/>
                          </a:rPr>
                        </m:ctrlPr>
                      </m:sSupPr>
                      <m:e>
                        <m:r>
                          <a:rPr lang="en-US" altLang="zh-CN" sz="2000" i="1" kern="0" smtClean="0">
                            <a:latin typeface="Cambria Math" charset="0"/>
                            <a:ea typeface="Times New Roman" charset="0"/>
                            <a:cs typeface="Times New Roman" charset="0"/>
                          </a:rPr>
                          <m:t>𝐹</m:t>
                        </m:r>
                      </m:e>
                      <m:sup>
                        <m:r>
                          <a:rPr lang="en-US" altLang="zh-CN" sz="2000" i="1" kern="0" smtClean="0">
                            <a:latin typeface="Cambria Math" charset="0"/>
                            <a:ea typeface="Times New Roman" charset="0"/>
                            <a:cs typeface="Times New Roman" charset="0"/>
                          </a:rPr>
                          <m:t>′</m:t>
                        </m:r>
                      </m:sup>
                    </m:sSup>
                    <m:r>
                      <a:rPr lang="en-US" altLang="zh-CN" sz="2000" i="1" kern="0">
                        <a:latin typeface="Cambria Math" charset="0"/>
                        <a:ea typeface="Times New Roman" charset="0"/>
                        <a:cs typeface="Times New Roman" charset="0"/>
                      </a:rPr>
                      <m:t>∩</m:t>
                    </m:r>
                    <m:r>
                      <a:rPr lang="en-US" altLang="zh-CN" sz="2000" i="1" kern="0">
                        <a:latin typeface="Cambria Math" charset="0"/>
                        <a:ea typeface="Times New Roman" charset="0"/>
                        <a:cs typeface="Times New Roman" charset="0"/>
                      </a:rPr>
                      <m:t>𝐺</m:t>
                    </m:r>
                    <m:r>
                      <a:rPr lang="en-US" altLang="zh-CN" sz="2000" i="1" kern="0">
                        <a:latin typeface="Cambria Math" charset="0"/>
                        <a:ea typeface="Times New Roman" charset="0"/>
                        <a:cs typeface="Times New Roman" charset="0"/>
                      </a:rPr>
                      <m:t>′)∪(</m:t>
                    </m:r>
                    <m:r>
                      <a:rPr lang="en-US" altLang="zh-CN" sz="2000" i="1" kern="0">
                        <a:latin typeface="Cambria Math" charset="0"/>
                        <a:ea typeface="Times New Roman" charset="0"/>
                        <a:cs typeface="Times New Roman" charset="0"/>
                      </a:rPr>
                      <m:t>𝐸</m:t>
                    </m:r>
                    <m:r>
                      <a:rPr lang="en-US" altLang="zh-CN" sz="2000" i="1" kern="0" smtClean="0">
                        <a:latin typeface="Cambria Math" charset="0"/>
                        <a:ea typeface="Times New Roman" charset="0"/>
                        <a:cs typeface="Times New Roman" charset="0"/>
                      </a:rPr>
                      <m:t>′</m:t>
                    </m:r>
                    <m:r>
                      <a:rPr lang="en-US" altLang="zh-CN" sz="2000" i="1" kern="0">
                        <a:latin typeface="Cambria Math" charset="0"/>
                        <a:ea typeface="Times New Roman" charset="0"/>
                        <a:cs typeface="Times New Roman" charset="0"/>
                      </a:rPr>
                      <m:t>∩</m:t>
                    </m:r>
                    <m:sSup>
                      <m:sSupPr>
                        <m:ctrlPr>
                          <a:rPr lang="en-US" altLang="zh-CN" sz="2000" i="1" kern="0">
                            <a:latin typeface="Cambria Math" charset="0"/>
                            <a:ea typeface="Times New Roman" charset="0"/>
                            <a:cs typeface="Times New Roman" charset="0"/>
                          </a:rPr>
                        </m:ctrlPr>
                      </m:sSupPr>
                      <m:e>
                        <m:r>
                          <a:rPr lang="en-US" altLang="zh-CN" sz="2000" i="1" kern="0">
                            <a:latin typeface="Cambria Math" charset="0"/>
                            <a:ea typeface="Times New Roman" charset="0"/>
                            <a:cs typeface="Times New Roman" charset="0"/>
                          </a:rPr>
                          <m:t>𝐹</m:t>
                        </m:r>
                      </m:e>
                      <m:sup>
                        <m:r>
                          <a:rPr lang="en-US" altLang="zh-CN" sz="2000" i="1" kern="0">
                            <a:latin typeface="Cambria Math" charset="0"/>
                            <a:ea typeface="Times New Roman" charset="0"/>
                            <a:cs typeface="Times New Roman" charset="0"/>
                          </a:rPr>
                          <m:t>′</m:t>
                        </m:r>
                      </m:sup>
                    </m:sSup>
                    <m:r>
                      <a:rPr lang="en-US" altLang="zh-CN" sz="2000" i="1" kern="0">
                        <a:latin typeface="Cambria Math" charset="0"/>
                        <a:ea typeface="Times New Roman" charset="0"/>
                        <a:cs typeface="Times New Roman" charset="0"/>
                      </a:rPr>
                      <m:t>∩</m:t>
                    </m:r>
                    <m:r>
                      <a:rPr lang="en-US" altLang="zh-CN" sz="2000" i="1" kern="0">
                        <a:latin typeface="Cambria Math" charset="0"/>
                        <a:ea typeface="Times New Roman" charset="0"/>
                        <a:cs typeface="Times New Roman" charset="0"/>
                      </a:rPr>
                      <m:t>𝐺</m:t>
                    </m:r>
                    <m:r>
                      <a:rPr lang="en-US" altLang="zh-CN" sz="2000" i="1" kern="0">
                        <a:latin typeface="Cambria Math" charset="0"/>
                        <a:ea typeface="Times New Roman" charset="0"/>
                        <a:cs typeface="Times New Roman" charset="0"/>
                      </a:rPr>
                      <m:t>′)</m:t>
                    </m:r>
                  </m:oMath>
                </a14:m>
                <a:endParaRPr lang="en-US" sz="2000"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latin typeface="Times New Roman" panose="02020603050405020304" pitchFamily="18" charset="0"/>
                    <a:ea typeface="Times New Roman" charset="0"/>
                    <a:cs typeface="Times New Roman" panose="02020603050405020304" pitchFamily="18" charset="0"/>
                  </a:rPr>
                  <a:t>8. At most two of the events occur; </a:t>
                </a:r>
              </a:p>
              <a:p>
                <a:pPr marL="0" indent="0">
                  <a:buNone/>
                </a:pPr>
                <a:r>
                  <a:rPr lang="en-US" sz="2000" i="1" kern="0" dirty="0">
                    <a:latin typeface="Times New Roman" panose="02020603050405020304" pitchFamily="18" charset="0"/>
                    <a:ea typeface="Times New Roman" charset="0"/>
                    <a:cs typeface="Times New Roman" panose="02020603050405020304" pitchFamily="18" charset="0"/>
                  </a:rPr>
                  <a:t>E</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G</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i="1" kern="0" dirty="0">
                    <a:latin typeface="Times New Roman" panose="02020603050405020304" pitchFamily="18" charset="0"/>
                    <a:ea typeface="Times New Roman" charset="0"/>
                    <a:cs typeface="Times New Roman" panose="02020603050405020304" pitchFamily="18" charset="0"/>
                  </a:rPr>
                  <a:t> </a:t>
                </a:r>
                <a:r>
                  <a:rPr lang="en-US" sz="2000" kern="0" dirty="0">
                    <a:latin typeface="Times New Roman" panose="02020603050405020304" pitchFamily="18" charset="0"/>
                    <a:ea typeface="Times New Roman" charset="0"/>
                    <a:cs typeface="Times New Roman" panose="02020603050405020304" pitchFamily="18" charset="0"/>
                  </a:rPr>
                  <a:t>∪ </a:t>
                </a:r>
                <a:r>
                  <a:rPr lang="en-US" sz="2000" i="1" kern="0" dirty="0">
                    <a:latin typeface="Times New Roman" panose="02020603050405020304" pitchFamily="18" charset="0"/>
                    <a:ea typeface="Times New Roman" charset="0"/>
                    <a:cs typeface="Times New Roman" panose="02020603050405020304" pitchFamily="18" charset="0"/>
                  </a:rPr>
                  <a:t>F</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altLang="zh-CN" sz="2000" i="1" kern="0" dirty="0">
                    <a:latin typeface="Times New Roman" panose="02020603050405020304" pitchFamily="18" charset="0"/>
                    <a:ea typeface="Times New Roman" charset="0"/>
                    <a:cs typeface="Times New Roman" panose="02020603050405020304" pitchFamily="18" charset="0"/>
                  </a:rPr>
                  <a:t>=</a:t>
                </a:r>
                <a14:m>
                  <m:oMath xmlns:m="http://schemas.openxmlformats.org/officeDocument/2006/math">
                    <m:r>
                      <a:rPr lang="zh-CN" altLang="en-US" sz="2000" i="1" kern="0" dirty="0" smtClean="0">
                        <a:latin typeface="Cambria Math" charset="0"/>
                        <a:ea typeface="Times New Roman" charset="0"/>
                        <a:cs typeface="Times New Roman" charset="0"/>
                      </a:rPr>
                      <m:t>（</m:t>
                    </m:r>
                    <m:r>
                      <a:rPr lang="en-US" altLang="zh-CN" sz="2000" i="1" kern="0" dirty="0" smtClean="0">
                        <a:latin typeface="Cambria Math" charset="0"/>
                        <a:ea typeface="Times New Roman" charset="0"/>
                        <a:cs typeface="Times New Roman" charset="0"/>
                      </a:rPr>
                      <m:t>𝐸</m:t>
                    </m:r>
                    <m:r>
                      <a:rPr lang="en-US" altLang="zh-CN" sz="2000" i="1" kern="0" dirty="0" smtClean="0">
                        <a:latin typeface="Cambria Math" charset="0"/>
                        <a:ea typeface="Times New Roman" charset="0"/>
                        <a:cs typeface="Times New Roman" charset="0"/>
                      </a:rPr>
                      <m:t>∩</m:t>
                    </m:r>
                    <m:r>
                      <a:rPr lang="en-US" altLang="zh-CN" sz="2000" i="1" kern="0" dirty="0" smtClean="0">
                        <a:latin typeface="Cambria Math" charset="0"/>
                        <a:ea typeface="Times New Roman" charset="0"/>
                        <a:cs typeface="Times New Roman" charset="0"/>
                      </a:rPr>
                      <m:t>𝐺</m:t>
                    </m:r>
                    <m:r>
                      <a:rPr lang="en-US" altLang="zh-CN" sz="2000" i="1" kern="0" dirty="0" smtClean="0">
                        <a:latin typeface="Cambria Math" charset="0"/>
                        <a:ea typeface="Times New Roman" charset="0"/>
                        <a:cs typeface="Times New Roman" charset="0"/>
                      </a:rPr>
                      <m:t>∩</m:t>
                    </m:r>
                    <m:r>
                      <a:rPr lang="en-US" altLang="zh-CN" sz="2000" i="1" kern="0" dirty="0" smtClean="0">
                        <a:latin typeface="Cambria Math" charset="0"/>
                        <a:ea typeface="Times New Roman" charset="0"/>
                        <a:cs typeface="Times New Roman" charset="0"/>
                      </a:rPr>
                      <m:t>𝐹</m:t>
                    </m:r>
                    <m:r>
                      <a:rPr lang="en-US" altLang="zh-CN" sz="2000" i="1" kern="0" dirty="0" smtClean="0">
                        <a:latin typeface="Cambria Math" charset="0"/>
                        <a:ea typeface="Times New Roman" charset="0"/>
                        <a:cs typeface="Times New Roman" charset="0"/>
                      </a:rPr>
                      <m:t>)′</m:t>
                    </m:r>
                  </m:oMath>
                </a14:m>
                <a:endParaRPr lang="en-US" sz="2000" i="1" kern="0" dirty="0">
                  <a:latin typeface="Times New Roman" panose="02020603050405020304" pitchFamily="18" charset="0"/>
                  <a:ea typeface="Times New Roman" charset="0"/>
                  <a:cs typeface="Times New Roman" panose="02020603050405020304" pitchFamily="18" charset="0"/>
                </a:endParaRPr>
              </a:p>
              <a:p>
                <a:pPr marL="0" indent="0">
                  <a:buNone/>
                </a:pP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9. Exactly</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two</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of</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the</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events</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sz="2000" kern="0" dirty="0">
                    <a:solidFill>
                      <a:srgbClr val="00B050"/>
                    </a:solidFill>
                    <a:latin typeface="Times New Roman" panose="02020603050405020304" pitchFamily="18" charset="0"/>
                    <a:ea typeface="Times New Roman" charset="0"/>
                    <a:cs typeface="Times New Roman" panose="02020603050405020304" pitchFamily="18" charset="0"/>
                  </a:rPr>
                  <a:t>occur;</a:t>
                </a:r>
                <a:r>
                  <a:rPr lang="zh-CN" altLang="en-US" sz="2000" kern="0" dirty="0">
                    <a:solidFill>
                      <a:srgbClr val="00B050"/>
                    </a:solidFill>
                    <a:latin typeface="Times New Roman" panose="02020603050405020304" pitchFamily="18" charset="0"/>
                    <a:ea typeface="Times New Roman" charset="0"/>
                    <a:cs typeface="Times New Roman" panose="02020603050405020304" pitchFamily="18" charset="0"/>
                  </a:rPr>
                  <a:t>  </a:t>
                </a:r>
                <a:r>
                  <a:rPr lang="en-US" altLang="zh-CN" sz="2000" kern="0" dirty="0">
                    <a:latin typeface="Times New Roman" panose="02020603050405020304" pitchFamily="18" charset="0"/>
                    <a:ea typeface="Times New Roman" charset="0"/>
                    <a:cs typeface="Times New Roman" panose="02020603050405020304" pitchFamily="18" charset="0"/>
                  </a:rPr>
                  <a:t/>
                </a:r>
                <a:br>
                  <a:rPr lang="en-US" altLang="zh-CN" sz="2000" kern="0" dirty="0">
                    <a:latin typeface="Times New Roman" panose="02020603050405020304" pitchFamily="18" charset="0"/>
                    <a:ea typeface="Times New Roman" charset="0"/>
                    <a:cs typeface="Times New Roman" panose="02020603050405020304" pitchFamily="18" charset="0"/>
                  </a:rPr>
                </a:b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E</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m:t>
                    </m:r>
                  </m:oMath>
                </a14:m>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E</a:t>
                </a:r>
                <a:r>
                  <a:rPr lang="en-US" altLang="zh-CN" sz="2000" kern="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000" i="1" kern="0">
                        <a:latin typeface="Cambria Math" charset="0"/>
                        <a:ea typeface="Times New Roman" charset="0"/>
                        <a:cs typeface="Times New Roman" charset="0"/>
                      </a:rPr>
                      <m:t>′ </m:t>
                    </m:r>
                  </m:oMath>
                </a14:m>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F</a:t>
                </a:r>
                <a:r>
                  <a:rPr lang="en-US" sz="2000" kern="0" dirty="0">
                    <a:latin typeface="Times New Roman" panose="02020603050405020304" pitchFamily="18" charset="0"/>
                    <a:ea typeface="Times New Roman" charset="0"/>
                    <a:cs typeface="Times New Roman" panose="02020603050405020304" pitchFamily="18" charset="0"/>
                  </a:rPr>
                  <a:t>∩</a:t>
                </a:r>
                <a:r>
                  <a:rPr lang="en-US" sz="2000" i="1" kern="0" dirty="0">
                    <a:latin typeface="Times New Roman" panose="02020603050405020304" pitchFamily="18" charset="0"/>
                    <a:ea typeface="Times New Roman" charset="0"/>
                    <a:cs typeface="Times New Roman" panose="02020603050405020304" pitchFamily="18" charset="0"/>
                  </a:rPr>
                  <a:t>G</a:t>
                </a:r>
                <a:r>
                  <a:rPr lang="en-US" sz="2000" kern="0" dirty="0">
                    <a:latin typeface="Times New Roman" panose="02020603050405020304" pitchFamily="18" charset="0"/>
                    <a:ea typeface="Times New Roman" charset="0"/>
                    <a:cs typeface="Times New Roman" panose="02020603050405020304" pitchFamily="18" charset="0"/>
                  </a:rPr>
                  <a:t>) </a:t>
                </a:r>
              </a:p>
              <a:p>
                <a:pPr marL="514350" indent="-514350">
                  <a:buFont typeface="+mj-lt"/>
                  <a:buAutoNum type="arabicPeriod"/>
                </a:pPr>
                <a:endParaRPr lang="en-US" sz="2000" kern="0" dirty="0">
                  <a:latin typeface="Times New Roman" panose="02020603050405020304" pitchFamily="18" charset="0"/>
                  <a:ea typeface="Times New Roman"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7A17BA3-614A-415E-9E4F-E601C44F780F}"/>
                  </a:ext>
                </a:extLst>
              </p:cNvPr>
              <p:cNvSpPr txBox="1">
                <a:spLocks noRot="1" noChangeAspect="1" noMove="1" noResize="1" noEditPoints="1" noAdjustHandles="1" noChangeArrowheads="1" noChangeShapeType="1" noTextEdit="1"/>
              </p:cNvSpPr>
              <p:nvPr/>
            </p:nvSpPr>
            <p:spPr>
              <a:xfrm>
                <a:off x="566555" y="757377"/>
                <a:ext cx="8010889" cy="5641953"/>
              </a:xfrm>
              <a:prstGeom prst="rect">
                <a:avLst/>
              </a:prstGeom>
              <a:blipFill>
                <a:blip r:embed="rId2"/>
                <a:stretch>
                  <a:fillRect l="-533" t="-10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1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1000"/>
                                        <p:tgtEl>
                                          <p:spTgt spid="3">
                                            <p:txEl>
                                              <p:pRg st="12" end="12"/>
                                            </p:txEl>
                                          </p:spTgt>
                                        </p:tgtEl>
                                      </p:cBhvr>
                                    </p:animEffect>
                                    <p:anim calcmode="lin" valueType="num">
                                      <p:cBhvr>
                                        <p:cTn id="7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3" end="13"/>
                                            </p:txEl>
                                          </p:spTgt>
                                        </p:tgtEl>
                                        <p:attrNameLst>
                                          <p:attrName>style.visibility</p:attrName>
                                        </p:attrNameLst>
                                      </p:cBhvr>
                                      <p:to>
                                        <p:strVal val="visible"/>
                                      </p:to>
                                    </p:set>
                                    <p:animEffect transition="in" filter="fade">
                                      <p:cBhvr>
                                        <p:cTn id="84" dur="1000"/>
                                        <p:tgtEl>
                                          <p:spTgt spid="3">
                                            <p:txEl>
                                              <p:pRg st="13" end="13"/>
                                            </p:txEl>
                                          </p:spTgt>
                                        </p:tgtEl>
                                      </p:cBhvr>
                                    </p:animEffect>
                                    <p:anim calcmode="lin" valueType="num">
                                      <p:cBhvr>
                                        <p:cTn id="8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Effect transition="in" filter="fade">
                                      <p:cBhvr>
                                        <p:cTn id="91" dur="1000"/>
                                        <p:tgtEl>
                                          <p:spTgt spid="3">
                                            <p:txEl>
                                              <p:pRg st="14" end="14"/>
                                            </p:txEl>
                                          </p:spTgt>
                                        </p:tgtEl>
                                      </p:cBhvr>
                                    </p:animEffect>
                                    <p:anim calcmode="lin" valueType="num">
                                      <p:cBhvr>
                                        <p:cTn id="9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
                                            <p:txEl>
                                              <p:pRg st="15" end="15"/>
                                            </p:txEl>
                                          </p:spTgt>
                                        </p:tgtEl>
                                        <p:attrNameLst>
                                          <p:attrName>style.visibility</p:attrName>
                                        </p:attrNameLst>
                                      </p:cBhvr>
                                      <p:to>
                                        <p:strVal val="visible"/>
                                      </p:to>
                                    </p:set>
                                    <p:animEffect transition="in" filter="fade">
                                      <p:cBhvr>
                                        <p:cTn id="98" dur="1000"/>
                                        <p:tgtEl>
                                          <p:spTgt spid="3">
                                            <p:txEl>
                                              <p:pRg st="15" end="15"/>
                                            </p:txEl>
                                          </p:spTgt>
                                        </p:tgtEl>
                                      </p:cBhvr>
                                    </p:animEffect>
                                    <p:anim calcmode="lin" valueType="num">
                                      <p:cBhvr>
                                        <p:cTn id="99"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
                                            <p:txEl>
                                              <p:pRg st="16" end="16"/>
                                            </p:txEl>
                                          </p:spTgt>
                                        </p:tgtEl>
                                        <p:attrNameLst>
                                          <p:attrName>style.visibility</p:attrName>
                                        </p:attrNameLst>
                                      </p:cBhvr>
                                      <p:to>
                                        <p:strVal val="visible"/>
                                      </p:to>
                                    </p:set>
                                    <p:animEffect transition="in" filter="fade">
                                      <p:cBhvr>
                                        <p:cTn id="105" dur="1000"/>
                                        <p:tgtEl>
                                          <p:spTgt spid="3">
                                            <p:txEl>
                                              <p:pRg st="16" end="16"/>
                                            </p:txEl>
                                          </p:spTgt>
                                        </p:tgtEl>
                                      </p:cBhvr>
                                    </p:animEffect>
                                    <p:anim calcmode="lin" valueType="num">
                                      <p:cBhvr>
                                        <p:cTn id="106"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
                                            <p:txEl>
                                              <p:pRg st="17" end="17"/>
                                            </p:txEl>
                                          </p:spTgt>
                                        </p:tgtEl>
                                        <p:attrNameLst>
                                          <p:attrName>style.visibility</p:attrName>
                                        </p:attrNameLst>
                                      </p:cBhvr>
                                      <p:to>
                                        <p:strVal val="visible"/>
                                      </p:to>
                                    </p:set>
                                    <p:animEffect transition="in" filter="fade">
                                      <p:cBhvr>
                                        <p:cTn id="112" dur="1000"/>
                                        <p:tgtEl>
                                          <p:spTgt spid="3">
                                            <p:txEl>
                                              <p:pRg st="17" end="17"/>
                                            </p:txEl>
                                          </p:spTgt>
                                        </p:tgtEl>
                                      </p:cBhvr>
                                    </p:animEffect>
                                    <p:anim calcmode="lin" valueType="num">
                                      <p:cBhvr>
                                        <p:cTn id="113"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14"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
                                            <p:txEl>
                                              <p:pRg st="18" end="18"/>
                                            </p:txEl>
                                          </p:spTgt>
                                        </p:tgtEl>
                                        <p:attrNameLst>
                                          <p:attrName>style.visibility</p:attrName>
                                        </p:attrNameLst>
                                      </p:cBhvr>
                                      <p:to>
                                        <p:strVal val="visible"/>
                                      </p:to>
                                    </p:set>
                                    <p:animEffect transition="in" filter="fade">
                                      <p:cBhvr>
                                        <p:cTn id="119" dur="1000"/>
                                        <p:tgtEl>
                                          <p:spTgt spid="3">
                                            <p:txEl>
                                              <p:pRg st="18" end="18"/>
                                            </p:txEl>
                                          </p:spTgt>
                                        </p:tgtEl>
                                      </p:cBhvr>
                                    </p:animEffect>
                                    <p:anim calcmode="lin" valueType="num">
                                      <p:cBhvr>
                                        <p:cTn id="120"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21"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43925" y="732445"/>
            <a:ext cx="8241069" cy="461665"/>
          </a:xfrm>
          <a:prstGeom prst="rect">
            <a:avLst/>
          </a:prstGeom>
          <a:noFill/>
        </p:spPr>
        <p:txBody>
          <a:bodyPr wrap="square" rtlCol="0">
            <a:spAutoFit/>
          </a:bodyPr>
          <a:lstStyle/>
          <a:p>
            <a:r>
              <a:rPr lang="en-US" altLang="zh-CN" sz="2400" dirty="0">
                <a:solidFill>
                  <a:srgbClr val="3333FF"/>
                </a:solidFill>
                <a:latin typeface="Times New Roman" panose="02020603050405020304" pitchFamily="18" charset="0"/>
                <a:cs typeface="Times New Roman" panose="02020603050405020304" pitchFamily="18" charset="0"/>
              </a:rPr>
              <a:t>2.2 Axioms, Interpretations, and Properties of Probability</a:t>
            </a:r>
            <a:endParaRPr lang="zh-CN" altLang="en-US" sz="2400" dirty="0">
              <a:solidFill>
                <a:srgbClr val="3333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51520" y="1474622"/>
                <a:ext cx="8280920" cy="1446550"/>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Given an experiment and a sample space </a:t>
                </a:r>
                <a14:m>
                  <m:oMath xmlns:m="http://schemas.openxmlformats.org/officeDocument/2006/math">
                    <m:r>
                      <a:rPr lang="zh-CN" altLang="en-US" sz="2200" i="1" smtClean="0">
                        <a:latin typeface="Cambria Math"/>
                      </a:rPr>
                      <m:t>𝒮</m:t>
                    </m:r>
                  </m:oMath>
                </a14:m>
                <a:r>
                  <a:rPr lang="en-US" altLang="zh-CN" sz="2200" dirty="0">
                    <a:latin typeface="Times New Roman" panose="02020603050405020304" pitchFamily="18" charset="0"/>
                    <a:cs typeface="Times New Roman" panose="02020603050405020304" pitchFamily="18" charset="0"/>
                  </a:rPr>
                  <a:t>, the objective of probability is to assign to </a:t>
                </a:r>
                <a:r>
                  <a:rPr lang="en-US" altLang="zh-CN" sz="2200" dirty="0">
                    <a:solidFill>
                      <a:srgbClr val="FF0000"/>
                    </a:solidFill>
                    <a:latin typeface="Times New Roman" panose="02020603050405020304" pitchFamily="18" charset="0"/>
                    <a:cs typeface="Times New Roman" panose="02020603050405020304" pitchFamily="18" charset="0"/>
                  </a:rPr>
                  <a:t>each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a real value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called the </a:t>
                </a:r>
                <a:r>
                  <a:rPr lang="en-US" altLang="zh-CN" sz="2200" dirty="0">
                    <a:solidFill>
                      <a:srgbClr val="FF0000"/>
                    </a:solidFill>
                    <a:latin typeface="Times New Roman" panose="02020603050405020304" pitchFamily="18" charset="0"/>
                    <a:cs typeface="Times New Roman" panose="02020603050405020304" pitchFamily="18" charset="0"/>
                  </a:rPr>
                  <a:t>probability</a:t>
                </a:r>
                <a:r>
                  <a:rPr lang="en-US" altLang="zh-CN" sz="2200" dirty="0">
                    <a:latin typeface="Times New Roman" panose="02020603050405020304" pitchFamily="18" charset="0"/>
                    <a:cs typeface="Times New Roman" panose="02020603050405020304" pitchFamily="18" charset="0"/>
                  </a:rPr>
                  <a:t> of the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which will give a precise measure of the chance that </a:t>
                </a:r>
                <a14:m>
                  <m:oMath xmlns:m="http://schemas.openxmlformats.org/officeDocument/2006/math">
                    <m:r>
                      <a:rPr lang="en-US" altLang="zh-CN" sz="2200" i="1" dirty="0" smtClean="0">
                        <a:latin typeface="Cambria Math"/>
                      </a:rPr>
                      <m:t>𝐴</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will occur.</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1520" y="1474622"/>
                <a:ext cx="8280920" cy="1446550"/>
              </a:xfrm>
              <a:prstGeom prst="rect">
                <a:avLst/>
              </a:prstGeom>
              <a:blipFill>
                <a:blip r:embed="rId3"/>
                <a:stretch>
                  <a:fillRect l="-957" t="-2954" r="-883"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9167" y="3044279"/>
                <a:ext cx="8185827"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In other words, a probability is a real-value-function </a:t>
                </a:r>
                <a14:m>
                  <m:oMath xmlns:m="http://schemas.openxmlformats.org/officeDocument/2006/math">
                    <m:r>
                      <a:rPr lang="en-US" altLang="zh-CN" sz="2200" i="1" dirty="0" smtClean="0">
                        <a:latin typeface="Cambria Math"/>
                      </a:rPr>
                      <m:t>𝑃</m:t>
                    </m:r>
                  </m:oMath>
                </a14:m>
                <a:r>
                  <a:rPr lang="en-US" altLang="zh-CN" sz="2200" dirty="0">
                    <a:latin typeface="Times New Roman" panose="02020603050405020304" pitchFamily="18" charset="0"/>
                    <a:cs typeface="Times New Roman" panose="02020603050405020304" pitchFamily="18" charset="0"/>
                  </a:rPr>
                  <a:t> defined on the subsets of </a:t>
                </a:r>
                <a14:m>
                  <m:oMath xmlns:m="http://schemas.openxmlformats.org/officeDocument/2006/math">
                    <m:r>
                      <a:rPr lang="zh-CN" altLang="en-US" sz="2200" i="1">
                        <a:latin typeface="Cambria Math"/>
                      </a:rPr>
                      <m:t>𝒮</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9167" y="3044279"/>
                <a:ext cx="8185827" cy="769441"/>
              </a:xfrm>
              <a:prstGeom prst="rect">
                <a:avLst/>
              </a:prstGeom>
              <a:blipFill>
                <a:blip r:embed="rId4"/>
                <a:stretch>
                  <a:fillRect l="-968" t="-4724" r="-968" b="-14961"/>
                </a:stretch>
              </a:blipFill>
            </p:spPr>
            <p:txBody>
              <a:bodyPr/>
              <a:lstStyle/>
              <a:p>
                <a:r>
                  <a:rPr lang="zh-CN" altLang="en-US">
                    <a:noFill/>
                  </a:rPr>
                  <a:t> </a:t>
                </a:r>
              </a:p>
            </p:txBody>
          </p:sp>
        </mc:Fallback>
      </mc:AlternateContent>
      <p:sp>
        <p:nvSpPr>
          <p:cNvPr id="5" name="TextBox 4"/>
          <p:cNvSpPr txBox="1"/>
          <p:nvPr/>
        </p:nvSpPr>
        <p:spPr>
          <a:xfrm>
            <a:off x="255149" y="3943861"/>
            <a:ext cx="8277291"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To ensure that the probability assignments will be consistent with our intuitive notions of probability, it </a:t>
            </a:r>
            <a:r>
              <a:rPr lang="en-US" altLang="zh-CN" sz="2200" dirty="0" smtClean="0">
                <a:latin typeface="Times New Roman" panose="02020603050405020304" pitchFamily="18" charset="0"/>
                <a:cs typeface="Times New Roman" panose="02020603050405020304" pitchFamily="18" charset="0"/>
              </a:rPr>
              <a:t>satisfies </a:t>
            </a:r>
            <a:r>
              <a:rPr lang="en-US" altLang="zh-CN" sz="2200" dirty="0">
                <a:latin typeface="Times New Roman" panose="02020603050405020304" pitchFamily="18" charset="0"/>
                <a:cs typeface="Times New Roman" panose="02020603050405020304" pitchFamily="18" charset="0"/>
              </a:rPr>
              <a:t>the following 3 axioms of probability.</a:t>
            </a:r>
            <a:endParaRPr lang="zh-CN" altLang="en-US" sz="2200" dirty="0">
              <a:latin typeface="Times New Roman" panose="02020603050405020304" pitchFamily="18" charset="0"/>
              <a:cs typeface="Times New Roman" panose="02020603050405020304" pitchFamily="18" charset="0"/>
            </a:endParaRPr>
          </a:p>
        </p:txBody>
      </p:sp>
      <p:sp>
        <p:nvSpPr>
          <p:cNvPr id="10" name="灯片编号占位符 9">
            <a:extLst>
              <a:ext uri="{FF2B5EF4-FFF2-40B4-BE49-F238E27FC236}">
                <a16:creationId xmlns:a16="http://schemas.microsoft.com/office/drawing/2014/main" xmlns="" id="{4D3E53FC-1EE4-42D9-AE31-387C78D26393}"/>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64</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06515" y="863715"/>
                <a:ext cx="544560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Axiom 1 </a:t>
                </a:r>
                <a:r>
                  <a:rPr lang="en-US" altLang="zh-CN" sz="2200" dirty="0">
                    <a:latin typeface="Times New Roman" panose="02020603050405020304" pitchFamily="18" charset="0"/>
                    <a:cs typeface="Times New Roman" panose="02020603050405020304" pitchFamily="18" charset="0"/>
                  </a:rPr>
                  <a:t>For any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206515" y="863715"/>
                <a:ext cx="5445605" cy="430887"/>
              </a:xfrm>
              <a:prstGeom prst="rect">
                <a:avLst/>
              </a:prstGeom>
              <a:blipFill>
                <a:blip r:embed="rId2"/>
                <a:stretch>
                  <a:fillRect l="-1456"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1510" y="1180569"/>
                <a:ext cx="852529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It reflects the intuition that the chance of each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occurring should be at least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1510" y="1180569"/>
                <a:ext cx="8525290" cy="769441"/>
              </a:xfrm>
              <a:prstGeom prst="rect">
                <a:avLst/>
              </a:prstGeom>
              <a:blipFill>
                <a:blip r:embed="rId3"/>
                <a:stretch>
                  <a:fillRect l="-929" t="-5556" r="-1573"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3464" y="1990659"/>
                <a:ext cx="2472152"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Axiom 2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zh-CN" altLang="en-US" sz="2200" i="1">
                            <a:latin typeface="Cambria Math"/>
                          </a:rPr>
                          <m:t>𝒮</m:t>
                        </m:r>
                      </m:e>
                    </m:d>
                    <m:r>
                      <a:rPr lang="en-US" altLang="zh-CN" sz="2200" i="1">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93464" y="1990659"/>
                <a:ext cx="2472152" cy="430887"/>
              </a:xfrm>
              <a:prstGeom prst="rect">
                <a:avLst/>
              </a:prstGeom>
              <a:blipFill>
                <a:blip r:embed="rId4"/>
                <a:stretch>
                  <a:fillRect l="-3210" t="-10000" r="-741"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61511" y="2305694"/>
                <a:ext cx="8525290" cy="769441"/>
              </a:xfrm>
              <a:prstGeom prst="rect">
                <a:avLst/>
              </a:prstGeom>
              <a:noFill/>
            </p:spPr>
            <p:txBody>
              <a:bodyPr wrap="square" rtlCol="0">
                <a:spAutoFit/>
              </a:bodyPr>
              <a:lstStyle/>
              <a:p>
                <a14:m>
                  <m:oMath xmlns:m="http://schemas.openxmlformats.org/officeDocument/2006/math">
                    <m:r>
                      <a:rPr lang="zh-CN" altLang="en-US" sz="2200" i="1" smtClean="0">
                        <a:latin typeface="Cambria Math"/>
                      </a:rPr>
                      <m:t>𝒮</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contains all the possible outcomes, so it is sure to take place and should have probability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1511" y="2305694"/>
                <a:ext cx="8525290" cy="769441"/>
              </a:xfrm>
              <a:prstGeom prst="rect">
                <a:avLst/>
              </a:prstGeom>
              <a:blipFill>
                <a:blip r:embed="rId5"/>
                <a:stretch>
                  <a:fillRect l="-929" t="-5556" r="-357" b="-15873"/>
                </a:stretch>
              </a:blipFill>
            </p:spPr>
            <p:txBody>
              <a:bodyPr/>
              <a:lstStyle/>
              <a:p>
                <a:r>
                  <a:rPr lang="zh-CN" altLang="en-US">
                    <a:noFill/>
                  </a:rPr>
                  <a:t> </a:t>
                </a:r>
              </a:p>
            </p:txBody>
          </p:sp>
        </mc:Fallback>
      </mc:AlternateContent>
      <p:sp>
        <p:nvSpPr>
          <p:cNvPr id="6" name="TextBox 5"/>
          <p:cNvSpPr txBox="1"/>
          <p:nvPr/>
        </p:nvSpPr>
        <p:spPr>
          <a:xfrm>
            <a:off x="214405" y="3115784"/>
            <a:ext cx="1530169"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Axiom 3</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1339530" y="3115784"/>
                <a:ext cx="7347270" cy="769634"/>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is an infinite collection of </a:t>
                </a:r>
                <a:r>
                  <a:rPr lang="en-US" altLang="zh-CN" sz="2200" dirty="0">
                    <a:solidFill>
                      <a:srgbClr val="FF0000"/>
                    </a:solidFill>
                    <a:latin typeface="Times New Roman" panose="02020603050405020304" pitchFamily="18" charset="0"/>
                    <a:cs typeface="Times New Roman" panose="02020603050405020304" pitchFamily="18" charset="0"/>
                  </a:rPr>
                  <a:t>mutually exclusive </a:t>
                </a:r>
                <a:r>
                  <a:rPr lang="en-US" altLang="zh-CN" sz="2200" dirty="0">
                    <a:latin typeface="Times New Roman" panose="02020603050405020304" pitchFamily="18" charset="0"/>
                    <a:cs typeface="Times New Roman" panose="02020603050405020304" pitchFamily="18" charset="0"/>
                  </a:rPr>
                  <a:t>events, then </a:t>
                </a:r>
                <a14:m>
                  <m:oMath xmlns:m="http://schemas.openxmlformats.org/officeDocument/2006/math">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ea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ea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3</m:t>
                            </m:r>
                          </m:sub>
                        </m:sSub>
                        <m:r>
                          <a:rPr lang="en-US" altLang="zh-CN" sz="2200" i="1">
                            <a:latin typeface="Cambria Math"/>
                            <a:ea typeface="Cambria Math"/>
                          </a:rPr>
                          <m:t>∪</m:t>
                        </m:r>
                        <m:r>
                          <a:rPr lang="en-US" altLang="zh-CN" sz="2200" i="1">
                            <a:latin typeface="Cambria Math"/>
                          </a:rPr>
                          <m:t>…</m:t>
                        </m:r>
                      </m:e>
                    </m:d>
                    <m:r>
                      <a:rPr lang="en-US" altLang="zh-CN" sz="2200" i="1">
                        <a:latin typeface="Cambria Math"/>
                      </a:rPr>
                      <m:t>=</m:t>
                    </m:r>
                    <m:nary>
                      <m:naryPr>
                        <m:chr m:val="∑"/>
                        <m:limLoc m:val="subSup"/>
                        <m:ctrlPr>
                          <a:rPr lang="en-US" altLang="zh-CN" sz="2200" i="1">
                            <a:latin typeface="Cambria Math" charset="0"/>
                          </a:rPr>
                        </m:ctrlPr>
                      </m:naryPr>
                      <m:sub>
                        <m:r>
                          <m:rPr>
                            <m:brk m:alnAt="25"/>
                          </m:rPr>
                          <a:rPr lang="en-US" altLang="zh-CN" sz="2200" i="1">
                            <a:latin typeface="Cambria Math"/>
                          </a:rPr>
                          <m:t>𝑖</m:t>
                        </m:r>
                        <m:r>
                          <a:rPr lang="en-US" altLang="zh-CN" sz="2200" i="1">
                            <a:latin typeface="Cambria Math"/>
                          </a:rPr>
                          <m:t>=1</m:t>
                        </m:r>
                      </m:sub>
                      <m:sup>
                        <m:r>
                          <a:rPr lang="en-US" altLang="zh-CN" sz="2200" i="1">
                            <a:latin typeface="Cambria Math"/>
                            <a:ea typeface="Cambria Math"/>
                          </a:rPr>
                          <m:t>∞</m:t>
                        </m:r>
                      </m:sup>
                      <m:e>
                        <m:r>
                          <a:rPr lang="en-US" altLang="zh-CN" sz="2200" i="1">
                            <a:latin typeface="Cambria Math"/>
                          </a:rPr>
                          <m:t>𝑃</m:t>
                        </m:r>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𝑖</m:t>
                            </m:r>
                          </m:sub>
                        </m:sSub>
                        <m:r>
                          <a:rPr lang="en-US" altLang="zh-CN" sz="2200" i="1">
                            <a:latin typeface="Cambria Math"/>
                          </a:rPr>
                          <m:t>)</m:t>
                        </m:r>
                      </m:e>
                    </m:nary>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339530" y="3115784"/>
                <a:ext cx="7347270" cy="769634"/>
              </a:xfrm>
              <a:prstGeom prst="rect">
                <a:avLst/>
              </a:prstGeom>
              <a:blipFill>
                <a:blip r:embed="rId6"/>
                <a:stretch>
                  <a:fillRect l="-1079" t="-26984" b="-107143"/>
                </a:stretch>
              </a:blipFill>
            </p:spPr>
            <p:txBody>
              <a:bodyPr/>
              <a:lstStyle/>
              <a:p>
                <a:r>
                  <a:rPr lang="zh-CN" altLang="en-US">
                    <a:noFill/>
                  </a:rPr>
                  <a:t> </a:t>
                </a:r>
              </a:p>
            </p:txBody>
          </p:sp>
        </mc:Fallback>
      </mc:AlternateContent>
      <p:sp>
        <p:nvSpPr>
          <p:cNvPr id="8" name="矩形 7"/>
          <p:cNvSpPr/>
          <p:nvPr/>
        </p:nvSpPr>
        <p:spPr>
          <a:xfrm>
            <a:off x="199596" y="3925874"/>
            <a:ext cx="6757669"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probability function is required to be </a:t>
            </a:r>
            <a:r>
              <a:rPr lang="en-US" altLang="zh-CN" sz="2200" dirty="0">
                <a:solidFill>
                  <a:srgbClr val="FF0000"/>
                </a:solidFill>
                <a:latin typeface="Times New Roman" panose="02020603050405020304" pitchFamily="18" charset="0"/>
                <a:cs typeface="Times New Roman" panose="02020603050405020304" pitchFamily="18" charset="0"/>
              </a:rPr>
              <a:t>additive</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02111" y="4464115"/>
            <a:ext cx="848469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Based on the 3 axioms, we can prove many useful properties of the probability.</a:t>
            </a:r>
            <a:endParaRPr lang="zh-CN" altLang="en-US" sz="2200" dirty="0">
              <a:latin typeface="Times New Roman" panose="02020603050405020304" pitchFamily="18" charset="0"/>
              <a:cs typeface="Times New Roman" panose="02020603050405020304" pitchFamily="18" charset="0"/>
            </a:endParaRPr>
          </a:p>
        </p:txBody>
      </p:sp>
      <p:sp>
        <p:nvSpPr>
          <p:cNvPr id="14" name="灯片编号占位符 13">
            <a:extLst>
              <a:ext uri="{FF2B5EF4-FFF2-40B4-BE49-F238E27FC236}">
                <a16:creationId xmlns:a16="http://schemas.microsoft.com/office/drawing/2014/main" xmlns="" id="{2EB01714-6D40-468F-8299-E7CA69748B9A}"/>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65</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93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943835"/>
            <a:ext cx="792088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 </a:t>
            </a:r>
            <a:r>
              <a:rPr lang="en-US" altLang="zh-CN" sz="2200" dirty="0">
                <a:latin typeface="Times New Roman" panose="02020603050405020304" pitchFamily="18" charset="0"/>
                <a:cs typeface="Times New Roman" panose="02020603050405020304" pitchFamily="18" charset="0"/>
              </a:rPr>
              <a:t>How do we determine the probability assigned to an event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19698" y="1088740"/>
                <a:ext cx="8511106" cy="769441"/>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Conclusion: </a:t>
                </a:r>
                <a:r>
                  <a:rPr lang="en-US" altLang="zh-CN" sz="2200" dirty="0">
                    <a:latin typeface="Times New Roman" panose="02020603050405020304" pitchFamily="18" charset="0"/>
                    <a:cs typeface="Times New Roman" panose="02020603050405020304" pitchFamily="18" charset="0"/>
                  </a:rPr>
                  <a:t>a probability is a real-value-function </a:t>
                </a:r>
                <a14:m>
                  <m:oMath xmlns:m="http://schemas.openxmlformats.org/officeDocument/2006/math">
                    <m:r>
                      <a:rPr lang="en-US" altLang="zh-CN" sz="2200" i="1" dirty="0">
                        <a:latin typeface="Cambria Math"/>
                      </a:rPr>
                      <m:t>𝑃</m:t>
                    </m:r>
                  </m:oMath>
                </a14:m>
                <a:r>
                  <a:rPr lang="en-US" altLang="zh-CN" sz="2200" dirty="0">
                    <a:latin typeface="Times New Roman" panose="02020603050405020304" pitchFamily="18" charset="0"/>
                    <a:cs typeface="Times New Roman" panose="02020603050405020304" pitchFamily="18" charset="0"/>
                  </a:rPr>
                  <a:t> defined on the subsets of </a:t>
                </a:r>
                <a14:m>
                  <m:oMath xmlns:m="http://schemas.openxmlformats.org/officeDocument/2006/math">
                    <m:r>
                      <a:rPr lang="zh-CN" altLang="en-US" sz="2200" i="1">
                        <a:latin typeface="Cambria Math"/>
                      </a:rPr>
                      <m:t>𝒮</m:t>
                    </m:r>
                  </m:oMath>
                </a14:m>
                <a:r>
                  <a:rPr lang="zh-CN" altLang="en-US"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that satisfies the probability 3 axioms.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19698" y="1088740"/>
                <a:ext cx="8511106" cy="769441"/>
              </a:xfrm>
              <a:prstGeom prst="rect">
                <a:avLst/>
              </a:prstGeom>
              <a:blipFill>
                <a:blip r:embed="rId2"/>
                <a:stretch>
                  <a:fillRect l="-931" t="-5556" r="-1433"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1482" y="2800924"/>
                <a:ext cx="8467981" cy="800219"/>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r>
                  <a:rPr lang="en-US" altLang="zh-CN" sz="2200" dirty="0">
                    <a:latin typeface="Times New Roman" panose="02020603050405020304" pitchFamily="18" charset="0"/>
                    <a:cs typeface="Times New Roman" panose="02020603050405020304" pitchFamily="18" charset="0"/>
                  </a:rPr>
                  <a:t>In the event of tossing a coin</a:t>
                </a:r>
                <a:r>
                  <a:rPr lang="en-US" altLang="zh-CN" sz="24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any other object with two distinct sides), </a:t>
                </a:r>
                <a14:m>
                  <m:oMath xmlns:m="http://schemas.openxmlformats.org/officeDocument/2006/math">
                    <m:r>
                      <a:rPr lang="zh-CN" altLang="en-US" sz="2200" i="1">
                        <a:latin typeface="Cambria Math"/>
                      </a:rPr>
                      <m:t>𝒮</m:t>
                    </m:r>
                    <m:r>
                      <a:rPr lang="en-US" altLang="zh-CN" sz="2200" i="1">
                        <a:latin typeface="Cambria Math"/>
                      </a:rPr>
                      <m:t>={</m:t>
                    </m:r>
                    <m:r>
                      <a:rPr lang="en-US" altLang="zh-CN" sz="2200" i="1">
                        <a:latin typeface="Cambria Math"/>
                      </a:rPr>
                      <m:t>𝐻</m:t>
                    </m:r>
                    <m:r>
                      <a:rPr lang="en-US" altLang="zh-CN" sz="2200" i="1">
                        <a:latin typeface="Cambria Math"/>
                      </a:rPr>
                      <m:t>, </m:t>
                    </m:r>
                    <m:r>
                      <a:rPr lang="en-US" altLang="zh-CN" sz="2200" i="1">
                        <a:latin typeface="Cambria Math"/>
                      </a:rPr>
                      <m:t>𝑇</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What is </a:t>
                </a:r>
                <a14:m>
                  <m:oMath xmlns:m="http://schemas.openxmlformats.org/officeDocument/2006/math">
                    <m:r>
                      <a:rPr lang="en-US" altLang="zh-CN" sz="2200" i="1">
                        <a:latin typeface="Cambria Math"/>
                      </a:rPr>
                      <m:t>𝑃</m:t>
                    </m:r>
                    <m:r>
                      <a:rPr lang="en-US" altLang="zh-CN" sz="2200" i="1">
                        <a:latin typeface="Cambria Math"/>
                      </a:rPr>
                      <m:t>(</m:t>
                    </m:r>
                    <m:r>
                      <a:rPr lang="en-US" altLang="zh-CN" sz="2200" i="1">
                        <a:latin typeface="Cambria Math"/>
                      </a:rPr>
                      <m:t>𝐻</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71482" y="2800924"/>
                <a:ext cx="8467981" cy="800219"/>
              </a:xfrm>
              <a:prstGeom prst="rect">
                <a:avLst/>
              </a:prstGeom>
              <a:blipFill>
                <a:blip r:embed="rId3"/>
                <a:stretch>
                  <a:fillRect l="-936" t="-1515" b="-143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1520" y="4059070"/>
                <a:ext cx="137409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zh-CN" altLang="en-US" sz="2200" b="0" i="1" smtClean="0">
                            <a:latin typeface="Cambria Math"/>
                          </a:rPr>
                          <m:t>𝒮</m:t>
                        </m:r>
                      </m:e>
                    </m:d>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1520" y="4059070"/>
                <a:ext cx="1374094" cy="430887"/>
              </a:xfrm>
              <a:prstGeom prst="rect">
                <a:avLst/>
              </a:prstGeom>
              <a:blipFill>
                <a:blip r:embed="rId4"/>
                <a:stretch>
                  <a:fillRect l="-442" t="-9859" r="-3982"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43726" y="4092566"/>
                <a:ext cx="426161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zh-CN" altLang="en-US" sz="2200" b="0" i="1" smtClean="0">
                            <a:latin typeface="Cambria Math"/>
                          </a:rPr>
                          <m:t>𝒮</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𝐻</m:t>
                        </m:r>
                        <m:r>
                          <a:rPr lang="en-US" altLang="zh-CN" sz="2200" b="0" i="1" smtClean="0">
                            <a:latin typeface="Cambria Math"/>
                            <a:ea typeface="Cambria Math"/>
                          </a:rPr>
                          <m:t>∪</m:t>
                        </m:r>
                        <m:r>
                          <a:rPr lang="en-US" altLang="zh-CN" sz="2200" b="0" i="1" smtClean="0">
                            <a:latin typeface="Cambria Math"/>
                            <a:ea typeface="Cambria Math"/>
                          </a:rPr>
                          <m:t>𝑇</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𝐻</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𝑇</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43726" y="4092566"/>
                <a:ext cx="4261616" cy="430887"/>
              </a:xfrm>
              <a:prstGeom prst="rect">
                <a:avLst/>
              </a:prstGeom>
              <a:blipFill>
                <a:blip r:embed="rId5"/>
                <a:stretch>
                  <a:fillRect l="-143" t="-8451" r="-85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99682" y="4523453"/>
                <a:ext cx="8531122"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We find that the axioms require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𝑇</m:t>
                        </m:r>
                      </m:e>
                    </m:d>
                    <m:r>
                      <a:rPr lang="en-US" altLang="zh-CN" sz="2200" b="0" i="1" smtClean="0">
                        <a:latin typeface="Cambria Math"/>
                      </a:rPr>
                      <m:t>=1−</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𝐻</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but they do not determine the probability assigned to </a:t>
                </a:r>
                <a14:m>
                  <m:oMath xmlns:m="http://schemas.openxmlformats.org/officeDocument/2006/math">
                    <m:r>
                      <a:rPr lang="en-US" altLang="zh-CN" sz="220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9682" y="4523453"/>
                <a:ext cx="8531122" cy="769441"/>
              </a:xfrm>
              <a:prstGeom prst="rect">
                <a:avLst/>
              </a:prstGeom>
              <a:blipFill>
                <a:blip r:embed="rId6"/>
                <a:stretch>
                  <a:fillRect l="-929" t="-5556" b="-15873"/>
                </a:stretch>
              </a:blipFill>
            </p:spPr>
            <p:txBody>
              <a:bodyPr/>
              <a:lstStyle/>
              <a:p>
                <a:r>
                  <a:rPr lang="zh-CN" altLang="en-US">
                    <a:noFill/>
                  </a:rPr>
                  <a:t> </a:t>
                </a:r>
              </a:p>
            </p:txBody>
          </p:sp>
        </mc:Fallback>
      </mc:AlternateContent>
      <p:sp>
        <p:nvSpPr>
          <p:cNvPr id="9" name="矩形 8"/>
          <p:cNvSpPr/>
          <p:nvPr/>
        </p:nvSpPr>
        <p:spPr>
          <a:xfrm>
            <a:off x="251520" y="3654025"/>
            <a:ext cx="2802370"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axioms imply that </a:t>
            </a:r>
            <a:endParaRPr lang="zh-CN" altLang="en-US" sz="2200" dirty="0">
              <a:latin typeface="Times New Roman" panose="02020603050405020304" pitchFamily="18" charset="0"/>
              <a:cs typeface="Times New Roman" panose="02020603050405020304" pitchFamily="18" charset="0"/>
            </a:endParaRPr>
          </a:p>
        </p:txBody>
      </p:sp>
      <p:sp>
        <p:nvSpPr>
          <p:cNvPr id="13" name="灯片编号占位符 12">
            <a:extLst>
              <a:ext uri="{FF2B5EF4-FFF2-40B4-BE49-F238E27FC236}">
                <a16:creationId xmlns:a16="http://schemas.microsoft.com/office/drawing/2014/main" xmlns="" id="{C3FE17E3-C764-44B3-9A6C-ADFDA198DA39}"/>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66</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26" y="1313765"/>
            <a:ext cx="6432632"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Probability and Frequency</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72226" y="1859359"/>
                <a:ext cx="8350224"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If we toss a fair coin </a:t>
                </a:r>
                <a14:m>
                  <m:oMath xmlns:m="http://schemas.openxmlformats.org/officeDocument/2006/math">
                    <m:r>
                      <a:rPr lang="en-US" altLang="zh-CN" sz="2200" i="1" dirty="0" smtClean="0">
                        <a:latin typeface="Cambria Math"/>
                      </a:rPr>
                      <m:t>𝑛</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times, on some replications, </a:t>
                </a:r>
                <a14:m>
                  <m:oMath xmlns:m="http://schemas.openxmlformats.org/officeDocument/2006/math">
                    <m:r>
                      <a:rPr lang="en-US" altLang="zh-CN" sz="220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 will occur and on others, </a:t>
                </a:r>
                <a14:m>
                  <m:oMath xmlns:m="http://schemas.openxmlformats.org/officeDocument/2006/math">
                    <m:r>
                      <a:rPr lang="en-US" altLang="zh-CN" sz="2200" i="1" dirty="0" smtClean="0">
                        <a:latin typeface="Cambria Math"/>
                      </a:rPr>
                      <m:t>𝐻</m:t>
                    </m:r>
                  </m:oMath>
                </a14:m>
                <a:r>
                  <a:rPr lang="en-US" altLang="zh-CN" sz="2200" dirty="0">
                    <a:latin typeface="Times New Roman" panose="02020603050405020304" pitchFamily="18" charset="0"/>
                    <a:cs typeface="Times New Roman" panose="02020603050405020304" pitchFamily="18" charset="0"/>
                  </a:rPr>
                  <a:t> will not occur.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72226" y="1859359"/>
                <a:ext cx="8350224" cy="769441"/>
              </a:xfrm>
              <a:prstGeom prst="rect">
                <a:avLst/>
              </a:prstGeom>
              <a:blipFill>
                <a:blip r:embed="rId2"/>
                <a:stretch>
                  <a:fillRect l="-950" t="-5556" r="-1023"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2227" y="2708920"/>
                <a:ext cx="8350224" cy="1107996"/>
              </a:xfrm>
              <a:prstGeom prst="rect">
                <a:avLst/>
              </a:prstGeom>
              <a:noFill/>
            </p:spPr>
            <p:txBody>
              <a:bodyPr wrap="square" rtlCol="0">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In a large number </a:t>
                </a:r>
                <a:r>
                  <a:rPr lang="en-US" altLang="zh-CN" sz="2200" dirty="0">
                    <a:latin typeface="Times New Roman" panose="02020603050405020304" pitchFamily="18" charset="0"/>
                    <a:cs typeface="Times New Roman" panose="02020603050405020304" pitchFamily="18" charset="0"/>
                  </a:rPr>
                  <a:t>of such tosses,</a:t>
                </a:r>
                <a14:m>
                  <m:oMath xmlns:m="http://schemas.openxmlformats.org/officeDocument/2006/math">
                    <m:r>
                      <a:rPr lang="en-US" altLang="zh-CN" sz="2200" i="1" dirty="0" smtClean="0">
                        <a:latin typeface="Cambria Math"/>
                      </a:rPr>
                      <m:t> </m:t>
                    </m:r>
                    <m:r>
                      <a:rPr lang="en-US" altLang="zh-CN" sz="2200" i="1" dirty="0" smtClean="0">
                        <a:latin typeface="Cambria Math"/>
                      </a:rPr>
                      <m:t>𝐻</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will appear on approximate half the tosses. Intuitively, we can say the chance that </a:t>
                </a:r>
                <a14:m>
                  <m:oMath xmlns:m="http://schemas.openxmlformats.org/officeDocument/2006/math">
                    <m:r>
                      <a:rPr lang="en-US" altLang="zh-CN" sz="2200" b="0" i="1" dirty="0" smtClean="0">
                        <a:latin typeface="Cambria Math"/>
                      </a:rPr>
                      <m:t>𝐻</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will occur is one half and define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𝐻</m:t>
                        </m:r>
                      </m:e>
                    </m:d>
                    <m:r>
                      <a:rPr lang="en-US" altLang="zh-CN" sz="2200">
                        <a:latin typeface="Cambria Math"/>
                      </a:rPr>
                      <m:t>=0.5</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2227" y="2708920"/>
                <a:ext cx="8350224" cy="1107996"/>
              </a:xfrm>
              <a:prstGeom prst="rect">
                <a:avLst/>
              </a:prstGeom>
              <a:blipFill>
                <a:blip r:embed="rId3"/>
                <a:stretch>
                  <a:fillRect l="-950" t="-3297" r="-1023"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2493" y="3924055"/>
                <a:ext cx="8329957"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Usually, we define the probability of an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by the </a:t>
                </a:r>
                <a:r>
                  <a:rPr lang="en-US" altLang="zh-CN" sz="2200" dirty="0">
                    <a:solidFill>
                      <a:srgbClr val="FF0000"/>
                    </a:solidFill>
                    <a:latin typeface="Times New Roman" panose="02020603050405020304" pitchFamily="18" charset="0"/>
                    <a:cs typeface="Times New Roman" panose="02020603050405020304" pitchFamily="18" charset="0"/>
                  </a:rPr>
                  <a:t>frequency</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dirty="0" smtClean="0">
                        <a:latin typeface="Cambria Math"/>
                      </a:rPr>
                      <m:t>𝐴</m:t>
                    </m:r>
                    <m:r>
                      <a:rPr lang="en-US" altLang="zh-CN" sz="2200" b="0" i="1" dirty="0" smtClean="0">
                        <a:latin typeface="Cambria Math"/>
                      </a:rPr>
                      <m:t> </m:t>
                    </m:r>
                    <m:r>
                      <a:rPr lang="en-US" altLang="zh-CN" sz="2200" b="0" i="0"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ocurring in a large number of experiments.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2493" y="3924055"/>
                <a:ext cx="8329957" cy="769441"/>
              </a:xfrm>
              <a:prstGeom prst="rect">
                <a:avLst/>
              </a:prstGeom>
              <a:blipFill>
                <a:blip r:embed="rId4"/>
                <a:stretch>
                  <a:fillRect l="-952" t="-5556" r="-952" b="-15079"/>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1AEAE0A7-55F1-46DA-8488-021AAEC36A42}"/>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67</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3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a:extLst>
              <a:ext uri="{FF2B5EF4-FFF2-40B4-BE49-F238E27FC236}">
                <a16:creationId xmlns:a16="http://schemas.microsoft.com/office/drawing/2014/main" xmlns="" id="{6F20B21C-B351-4EA0-9B37-6316AEF48371}"/>
              </a:ext>
            </a:extLst>
          </p:cNvPr>
          <p:cNvSpPr txBox="1">
            <a:spLocks noChangeArrowheads="1"/>
          </p:cNvSpPr>
          <p:nvPr/>
        </p:nvSpPr>
        <p:spPr bwMode="auto">
          <a:xfrm>
            <a:off x="429464" y="953725"/>
            <a:ext cx="8118103" cy="1708160"/>
          </a:xfrm>
          <a:prstGeom prst="rect">
            <a:avLst/>
          </a:prstGeom>
          <a:noFill/>
          <a:ln w="9525">
            <a:noFill/>
            <a:miter lim="800000"/>
            <a:headEnd/>
            <a:tailEnd/>
          </a:ln>
          <a:effectLst/>
        </p:spPr>
        <p:txBody>
          <a:bodyPr wrap="square">
            <a:spAutoFit/>
          </a:bodyPr>
          <a:lstStyle/>
          <a:p>
            <a:pPr algn="just">
              <a:spcBef>
                <a:spcPct val="50000"/>
              </a:spcBef>
              <a:defRPr/>
            </a:pPr>
            <a:r>
              <a:rPr kumimoji="1" lang="zh-CN" altLang="en-US" sz="2100" dirty="0">
                <a:latin typeface="宋体" pitchFamily="2" charset="-122"/>
              </a:rPr>
              <a:t>  </a:t>
            </a:r>
            <a:r>
              <a:rPr lang="en-US" sz="2100" dirty="0">
                <a:latin typeface="Times New Roman" charset="0"/>
                <a:ea typeface="Times New Roman" charset="0"/>
                <a:cs typeface="Times New Roman" charset="0"/>
              </a:rPr>
              <a:t>If the experiment is performed </a:t>
            </a:r>
            <a:r>
              <a:rPr lang="en-US" sz="2100" i="1" dirty="0">
                <a:solidFill>
                  <a:srgbClr val="FF0000"/>
                </a:solidFill>
                <a:latin typeface="Times New Roman" charset="0"/>
                <a:ea typeface="Times New Roman" charset="0"/>
                <a:cs typeface="Times New Roman" charset="0"/>
              </a:rPr>
              <a:t>n </a:t>
            </a:r>
            <a:r>
              <a:rPr lang="en-US" sz="2100" dirty="0">
                <a:solidFill>
                  <a:srgbClr val="FF0000"/>
                </a:solidFill>
                <a:latin typeface="Times New Roman" charset="0"/>
                <a:ea typeface="Times New Roman" charset="0"/>
                <a:cs typeface="Times New Roman" charset="0"/>
              </a:rPr>
              <a:t>times</a:t>
            </a:r>
            <a:r>
              <a:rPr lang="en-US" sz="2100" dirty="0">
                <a:latin typeface="Times New Roman" charset="0"/>
                <a:ea typeface="Times New Roman" charset="0"/>
                <a:cs typeface="Times New Roman" charset="0"/>
              </a:rPr>
              <a:t>, on some of the replications the event </a:t>
            </a:r>
            <a:r>
              <a:rPr lang="en-US" sz="2100" i="1" dirty="0">
                <a:latin typeface="Times New Roman" charset="0"/>
                <a:ea typeface="Times New Roman" charset="0"/>
                <a:cs typeface="Times New Roman" charset="0"/>
              </a:rPr>
              <a:t>A </a:t>
            </a:r>
            <a:r>
              <a:rPr lang="en-US" sz="2100" dirty="0">
                <a:latin typeface="Times New Roman" charset="0"/>
                <a:ea typeface="Times New Roman" charset="0"/>
                <a:cs typeface="Times New Roman" charset="0"/>
              </a:rPr>
              <a:t>will occur (the outcome will be in the set </a:t>
            </a:r>
            <a:r>
              <a:rPr lang="en-US" sz="2100" i="1" dirty="0">
                <a:latin typeface="Times New Roman" charset="0"/>
                <a:ea typeface="Times New Roman" charset="0"/>
                <a:cs typeface="Times New Roman" charset="0"/>
              </a:rPr>
              <a:t>A</a:t>
            </a:r>
            <a:r>
              <a:rPr lang="en-US" sz="2100" dirty="0">
                <a:latin typeface="Times New Roman" charset="0"/>
                <a:ea typeface="Times New Roman" charset="0"/>
                <a:cs typeface="Times New Roman" charset="0"/>
              </a:rPr>
              <a:t>), and on others, </a:t>
            </a:r>
            <a:r>
              <a:rPr lang="en-US" sz="2100" i="1" dirty="0">
                <a:latin typeface="Times New Roman" charset="0"/>
                <a:ea typeface="Times New Roman" charset="0"/>
                <a:cs typeface="Times New Roman" charset="0"/>
              </a:rPr>
              <a:t>A </a:t>
            </a:r>
            <a:r>
              <a:rPr lang="en-US" sz="2100" dirty="0">
                <a:latin typeface="Times New Roman" charset="0"/>
                <a:ea typeface="Times New Roman" charset="0"/>
                <a:cs typeface="Times New Roman" charset="0"/>
              </a:rPr>
              <a:t>will not occur. Let </a:t>
            </a:r>
            <a:r>
              <a:rPr lang="en-US" sz="2100" i="1" dirty="0">
                <a:latin typeface="Times New Roman" charset="0"/>
                <a:ea typeface="Times New Roman" charset="0"/>
                <a:cs typeface="Times New Roman" charset="0"/>
              </a:rPr>
              <a:t>n</a:t>
            </a:r>
            <a:r>
              <a:rPr lang="en-US" sz="2100" dirty="0">
                <a:latin typeface="Times New Roman" charset="0"/>
                <a:ea typeface="Times New Roman" charset="0"/>
                <a:cs typeface="Times New Roman" charset="0"/>
              </a:rPr>
              <a:t>(</a:t>
            </a:r>
            <a:r>
              <a:rPr lang="en-US" sz="2100" i="1" dirty="0">
                <a:latin typeface="Times New Roman" charset="0"/>
                <a:ea typeface="Times New Roman" charset="0"/>
                <a:cs typeface="Times New Roman" charset="0"/>
              </a:rPr>
              <a:t>A</a:t>
            </a:r>
            <a:r>
              <a:rPr lang="en-US" sz="2100" dirty="0">
                <a:latin typeface="Times New Roman" charset="0"/>
                <a:ea typeface="Times New Roman" charset="0"/>
                <a:cs typeface="Times New Roman" charset="0"/>
              </a:rPr>
              <a:t>) denote the number of replications on which </a:t>
            </a:r>
            <a:r>
              <a:rPr lang="en-US" sz="2100" i="1" dirty="0">
                <a:latin typeface="Times New Roman" charset="0"/>
                <a:ea typeface="Times New Roman" charset="0"/>
                <a:cs typeface="Times New Roman" charset="0"/>
              </a:rPr>
              <a:t>A </a:t>
            </a:r>
            <a:r>
              <a:rPr lang="en-US" sz="2100" dirty="0">
                <a:latin typeface="Times New Roman" charset="0"/>
                <a:ea typeface="Times New Roman" charset="0"/>
                <a:cs typeface="Times New Roman" charset="0"/>
              </a:rPr>
              <a:t>does occur. Then the ratio </a:t>
            </a:r>
            <a:r>
              <a:rPr lang="en-US" sz="2100" i="1" dirty="0">
                <a:solidFill>
                  <a:srgbClr val="FF0000"/>
                </a:solidFill>
                <a:latin typeface="Times New Roman" charset="0"/>
                <a:ea typeface="Times New Roman" charset="0"/>
                <a:cs typeface="Times New Roman" charset="0"/>
              </a:rPr>
              <a:t>n</a:t>
            </a:r>
            <a:r>
              <a:rPr lang="en-US" sz="2100" dirty="0">
                <a:solidFill>
                  <a:srgbClr val="FF0000"/>
                </a:solidFill>
                <a:latin typeface="Times New Roman" charset="0"/>
                <a:ea typeface="Times New Roman" charset="0"/>
                <a:cs typeface="Times New Roman" charset="0"/>
              </a:rPr>
              <a:t>(</a:t>
            </a:r>
            <a:r>
              <a:rPr lang="en-US" sz="2100" i="1" dirty="0">
                <a:solidFill>
                  <a:srgbClr val="FF0000"/>
                </a:solidFill>
                <a:latin typeface="Times New Roman" charset="0"/>
                <a:ea typeface="Times New Roman" charset="0"/>
                <a:cs typeface="Times New Roman" charset="0"/>
              </a:rPr>
              <a:t>A</a:t>
            </a:r>
            <a:r>
              <a:rPr lang="en-US" sz="2100" dirty="0">
                <a:solidFill>
                  <a:srgbClr val="FF0000"/>
                </a:solidFill>
                <a:latin typeface="Times New Roman" charset="0"/>
                <a:ea typeface="Times New Roman" charset="0"/>
                <a:cs typeface="Times New Roman" charset="0"/>
              </a:rPr>
              <a:t>)/</a:t>
            </a:r>
            <a:r>
              <a:rPr lang="en-US" sz="2100" i="1" dirty="0">
                <a:solidFill>
                  <a:srgbClr val="FF0000"/>
                </a:solidFill>
                <a:latin typeface="Times New Roman" charset="0"/>
                <a:ea typeface="Times New Roman" charset="0"/>
                <a:cs typeface="Times New Roman" charset="0"/>
              </a:rPr>
              <a:t>n</a:t>
            </a:r>
            <a:r>
              <a:rPr lang="en-US" sz="2100" i="1"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is called the </a:t>
            </a:r>
            <a:r>
              <a:rPr lang="en-US" sz="2100" b="1" i="1" dirty="0">
                <a:solidFill>
                  <a:srgbClr val="FF0000"/>
                </a:solidFill>
                <a:latin typeface="Times New Roman" charset="0"/>
                <a:ea typeface="Times New Roman" charset="0"/>
                <a:cs typeface="Times New Roman" charset="0"/>
              </a:rPr>
              <a:t>relative frequency </a:t>
            </a:r>
            <a:r>
              <a:rPr lang="en-US" sz="2100" dirty="0">
                <a:latin typeface="Times New Roman" charset="0"/>
                <a:ea typeface="Times New Roman" charset="0"/>
                <a:cs typeface="Times New Roman" charset="0"/>
              </a:rPr>
              <a:t>of occurrence of the event </a:t>
            </a:r>
            <a:r>
              <a:rPr lang="en-US" sz="2100" i="1" dirty="0">
                <a:latin typeface="Times New Roman" charset="0"/>
                <a:ea typeface="Times New Roman" charset="0"/>
                <a:cs typeface="Times New Roman" charset="0"/>
              </a:rPr>
              <a:t>A </a:t>
            </a:r>
            <a:r>
              <a:rPr lang="en-US" sz="2100" dirty="0">
                <a:latin typeface="Times New Roman" charset="0"/>
                <a:ea typeface="Times New Roman" charset="0"/>
                <a:cs typeface="Times New Roman" charset="0"/>
              </a:rPr>
              <a:t>in the sequence of </a:t>
            </a:r>
            <a:r>
              <a:rPr lang="en-US" sz="2100" i="1" dirty="0">
                <a:latin typeface="Times New Roman" charset="0"/>
                <a:ea typeface="Times New Roman" charset="0"/>
                <a:cs typeface="Times New Roman" charset="0"/>
              </a:rPr>
              <a:t>n </a:t>
            </a:r>
            <a:r>
              <a:rPr lang="en-US" sz="2100" dirty="0">
                <a:latin typeface="Times New Roman" charset="0"/>
                <a:ea typeface="Times New Roman" charset="0"/>
                <a:cs typeface="Times New Roman" charset="0"/>
              </a:rPr>
              <a:t>replications. </a:t>
            </a:r>
          </a:p>
        </p:txBody>
      </p:sp>
      <p:sp>
        <p:nvSpPr>
          <p:cNvPr id="26630" name="Text Box 6">
            <a:extLst>
              <a:ext uri="{FF2B5EF4-FFF2-40B4-BE49-F238E27FC236}">
                <a16:creationId xmlns:a16="http://schemas.microsoft.com/office/drawing/2014/main" xmlns="" id="{C62D6A85-02D8-4706-B504-6CDAEB09CB07}"/>
              </a:ext>
            </a:extLst>
          </p:cNvPr>
          <p:cNvSpPr txBox="1">
            <a:spLocks noChangeArrowheads="1"/>
          </p:cNvSpPr>
          <p:nvPr/>
        </p:nvSpPr>
        <p:spPr bwMode="auto">
          <a:xfrm>
            <a:off x="429463" y="3113965"/>
            <a:ext cx="811810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100" dirty="0">
                <a:latin typeface="宋体" panose="02010600030101010101" pitchFamily="2" charset="-122"/>
              </a:rPr>
              <a:t>  </a:t>
            </a:r>
            <a:r>
              <a:rPr lang="en-US" sz="2100" dirty="0">
                <a:latin typeface="Times New Roman" charset="0"/>
                <a:ea typeface="Times New Roman" charset="0"/>
                <a:cs typeface="Times New Roman" charset="0"/>
              </a:rPr>
              <a:t>That is, as </a:t>
            </a:r>
            <a:r>
              <a:rPr lang="en-US" sz="2100" i="1" dirty="0">
                <a:latin typeface="Times New Roman" charset="0"/>
                <a:ea typeface="Times New Roman" charset="0"/>
                <a:cs typeface="Times New Roman" charset="0"/>
              </a:rPr>
              <a:t>n </a:t>
            </a:r>
            <a:r>
              <a:rPr lang="en-US" sz="2100" dirty="0">
                <a:latin typeface="Times New Roman" charset="0"/>
                <a:ea typeface="Times New Roman" charset="0"/>
                <a:cs typeface="Times New Roman" charset="0"/>
              </a:rPr>
              <a:t>gets arbitrarily large, </a:t>
            </a:r>
            <a:r>
              <a:rPr lang="en-US" sz="2100" i="1" dirty="0">
                <a:latin typeface="Times New Roman" charset="0"/>
                <a:ea typeface="Times New Roman" charset="0"/>
                <a:cs typeface="Times New Roman" charset="0"/>
              </a:rPr>
              <a:t>n</a:t>
            </a:r>
            <a:r>
              <a:rPr lang="en-US" sz="2100" dirty="0">
                <a:latin typeface="Times New Roman" charset="0"/>
                <a:ea typeface="Times New Roman" charset="0"/>
                <a:cs typeface="Times New Roman" charset="0"/>
              </a:rPr>
              <a:t>(</a:t>
            </a:r>
            <a:r>
              <a:rPr lang="en-US" sz="2100" i="1" dirty="0">
                <a:latin typeface="Times New Roman" charset="0"/>
                <a:ea typeface="Times New Roman" charset="0"/>
                <a:cs typeface="Times New Roman" charset="0"/>
              </a:rPr>
              <a:t>A</a:t>
            </a:r>
            <a:r>
              <a:rPr lang="en-US" sz="2100" dirty="0">
                <a:latin typeface="Times New Roman" charset="0"/>
                <a:ea typeface="Times New Roman" charset="0"/>
                <a:cs typeface="Times New Roman" charset="0"/>
              </a:rPr>
              <a:t>)/</a:t>
            </a:r>
            <a:r>
              <a:rPr lang="en-US" sz="2100" i="1" dirty="0">
                <a:latin typeface="Times New Roman" charset="0"/>
                <a:ea typeface="Times New Roman" charset="0"/>
                <a:cs typeface="Times New Roman" charset="0"/>
              </a:rPr>
              <a:t>n </a:t>
            </a:r>
            <a:r>
              <a:rPr lang="en-US" sz="2100" dirty="0">
                <a:latin typeface="Times New Roman" charset="0"/>
                <a:ea typeface="Times New Roman" charset="0"/>
                <a:cs typeface="Times New Roman" charset="0"/>
              </a:rPr>
              <a:t>approaches a limiting value referred to as the </a:t>
            </a:r>
            <a:r>
              <a:rPr lang="en-US" sz="2100" i="1" dirty="0">
                <a:latin typeface="Times New Roman" charset="0"/>
                <a:ea typeface="Times New Roman" charset="0"/>
                <a:cs typeface="Times New Roman" charset="0"/>
              </a:rPr>
              <a:t>limiting </a:t>
            </a:r>
            <a:r>
              <a:rPr lang="en-US" sz="2100" dirty="0">
                <a:latin typeface="Times New Roman" charset="0"/>
                <a:ea typeface="Times New Roman" charset="0"/>
                <a:cs typeface="Times New Roman" charset="0"/>
              </a:rPr>
              <a:t>(or </a:t>
            </a:r>
            <a:r>
              <a:rPr lang="en-US" sz="2100" i="1" dirty="0">
                <a:latin typeface="Times New Roman" charset="0"/>
                <a:ea typeface="Times New Roman" charset="0"/>
                <a:cs typeface="Times New Roman" charset="0"/>
              </a:rPr>
              <a:t>long-run</a:t>
            </a:r>
            <a:r>
              <a:rPr lang="en-US" sz="2100" dirty="0">
                <a:latin typeface="Times New Roman" charset="0"/>
                <a:ea typeface="Times New Roman" charset="0"/>
                <a:cs typeface="Times New Roman" charset="0"/>
              </a:rPr>
              <a:t>) </a:t>
            </a:r>
            <a:r>
              <a:rPr lang="en-US" sz="2100" i="1" dirty="0">
                <a:latin typeface="Times New Roman" charset="0"/>
                <a:ea typeface="Times New Roman" charset="0"/>
                <a:cs typeface="Times New Roman" charset="0"/>
              </a:rPr>
              <a:t>relative frequency </a:t>
            </a:r>
            <a:r>
              <a:rPr lang="en-US" sz="2100" dirty="0">
                <a:latin typeface="Times New Roman" charset="0"/>
                <a:ea typeface="Times New Roman" charset="0"/>
                <a:cs typeface="Times New Roman" charset="0"/>
              </a:rPr>
              <a:t>of the event </a:t>
            </a:r>
            <a:r>
              <a:rPr lang="en-US" sz="2100" i="1" dirty="0">
                <a:latin typeface="Times New Roman" charset="0"/>
                <a:ea typeface="Times New Roman" charset="0"/>
                <a:cs typeface="Times New Roman" charset="0"/>
              </a:rPr>
              <a:t>A</a:t>
            </a:r>
            <a:r>
              <a:rPr lang="en-US" sz="2100" dirty="0">
                <a:latin typeface="Times New Roman" charset="0"/>
                <a:ea typeface="Times New Roman" charset="0"/>
                <a:cs typeface="Times New Roman" charset="0"/>
              </a:rPr>
              <a:t>. The </a:t>
            </a:r>
            <a:r>
              <a:rPr lang="en-US" sz="2100" i="1" dirty="0">
                <a:latin typeface="Times New Roman" charset="0"/>
                <a:ea typeface="Times New Roman" charset="0"/>
                <a:cs typeface="Times New Roman" charset="0"/>
              </a:rPr>
              <a:t>objective interpretation of probability </a:t>
            </a:r>
            <a:r>
              <a:rPr lang="en-US" sz="2100" dirty="0">
                <a:latin typeface="Times New Roman" charset="0"/>
                <a:ea typeface="Times New Roman" charset="0"/>
                <a:cs typeface="Times New Roman" charset="0"/>
              </a:rPr>
              <a:t>identifies this limiting </a:t>
            </a:r>
            <a:r>
              <a:rPr lang="en-US" sz="2100" dirty="0">
                <a:solidFill>
                  <a:srgbClr val="FF0000"/>
                </a:solidFill>
                <a:latin typeface="Times New Roman" charset="0"/>
                <a:ea typeface="Times New Roman" charset="0"/>
                <a:cs typeface="Times New Roman" charset="0"/>
              </a:rPr>
              <a:t>relative frequency</a:t>
            </a:r>
            <a:r>
              <a:rPr lang="en-US" sz="2100" dirty="0">
                <a:latin typeface="Times New Roman" charset="0"/>
                <a:ea typeface="Times New Roman" charset="0"/>
                <a:cs typeface="Times New Roman" charset="0"/>
              </a:rPr>
              <a:t> with </a:t>
            </a:r>
            <a:r>
              <a:rPr lang="en-US" sz="2100" i="1" dirty="0">
                <a:latin typeface="Times New Roman" charset="0"/>
                <a:ea typeface="Times New Roman" charset="0"/>
                <a:cs typeface="Times New Roman" charset="0"/>
              </a:rPr>
              <a:t>P</a:t>
            </a:r>
            <a:r>
              <a:rPr lang="en-US" sz="2100" dirty="0">
                <a:latin typeface="Times New Roman" charset="0"/>
                <a:ea typeface="Times New Roman" charset="0"/>
                <a:cs typeface="Times New Roman" charset="0"/>
              </a:rPr>
              <a:t>(</a:t>
            </a:r>
            <a:r>
              <a:rPr lang="en-US" sz="2100" i="1" dirty="0">
                <a:latin typeface="Times New Roman" charset="0"/>
                <a:ea typeface="Times New Roman" charset="0"/>
                <a:cs typeface="Times New Roman" charset="0"/>
              </a:rPr>
              <a:t>A</a:t>
            </a:r>
            <a:r>
              <a:rPr lang="en-US"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based</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on</a:t>
            </a:r>
            <a:r>
              <a:rPr lang="zh-CN" altLang="en-US" sz="2100" dirty="0">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the</a:t>
            </a:r>
            <a:r>
              <a:rPr lang="zh-CN" altLang="en-US" sz="2100" dirty="0">
                <a:solidFill>
                  <a:srgbClr val="FF0000"/>
                </a:solidFill>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laws</a:t>
            </a:r>
            <a:r>
              <a:rPr lang="zh-CN" altLang="en-US" sz="2100" dirty="0">
                <a:solidFill>
                  <a:srgbClr val="FF0000"/>
                </a:solidFill>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of</a:t>
            </a:r>
            <a:r>
              <a:rPr lang="zh-CN" altLang="en-US" sz="2100" dirty="0">
                <a:solidFill>
                  <a:srgbClr val="FF0000"/>
                </a:solidFill>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large</a:t>
            </a:r>
            <a:r>
              <a:rPr lang="zh-CN" altLang="en-US" sz="2100" dirty="0">
                <a:solidFill>
                  <a:srgbClr val="FF0000"/>
                </a:solidFill>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number,</a:t>
            </a:r>
            <a:r>
              <a:rPr lang="zh-CN" altLang="en-US" sz="2100" dirty="0">
                <a:solidFill>
                  <a:srgbClr val="FF0000"/>
                </a:solidFill>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which</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will</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be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shown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future.</a:t>
            </a:r>
            <a:r>
              <a:rPr lang="en-US" sz="2100" dirty="0">
                <a:latin typeface="Times New Roman" charset="0"/>
                <a:ea typeface="Times New Roman" charset="0"/>
                <a:cs typeface="Times New Roman" charset="0"/>
              </a:rPr>
              <a:t> </a:t>
            </a:r>
          </a:p>
        </p:txBody>
      </p:sp>
      <p:sp>
        <p:nvSpPr>
          <p:cNvPr id="4" name="灯片编号占位符 3">
            <a:extLst>
              <a:ext uri="{FF2B5EF4-FFF2-40B4-BE49-F238E27FC236}">
                <a16:creationId xmlns:a16="http://schemas.microsoft.com/office/drawing/2014/main" xmlns="" id="{AD57AF81-0FDC-4409-9733-1AA9B17F1532}"/>
              </a:ext>
            </a:extLst>
          </p:cNvPr>
          <p:cNvSpPr>
            <a:spLocks noGrp="1"/>
          </p:cNvSpPr>
          <p:nvPr>
            <p:ph type="sldNum" sz="quarter" idx="12"/>
          </p:nvPr>
        </p:nvSpPr>
        <p:spPr/>
        <p:txBody>
          <a:bodyPr/>
          <a:lstStyle/>
          <a:p>
            <a:fld id="{FA941FB5-B56A-DB49-A8AB-D06F1CE43BD1}" type="slidenum">
              <a:rPr lang="en-US" smtClean="0"/>
              <a:t>68</a:t>
            </a:fld>
            <a:endParaRPr lang="en-US"/>
          </a:p>
        </p:txBody>
      </p:sp>
    </p:spTree>
    <p:extLst>
      <p:ext uri="{BB962C8B-B14F-4D97-AF65-F5344CB8AC3E}">
        <p14:creationId xmlns:p14="http://schemas.microsoft.com/office/powerpoint/2010/main" val="12502924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inVertical)">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barn(inVertical)">
                                      <p:cBhvr>
                                        <p:cTn id="12"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3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1329" y="951733"/>
            <a:ext cx="8031257" cy="1384995"/>
          </a:xfrm>
          <a:prstGeom prst="rect">
            <a:avLst/>
          </a:prstGeom>
        </p:spPr>
        <p:txBody>
          <a:bodyPr wrap="square">
            <a:spAutoFit/>
          </a:bodyPr>
          <a:lstStyle/>
          <a:p>
            <a:pPr algn="just"/>
            <a:r>
              <a:rPr lang="zh-CN" altLang="en-US" sz="2100" dirty="0">
                <a:latin typeface="Times" charset="0"/>
              </a:rPr>
              <a:t>       </a:t>
            </a:r>
            <a:r>
              <a:rPr lang="en-US" sz="2100" dirty="0">
                <a:latin typeface="Times" charset="0"/>
              </a:rPr>
              <a:t>For example, let </a:t>
            </a:r>
            <a:r>
              <a:rPr lang="en-US" sz="2100" i="1" dirty="0">
                <a:latin typeface="Times" charset="0"/>
              </a:rPr>
              <a:t>A </a:t>
            </a:r>
            <a:r>
              <a:rPr lang="en-US" sz="2100" dirty="0">
                <a:latin typeface="Times" charset="0"/>
              </a:rPr>
              <a:t>be the event that a package sent within the state of California </a:t>
            </a:r>
            <a:r>
              <a:rPr lang="en-US" sz="2100" dirty="0">
                <a:solidFill>
                  <a:srgbClr val="FF0000"/>
                </a:solidFill>
                <a:latin typeface="Times" charset="0"/>
              </a:rPr>
              <a:t>for </a:t>
            </a:r>
            <a:r>
              <a:rPr lang="zh-CN" altLang="en-US" sz="2100" dirty="0">
                <a:solidFill>
                  <a:srgbClr val="FF0000"/>
                </a:solidFill>
                <a:latin typeface="Times" charset="0"/>
              </a:rPr>
              <a:t> </a:t>
            </a:r>
            <a:r>
              <a:rPr lang="en-US" altLang="zh-CN" sz="2100" dirty="0">
                <a:solidFill>
                  <a:srgbClr val="FF0000"/>
                </a:solidFill>
                <a:latin typeface="Times" charset="0"/>
              </a:rPr>
              <a:t>2</a:t>
            </a:r>
            <a:r>
              <a:rPr lang="en-US" altLang="zh-CN" sz="2100" baseline="30000" dirty="0">
                <a:solidFill>
                  <a:srgbClr val="FF0000"/>
                </a:solidFill>
                <a:latin typeface="Times" charset="0"/>
              </a:rPr>
              <a:t>nd</a:t>
            </a:r>
            <a:r>
              <a:rPr lang="zh-CN" altLang="en-US" sz="2100" dirty="0">
                <a:solidFill>
                  <a:srgbClr val="FF0000"/>
                </a:solidFill>
                <a:latin typeface="Times" charset="0"/>
              </a:rPr>
              <a:t>  </a:t>
            </a:r>
            <a:r>
              <a:rPr lang="en-US" sz="2100" dirty="0">
                <a:solidFill>
                  <a:srgbClr val="FF0000"/>
                </a:solidFill>
                <a:latin typeface="Times" charset="0"/>
              </a:rPr>
              <a:t>day delivery actually arrives within one day</a:t>
            </a:r>
            <a:r>
              <a:rPr lang="en-US" sz="2100" dirty="0">
                <a:latin typeface="Times" charset="0"/>
              </a:rPr>
              <a:t>. The results from sending 10 such packages (the first 10 replications) are as follows: </a:t>
            </a:r>
            <a:endParaRPr lang="en-US" sz="2100" dirty="0"/>
          </a:p>
        </p:txBody>
      </p:sp>
      <p:sp>
        <p:nvSpPr>
          <p:cNvPr id="4" name="Rectangle 3"/>
          <p:cNvSpPr/>
          <p:nvPr/>
        </p:nvSpPr>
        <p:spPr>
          <a:xfrm>
            <a:off x="551329" y="2313645"/>
            <a:ext cx="8182536" cy="1061829"/>
          </a:xfrm>
          <a:prstGeom prst="rect">
            <a:avLst/>
          </a:prstGeom>
        </p:spPr>
        <p:txBody>
          <a:bodyPr wrap="square">
            <a:spAutoFit/>
          </a:bodyPr>
          <a:lstStyle/>
          <a:p>
            <a:r>
              <a:rPr lang="en-US" sz="2100" dirty="0">
                <a:latin typeface="Times" charset="0"/>
              </a:rPr>
              <a:t>Package# </a:t>
            </a:r>
            <a:r>
              <a:rPr lang="zh-CN" altLang="en-US" sz="2100" dirty="0">
                <a:latin typeface="Times" charset="0"/>
              </a:rPr>
              <a:t>                           </a:t>
            </a:r>
            <a:r>
              <a:rPr lang="en-US" sz="2100" dirty="0">
                <a:latin typeface="Times" charset="0"/>
              </a:rPr>
              <a:t>1 </a:t>
            </a:r>
            <a:r>
              <a:rPr lang="zh-CN" altLang="en-US" sz="2100" dirty="0">
                <a:latin typeface="Times" charset="0"/>
              </a:rPr>
              <a:t>     </a:t>
            </a:r>
            <a:r>
              <a:rPr lang="en-US" sz="2100" dirty="0">
                <a:latin typeface="Times" charset="0"/>
              </a:rPr>
              <a:t>2 </a:t>
            </a:r>
            <a:r>
              <a:rPr lang="zh-CN" altLang="en-US" sz="2100" dirty="0">
                <a:latin typeface="Times" charset="0"/>
              </a:rPr>
              <a:t>   </a:t>
            </a:r>
            <a:r>
              <a:rPr lang="en-US" sz="2100" dirty="0">
                <a:latin typeface="Times" charset="0"/>
              </a:rPr>
              <a:t>3 </a:t>
            </a:r>
            <a:r>
              <a:rPr lang="zh-CN" altLang="en-US" sz="2100" dirty="0">
                <a:latin typeface="Times" charset="0"/>
              </a:rPr>
              <a:t>     </a:t>
            </a:r>
            <a:r>
              <a:rPr lang="en-US" sz="2100" dirty="0">
                <a:latin typeface="Times" charset="0"/>
              </a:rPr>
              <a:t>4</a:t>
            </a:r>
            <a:r>
              <a:rPr lang="zh-CN" altLang="en-US" sz="2100" dirty="0">
                <a:latin typeface="Times" charset="0"/>
              </a:rPr>
              <a:t>    </a:t>
            </a:r>
            <a:r>
              <a:rPr lang="en-US" sz="2100" dirty="0">
                <a:latin typeface="Times" charset="0"/>
              </a:rPr>
              <a:t> 5 </a:t>
            </a:r>
            <a:r>
              <a:rPr lang="zh-CN" altLang="en-US" sz="2100" dirty="0">
                <a:latin typeface="Times" charset="0"/>
              </a:rPr>
              <a:t>   </a:t>
            </a:r>
            <a:r>
              <a:rPr lang="en-US" sz="2100" dirty="0">
                <a:latin typeface="Times" charset="0"/>
              </a:rPr>
              <a:t>6 </a:t>
            </a:r>
            <a:r>
              <a:rPr lang="zh-CN" altLang="en-US" sz="2100" dirty="0">
                <a:latin typeface="Times" charset="0"/>
              </a:rPr>
              <a:t>    </a:t>
            </a:r>
            <a:r>
              <a:rPr lang="en-US" sz="2100" dirty="0">
                <a:latin typeface="Times" charset="0"/>
              </a:rPr>
              <a:t>7 </a:t>
            </a:r>
            <a:r>
              <a:rPr lang="zh-CN" altLang="en-US" sz="2100" dirty="0">
                <a:latin typeface="Times" charset="0"/>
              </a:rPr>
              <a:t>     </a:t>
            </a:r>
            <a:r>
              <a:rPr lang="en-US" sz="2100" dirty="0">
                <a:latin typeface="Times" charset="0"/>
              </a:rPr>
              <a:t>8 </a:t>
            </a:r>
            <a:r>
              <a:rPr lang="zh-CN" altLang="en-US" sz="2100" dirty="0">
                <a:latin typeface="Times" charset="0"/>
              </a:rPr>
              <a:t>     </a:t>
            </a:r>
            <a:r>
              <a:rPr lang="en-US" sz="2100" dirty="0">
                <a:latin typeface="Times" charset="0"/>
              </a:rPr>
              <a:t>9 </a:t>
            </a:r>
            <a:r>
              <a:rPr lang="zh-CN" altLang="en-US" sz="2100" dirty="0">
                <a:latin typeface="Times" charset="0"/>
              </a:rPr>
              <a:t>      </a:t>
            </a:r>
            <a:r>
              <a:rPr lang="en-US" sz="2100" dirty="0">
                <a:latin typeface="Times" charset="0"/>
              </a:rPr>
              <a:t>10 </a:t>
            </a:r>
          </a:p>
          <a:p>
            <a:r>
              <a:rPr lang="en-US" sz="2100" dirty="0">
                <a:latin typeface="Times" charset="0"/>
              </a:rPr>
              <a:t>Did</a:t>
            </a:r>
            <a:r>
              <a:rPr lang="zh-CN" altLang="en-US" sz="2100" dirty="0">
                <a:latin typeface="Times" charset="0"/>
              </a:rPr>
              <a:t> </a:t>
            </a:r>
            <a:r>
              <a:rPr lang="en-US" sz="2100" i="1" dirty="0">
                <a:latin typeface="Times" charset="0"/>
              </a:rPr>
              <a:t>A</a:t>
            </a:r>
            <a:r>
              <a:rPr lang="zh-CN" altLang="en-US" sz="2100" i="1" dirty="0">
                <a:latin typeface="Times" charset="0"/>
              </a:rPr>
              <a:t> </a:t>
            </a:r>
            <a:r>
              <a:rPr lang="en-US" sz="2100" dirty="0">
                <a:latin typeface="Times" charset="0"/>
              </a:rPr>
              <a:t>occur? </a:t>
            </a:r>
            <a:r>
              <a:rPr lang="zh-CN" altLang="en-US" sz="2100" dirty="0">
                <a:latin typeface="Times" charset="0"/>
              </a:rPr>
              <a:t>                      </a:t>
            </a:r>
            <a:r>
              <a:rPr lang="en-US" sz="2100" dirty="0">
                <a:latin typeface="Times" charset="0"/>
              </a:rPr>
              <a:t>N</a:t>
            </a:r>
            <a:r>
              <a:rPr lang="zh-CN" altLang="en-US" sz="2100" dirty="0">
                <a:latin typeface="Times" charset="0"/>
              </a:rPr>
              <a:t>   </a:t>
            </a:r>
            <a:r>
              <a:rPr lang="en-US" sz="2100" dirty="0">
                <a:latin typeface="Times" charset="0"/>
              </a:rPr>
              <a:t>Y</a:t>
            </a:r>
            <a:r>
              <a:rPr lang="zh-CN" altLang="en-US" sz="2100" dirty="0">
                <a:latin typeface="Times" charset="0"/>
              </a:rPr>
              <a:t>     </a:t>
            </a:r>
            <a:r>
              <a:rPr lang="en-US" sz="2100" dirty="0">
                <a:latin typeface="Times" charset="0"/>
              </a:rPr>
              <a:t>Y</a:t>
            </a:r>
            <a:r>
              <a:rPr lang="zh-CN" altLang="en-US" sz="2100" dirty="0">
                <a:latin typeface="Times" charset="0"/>
              </a:rPr>
              <a:t>     </a:t>
            </a:r>
            <a:r>
              <a:rPr lang="en-US" sz="2100" dirty="0">
                <a:latin typeface="Times" charset="0"/>
              </a:rPr>
              <a:t>Y</a:t>
            </a:r>
            <a:r>
              <a:rPr lang="zh-CN" altLang="en-US" sz="2100" dirty="0">
                <a:latin typeface="Times" charset="0"/>
              </a:rPr>
              <a:t>     </a:t>
            </a:r>
            <a:r>
              <a:rPr lang="en-US" sz="2100" dirty="0">
                <a:latin typeface="Times" charset="0"/>
              </a:rPr>
              <a:t>N</a:t>
            </a:r>
            <a:r>
              <a:rPr lang="zh-CN" altLang="en-US" sz="2100" dirty="0">
                <a:latin typeface="Times" charset="0"/>
              </a:rPr>
              <a:t>   </a:t>
            </a:r>
            <a:r>
              <a:rPr lang="en-US" sz="2100" dirty="0">
                <a:latin typeface="Times" charset="0"/>
              </a:rPr>
              <a:t>N</a:t>
            </a:r>
            <a:r>
              <a:rPr lang="zh-CN" altLang="en-US" sz="2100" dirty="0">
                <a:latin typeface="Times" charset="0"/>
              </a:rPr>
              <a:t>    </a:t>
            </a:r>
            <a:r>
              <a:rPr lang="en-US" sz="2100" dirty="0">
                <a:latin typeface="Times" charset="0"/>
              </a:rPr>
              <a:t>Y</a:t>
            </a:r>
            <a:r>
              <a:rPr lang="zh-CN" altLang="en-US" sz="2100" dirty="0">
                <a:latin typeface="Times" charset="0"/>
              </a:rPr>
              <a:t>     </a:t>
            </a:r>
            <a:r>
              <a:rPr lang="en-US" sz="2100" dirty="0">
                <a:latin typeface="Times" charset="0"/>
              </a:rPr>
              <a:t>Y</a:t>
            </a:r>
            <a:r>
              <a:rPr lang="zh-CN" altLang="en-US" sz="2100" dirty="0">
                <a:latin typeface="Times" charset="0"/>
              </a:rPr>
              <a:t>       </a:t>
            </a:r>
            <a:r>
              <a:rPr lang="en-US" sz="2100" dirty="0">
                <a:latin typeface="Times" charset="0"/>
              </a:rPr>
              <a:t>N</a:t>
            </a:r>
            <a:r>
              <a:rPr lang="zh-CN" altLang="en-US" sz="2100" dirty="0">
                <a:latin typeface="Times" charset="0"/>
              </a:rPr>
              <a:t>      </a:t>
            </a:r>
            <a:r>
              <a:rPr lang="en-US" sz="2100" dirty="0">
                <a:latin typeface="Times" charset="0"/>
              </a:rPr>
              <a:t>N </a:t>
            </a:r>
          </a:p>
          <a:p>
            <a:r>
              <a:rPr lang="en-US" sz="2100" dirty="0">
                <a:latin typeface="Times" charset="0"/>
              </a:rPr>
              <a:t>Relative frequency of </a:t>
            </a:r>
            <a:r>
              <a:rPr lang="en-US" sz="2100" i="1" dirty="0">
                <a:latin typeface="Times" charset="0"/>
              </a:rPr>
              <a:t>A </a:t>
            </a:r>
            <a:r>
              <a:rPr lang="zh-CN" altLang="en-US" sz="2100" i="1" dirty="0">
                <a:latin typeface="Times" charset="0"/>
              </a:rPr>
              <a:t>      </a:t>
            </a:r>
            <a:r>
              <a:rPr lang="en-US" sz="2100" dirty="0">
                <a:latin typeface="Times" charset="0"/>
              </a:rPr>
              <a:t>0 </a:t>
            </a:r>
            <a:r>
              <a:rPr lang="zh-CN" altLang="en-US" sz="2100" dirty="0">
                <a:latin typeface="Times" charset="0"/>
              </a:rPr>
              <a:t>  </a:t>
            </a:r>
            <a:r>
              <a:rPr lang="en-US" sz="2100" dirty="0">
                <a:latin typeface="Times" charset="0"/>
              </a:rPr>
              <a:t>.5 </a:t>
            </a:r>
            <a:r>
              <a:rPr lang="zh-CN" altLang="en-US" sz="2100" dirty="0">
                <a:latin typeface="Times" charset="0"/>
              </a:rPr>
              <a:t>  </a:t>
            </a:r>
            <a:r>
              <a:rPr lang="en-US" sz="2100" dirty="0">
                <a:latin typeface="Times" charset="0"/>
              </a:rPr>
              <a:t>.667 </a:t>
            </a:r>
            <a:r>
              <a:rPr lang="zh-CN" altLang="en-US" sz="2100" dirty="0">
                <a:latin typeface="Times" charset="0"/>
              </a:rPr>
              <a:t> </a:t>
            </a:r>
            <a:r>
              <a:rPr lang="en-US" sz="2100" dirty="0">
                <a:latin typeface="Times" charset="0"/>
              </a:rPr>
              <a:t>.75</a:t>
            </a:r>
            <a:r>
              <a:rPr lang="zh-CN" altLang="en-US" sz="2100" dirty="0">
                <a:latin typeface="Times" charset="0"/>
              </a:rPr>
              <a:t> </a:t>
            </a:r>
            <a:r>
              <a:rPr lang="en-US" sz="2100" dirty="0">
                <a:latin typeface="Times" charset="0"/>
              </a:rPr>
              <a:t> </a:t>
            </a:r>
            <a:r>
              <a:rPr lang="zh-CN" altLang="en-US" sz="2100" dirty="0">
                <a:latin typeface="Times" charset="0"/>
              </a:rPr>
              <a:t> </a:t>
            </a:r>
            <a:r>
              <a:rPr lang="en-US" sz="2100" dirty="0">
                <a:latin typeface="Times" charset="0"/>
              </a:rPr>
              <a:t>.6 </a:t>
            </a:r>
            <a:r>
              <a:rPr lang="zh-CN" altLang="en-US" sz="2100" dirty="0">
                <a:latin typeface="Times" charset="0"/>
              </a:rPr>
              <a:t>  </a:t>
            </a:r>
            <a:r>
              <a:rPr lang="en-US" sz="2100" dirty="0">
                <a:latin typeface="Times" charset="0"/>
              </a:rPr>
              <a:t>.5 </a:t>
            </a:r>
            <a:r>
              <a:rPr lang="zh-CN" altLang="en-US" sz="2100" dirty="0">
                <a:latin typeface="Times" charset="0"/>
              </a:rPr>
              <a:t> </a:t>
            </a:r>
            <a:r>
              <a:rPr lang="en-US" sz="2100" dirty="0">
                <a:latin typeface="Times" charset="0"/>
              </a:rPr>
              <a:t>.571</a:t>
            </a:r>
            <a:r>
              <a:rPr lang="zh-CN" altLang="en-US" sz="2100" dirty="0">
                <a:latin typeface="Times" charset="0"/>
              </a:rPr>
              <a:t> </a:t>
            </a:r>
            <a:r>
              <a:rPr lang="en-US" sz="2100" dirty="0">
                <a:latin typeface="Times" charset="0"/>
              </a:rPr>
              <a:t> .625 </a:t>
            </a:r>
            <a:r>
              <a:rPr lang="zh-CN" altLang="en-US" sz="2100" dirty="0">
                <a:latin typeface="Times" charset="0"/>
              </a:rPr>
              <a:t> </a:t>
            </a:r>
            <a:r>
              <a:rPr lang="en-US" sz="2100" dirty="0">
                <a:latin typeface="Times" charset="0"/>
              </a:rPr>
              <a:t>.556 </a:t>
            </a:r>
            <a:r>
              <a:rPr lang="zh-CN" altLang="en-US" sz="2100" dirty="0">
                <a:latin typeface="Times" charset="0"/>
              </a:rPr>
              <a:t>  </a:t>
            </a:r>
            <a:r>
              <a:rPr lang="en-US" sz="2100" dirty="0">
                <a:latin typeface="Times" charset="0"/>
              </a:rPr>
              <a:t>.5 </a:t>
            </a:r>
            <a:endParaRPr lang="en-US" sz="2100" dirty="0"/>
          </a:p>
        </p:txBody>
      </p:sp>
      <p:sp>
        <p:nvSpPr>
          <p:cNvPr id="7" name="灯片编号占位符 6">
            <a:extLst>
              <a:ext uri="{FF2B5EF4-FFF2-40B4-BE49-F238E27FC236}">
                <a16:creationId xmlns:a16="http://schemas.microsoft.com/office/drawing/2014/main" xmlns="" id="{6D1BC371-A66B-4836-BC42-0F467F4C0141}"/>
              </a:ext>
            </a:extLst>
          </p:cNvPr>
          <p:cNvSpPr>
            <a:spLocks noGrp="1"/>
          </p:cNvSpPr>
          <p:nvPr>
            <p:ph type="sldNum" sz="quarter" idx="12"/>
          </p:nvPr>
        </p:nvSpPr>
        <p:spPr/>
        <p:txBody>
          <a:bodyPr/>
          <a:lstStyle/>
          <a:p>
            <a:fld id="{FA941FB5-B56A-DB49-A8AB-D06F1CE43BD1}" type="slidenum">
              <a:rPr lang="en-US" smtClean="0"/>
              <a:t>69</a:t>
            </a:fld>
            <a:endParaRPr lang="en-US" dirty="0"/>
          </a:p>
        </p:txBody>
      </p:sp>
      <p:pic>
        <p:nvPicPr>
          <p:cNvPr id="6" name="图片 5">
            <a:extLst>
              <a:ext uri="{FF2B5EF4-FFF2-40B4-BE49-F238E27FC236}">
                <a16:creationId xmlns:a16="http://schemas.microsoft.com/office/drawing/2014/main" xmlns="" id="{D05140C4-80B2-6EB4-15ED-DE5124513FC9}"/>
              </a:ext>
            </a:extLst>
          </p:cNvPr>
          <p:cNvPicPr>
            <a:picLocks noChangeAspect="1"/>
          </p:cNvPicPr>
          <p:nvPr/>
        </p:nvPicPr>
        <p:blipFill>
          <a:blip r:embed="rId2"/>
          <a:stretch>
            <a:fillRect/>
          </a:stretch>
        </p:blipFill>
        <p:spPr>
          <a:xfrm>
            <a:off x="1964017" y="3654025"/>
            <a:ext cx="5357160" cy="2550764"/>
          </a:xfrm>
          <a:prstGeom prst="rect">
            <a:avLst/>
          </a:prstGeom>
        </p:spPr>
      </p:pic>
    </p:spTree>
    <p:extLst>
      <p:ext uri="{BB962C8B-B14F-4D97-AF65-F5344CB8AC3E}">
        <p14:creationId xmlns:p14="http://schemas.microsoft.com/office/powerpoint/2010/main" val="312643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6535" y="863716"/>
                <a:ext cx="8505945" cy="4770530"/>
              </a:xfrm>
              <a:ln>
                <a:solidFill>
                  <a:srgbClr val="FF0000"/>
                </a:solidFill>
              </a:ln>
            </p:spPr>
            <p:txBody>
              <a:bodyPr/>
              <a:lstStyle/>
              <a:p>
                <a:pPr algn="just">
                  <a:buFont typeface="Wingdings" panose="05000000000000000000" pitchFamily="2" charset="2"/>
                  <a:buChar char="l"/>
                </a:pPr>
                <a:r>
                  <a:rPr lang="en-US" altLang="zh-CN" sz="2400" b="1" dirty="0">
                    <a:latin typeface="Times New Roman" charset="0"/>
                    <a:ea typeface="Times New Roman" charset="0"/>
                    <a:cs typeface="Times New Roman" charset="0"/>
                  </a:rPr>
                  <a:t> Sample</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样本</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subset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population;</a:t>
                </a:r>
              </a:p>
              <a:p>
                <a:pPr marL="0" indent="0" algn="just">
                  <a:buNone/>
                </a:pPr>
                <a:r>
                  <a:rPr lang="en-US" altLang="zh-CN" sz="2400" b="1" dirty="0">
                    <a:latin typeface="Times New Roman" charset="0"/>
                    <a:ea typeface="Times New Roman" charset="0"/>
                    <a:cs typeface="Times New Roman" charset="0"/>
                  </a:rPr>
                  <a:t>     Certain</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characteristic</a:t>
                </a:r>
                <a:r>
                  <a:rPr lang="zh-CN" altLang="en-US"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objects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population:</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0" indent="0" algn="just">
                  <a:buNone/>
                </a:pPr>
                <a:r>
                  <a:rPr lang="en-US" altLang="zh-CN" sz="2400" dirty="0">
                    <a:latin typeface="Times New Roman" charset="0"/>
                    <a:ea typeface="Times New Roman" charset="0"/>
                    <a:cs typeface="Times New Roman" charset="0"/>
                  </a:rPr>
                  <a:t>      the</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number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flaws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surface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each</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casing,</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0" indent="0" algn="just">
                  <a:buNone/>
                </a:pPr>
                <a:r>
                  <a:rPr lang="en-US" altLang="zh-CN" sz="2400" dirty="0">
                    <a:latin typeface="Times New Roman" charset="0"/>
                    <a:ea typeface="Times New Roman" charset="0"/>
                    <a:cs typeface="Times New Roman" charset="0"/>
                  </a:rPr>
                  <a:t>      the</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thickness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each</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capsule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wall,</a:t>
                </a:r>
              </a:p>
              <a:p>
                <a:pPr marL="0" indent="0" algn="just">
                  <a:buNone/>
                </a:pPr>
                <a:r>
                  <a:rPr lang="en-US" altLang="zh-CN" sz="2400" dirty="0">
                    <a:latin typeface="Times New Roman" charset="0"/>
                    <a:ea typeface="Times New Roman" charset="0"/>
                    <a:cs typeface="Times New Roman" charset="0"/>
                  </a:rPr>
                  <a:t>      the</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gender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engineering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graduate,</a:t>
                </a:r>
              </a:p>
              <a:p>
                <a:pPr marL="0" indent="0" algn="just">
                  <a:buNone/>
                </a:pPr>
                <a:r>
                  <a:rPr lang="en-US" altLang="zh-CN" sz="2400" dirty="0">
                    <a:latin typeface="Times New Roman" charset="0"/>
                    <a:ea typeface="Times New Roman" charset="0"/>
                    <a:cs typeface="Times New Roman" charset="0"/>
                  </a:rPr>
                  <a:t>      the</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age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individual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graduated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p>
              <a:p>
                <a:pPr algn="just">
                  <a:buFont typeface="Wingdings" panose="05000000000000000000" pitchFamily="2" charset="2"/>
                  <a:buChar char="l"/>
                </a:pPr>
                <a:r>
                  <a:rPr lang="en-US" altLang="zh-CN" sz="2400" b="1" dirty="0">
                    <a:latin typeface="Times New Roman" charset="0"/>
                    <a:ea typeface="Times New Roman" charset="0"/>
                    <a:cs typeface="Times New Roman" charset="0"/>
                  </a:rPr>
                  <a:t> Variable</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变量</a:t>
                </a:r>
                <a:r>
                  <a:rPr lang="en-US" altLang="zh-CN" sz="2400" b="1" dirty="0">
                    <a:latin typeface="Times New Roman" charset="0"/>
                    <a:ea typeface="Times New Roman" charset="0"/>
                    <a:cs typeface="Times New Roman" charset="0"/>
                  </a:rPr>
                  <a:t>)</a:t>
                </a:r>
                <a:r>
                  <a:rPr lang="zh-CN" altLang="en-US" sz="2400" b="1" dirty="0">
                    <a:latin typeface="Times New Roman" charset="0"/>
                    <a:ea typeface="Times New Roman" charset="0"/>
                    <a:cs typeface="Times New Roman" charset="0"/>
                  </a:rPr>
                  <a:t>：</a:t>
                </a:r>
                <a:r>
                  <a:rPr lang="en-US" altLang="zh-CN" sz="2400" dirty="0">
                    <a:latin typeface="Times New Roman" charset="0"/>
                    <a:ea typeface="Times New Roman" charset="0"/>
                    <a:cs typeface="Times New Roman" charset="0"/>
                  </a:rPr>
                  <a:t>any</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characteristic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whose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value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may</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change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from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object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another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population;</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0" indent="0" algn="just">
                  <a:buNone/>
                </a:pPr>
                <a:r>
                  <a:rPr lang="en-US" altLang="zh-CN" sz="2400" b="0" dirty="0">
                    <a:ea typeface="Times New Roman" charset="0"/>
                    <a:cs typeface="Times New Roman" charset="0"/>
                  </a:rPr>
                  <a:t>     </a:t>
                </a:r>
                <a14:m>
                  <m:oMath xmlns:m="http://schemas.openxmlformats.org/officeDocument/2006/math">
                    <m:r>
                      <a:rPr lang="en-US" altLang="zh-CN" sz="2400" b="0" i="1" smtClean="0">
                        <a:latin typeface="Cambria Math" charset="0"/>
                        <a:ea typeface="Times New Roman" charset="0"/>
                        <a:cs typeface="Times New Roman" charset="0"/>
                      </a:rPr>
                      <m:t>𝑥</m:t>
                    </m:r>
                    <m:r>
                      <a:rPr lang="en-US" altLang="zh-CN" sz="2400" b="0" i="1" smtClean="0">
                        <a:latin typeface="Cambria Math" charset="0"/>
                        <a:ea typeface="Times New Roman" charset="0"/>
                        <a:cs typeface="Times New Roman" charset="0"/>
                      </a:rPr>
                      <m:t>=</m:t>
                    </m:r>
                  </m:oMath>
                </a14:m>
                <a:r>
                  <a:rPr lang="en-US" altLang="zh-CN" sz="2400" dirty="0">
                    <a:latin typeface="Times New Roman" charset="0"/>
                    <a:ea typeface="Times New Roman" charset="0"/>
                    <a:cs typeface="Times New Roman" charset="0"/>
                  </a:rPr>
                  <a:t>gender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graduating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engineer;</a:t>
                </a:r>
              </a:p>
              <a:p>
                <a:pPr marL="0" indent="0" algn="just">
                  <a:buNone/>
                </a:pPr>
                <a:r>
                  <a:rPr lang="en-US" altLang="zh-CN" sz="2400" b="0" dirty="0">
                    <a:latin typeface="Times New Roman" charset="0"/>
                    <a:ea typeface="Times New Roman" charset="0"/>
                    <a:cs typeface="Times New Roman" charset="0"/>
                  </a:rPr>
                  <a:t>     </a:t>
                </a:r>
                <a14:m>
                  <m:oMath xmlns:m="http://schemas.openxmlformats.org/officeDocument/2006/math">
                    <m:r>
                      <a:rPr lang="en-US" altLang="zh-CN" sz="2400" b="0" i="1" smtClean="0">
                        <a:latin typeface="Cambria Math" charset="0"/>
                        <a:ea typeface="Times New Roman" charset="0"/>
                        <a:cs typeface="Times New Roman" charset="0"/>
                      </a:rPr>
                      <m:t>𝑦</m:t>
                    </m:r>
                    <m:r>
                      <a:rPr lang="en-US" altLang="zh-CN" sz="2400" i="1">
                        <a:latin typeface="Cambria Math" charset="0"/>
                        <a:ea typeface="Times New Roman" charset="0"/>
                        <a:cs typeface="Times New Roman" charset="0"/>
                      </a:rPr>
                      <m:t>=</m:t>
                    </m:r>
                  </m:oMath>
                </a14:m>
                <a:r>
                  <a:rPr lang="en-US" altLang="zh-CN" sz="2400" dirty="0">
                    <a:latin typeface="Times New Roman" charset="0"/>
                    <a:ea typeface="Times New Roman" charset="0"/>
                    <a:cs typeface="Times New Roman" charset="0"/>
                  </a:rPr>
                  <a:t>number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major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defects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newly</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manufactured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motor;</a:t>
                </a:r>
              </a:p>
              <a:p>
                <a:pPr marL="0" indent="0" algn="just">
                  <a:buNone/>
                </a:pPr>
                <a:r>
                  <a:rPr lang="en-US" altLang="zh-CN" sz="2400" b="0" dirty="0">
                    <a:ea typeface="Times New Roman" charset="0"/>
                    <a:cs typeface="Times New Roman" charset="0"/>
                  </a:rPr>
                  <a:t>     </a:t>
                </a:r>
                <a14:m>
                  <m:oMath xmlns:m="http://schemas.openxmlformats.org/officeDocument/2006/math">
                    <m:r>
                      <a:rPr lang="en-US" altLang="zh-CN" sz="2400" b="0" i="1" smtClean="0">
                        <a:latin typeface="Cambria Math" charset="0"/>
                        <a:ea typeface="Times New Roman" charset="0"/>
                        <a:cs typeface="Times New Roman" charset="0"/>
                      </a:rPr>
                      <m:t>𝑧</m:t>
                    </m:r>
                    <m:r>
                      <a:rPr lang="en-US" altLang="zh-CN" sz="2400" i="1">
                        <a:latin typeface="Cambria Math" charset="0"/>
                        <a:ea typeface="Times New Roman" charset="0"/>
                        <a:cs typeface="Times New Roman" charset="0"/>
                      </a:rPr>
                      <m:t>=</m:t>
                    </m:r>
                  </m:oMath>
                </a14:m>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lifespan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6535" y="863716"/>
                <a:ext cx="8505945" cy="4770530"/>
              </a:xfrm>
              <a:blipFill>
                <a:blip r:embed="rId2"/>
                <a:stretch>
                  <a:fillRect l="-358" t="-1276" r="-1001" b="-2934"/>
                </a:stretch>
              </a:blipFill>
              <a:ln>
                <a:solidFill>
                  <a:srgbClr val="FF0000"/>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4C44AEBB-42B8-4686-89B4-2E99A37E089B}"/>
              </a:ext>
            </a:extLst>
          </p:cNvPr>
          <p:cNvSpPr>
            <a:spLocks noGrp="1"/>
          </p:cNvSpPr>
          <p:nvPr>
            <p:ph type="sldNum" sz="quarter" idx="11"/>
          </p:nvPr>
        </p:nvSpPr>
        <p:spPr/>
        <p:txBody>
          <a:bodyPr/>
          <a:lstStyle/>
          <a:p>
            <a:pPr>
              <a:defRPr/>
            </a:pPr>
            <a:fld id="{8618F8B8-3FB5-463C-A387-6BC2D35C345E}" type="slidenum">
              <a:rPr lang="zh-CN" altLang="en-US" smtClean="0"/>
              <a:pPr>
                <a:defRPr/>
              </a:pPr>
              <a:t>7</a:t>
            </a:fld>
            <a:endParaRPr lang="en-US" altLang="zh-CN" dirty="0"/>
          </a:p>
        </p:txBody>
      </p:sp>
    </p:spTree>
    <p:extLst>
      <p:ext uri="{BB962C8B-B14F-4D97-AF65-F5344CB8AC3E}">
        <p14:creationId xmlns:p14="http://schemas.microsoft.com/office/powerpoint/2010/main" val="1185107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19" y="911204"/>
            <a:ext cx="843528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Properties of probability  (deduced from the 3 axioms)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59897" y="1454903"/>
                <a:ext cx="8456802" cy="430887"/>
              </a:xfrm>
              <a:prstGeom prst="rect">
                <a:avLst/>
              </a:prstGeom>
            </p:spPr>
            <p:txBody>
              <a:bodyPr wrap="square">
                <a:spAutoFit/>
              </a:bodyPr>
              <a:lstStyle/>
              <a:p>
                <a:r>
                  <a:rPr lang="en-US" altLang="zh-CN" sz="2200" b="0" dirty="0">
                    <a:solidFill>
                      <a:srgbClr val="3333FF"/>
                    </a:solidFill>
                    <a:latin typeface="Times New Roman" panose="02020603050405020304" pitchFamily="18" charset="0"/>
                    <a:cs typeface="Times New Roman" panose="02020603050405020304" pitchFamily="18" charset="0"/>
                  </a:rPr>
                  <a:t>1. </a:t>
                </a:r>
                <a14:m>
                  <m:oMath xmlns:m="http://schemas.openxmlformats.org/officeDocument/2006/math">
                    <m:r>
                      <a:rPr lang="en-US" altLang="zh-CN" sz="2200" b="0" i="1" smtClean="0">
                        <a:solidFill>
                          <a:srgbClr val="3333FF"/>
                        </a:solidFill>
                        <a:latin typeface="Cambria Math"/>
                      </a:rPr>
                      <m:t>𝑃</m:t>
                    </m:r>
                    <m:d>
                      <m:dPr>
                        <m:ctrlPr>
                          <a:rPr lang="en-US" altLang="zh-CN" sz="2200" b="0" i="1" smtClean="0">
                            <a:solidFill>
                              <a:srgbClr val="3333FF"/>
                            </a:solidFill>
                            <a:latin typeface="Cambria Math" charset="0"/>
                          </a:rPr>
                        </m:ctrlPr>
                      </m:dPr>
                      <m:e>
                        <m:r>
                          <a:rPr lang="en-US" altLang="zh-CN" sz="2200" b="0" i="1" smtClean="0">
                            <a:solidFill>
                              <a:srgbClr val="3333FF"/>
                            </a:solidFill>
                            <a:latin typeface="Cambria Math"/>
                            <a:ea typeface="Cambria Math"/>
                          </a:rPr>
                          <m:t>∅</m:t>
                        </m:r>
                      </m:e>
                    </m:d>
                    <m:r>
                      <a:rPr lang="en-US" altLang="zh-CN" sz="2200" b="0" i="1" smtClean="0">
                        <a:solidFill>
                          <a:srgbClr val="3333FF"/>
                        </a:solidFill>
                        <a:latin typeface="Cambria Math"/>
                        <a:ea typeface="Cambria Math"/>
                      </a:rPr>
                      <m:t>=</m:t>
                    </m:r>
                    <m:r>
                      <a:rPr lang="en-US" altLang="zh-CN" sz="2200" b="0" i="1" smtClean="0">
                        <a:solidFill>
                          <a:srgbClr val="3333FF"/>
                        </a:solidFill>
                        <a:latin typeface="Cambria Math"/>
                      </a:rPr>
                      <m:t>0</m:t>
                    </m:r>
                  </m:oMath>
                </a14:m>
                <a:r>
                  <a:rPr lang="en-US" altLang="zh-CN" sz="2200" dirty="0">
                    <a:solidFill>
                      <a:srgbClr val="3333FF"/>
                    </a:solidFill>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i="1" smtClean="0">
                        <a:solidFill>
                          <a:srgbClr val="3333FF"/>
                        </a:solidFill>
                        <a:latin typeface="Cambria Math"/>
                        <a:ea typeface="Cambria Math"/>
                      </a:rPr>
                      <m:t>∅</m:t>
                    </m:r>
                  </m:oMath>
                </a14:m>
                <a:r>
                  <a:rPr lang="en-US" altLang="zh-CN" sz="2200" dirty="0">
                    <a:solidFill>
                      <a:srgbClr val="3333FF"/>
                    </a:solidFill>
                    <a:latin typeface="Times New Roman" panose="02020603050405020304" pitchFamily="18" charset="0"/>
                    <a:cs typeface="Times New Roman" panose="02020603050405020304" pitchFamily="18" charset="0"/>
                  </a:rPr>
                  <a:t> is the null event.</a:t>
                </a:r>
              </a:p>
            </p:txBody>
          </p:sp>
        </mc:Choice>
        <mc:Fallback xmlns="">
          <p:sp>
            <p:nvSpPr>
              <p:cNvPr id="3" name="矩形 2"/>
              <p:cNvSpPr>
                <a:spLocks noRot="1" noChangeAspect="1" noMove="1" noResize="1" noEditPoints="1" noAdjustHandles="1" noChangeArrowheads="1" noChangeShapeType="1" noTextEdit="1"/>
              </p:cNvSpPr>
              <p:nvPr/>
            </p:nvSpPr>
            <p:spPr>
              <a:xfrm>
                <a:off x="259897" y="1454903"/>
                <a:ext cx="8456802" cy="430887"/>
              </a:xfrm>
              <a:prstGeom prst="rect">
                <a:avLst/>
              </a:prstGeom>
              <a:blipFill>
                <a:blip r:embed="rId2"/>
                <a:stretch>
                  <a:fillRect l="-937"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9101" y="2842296"/>
                <a:ext cx="8568153" cy="867482"/>
              </a:xfrm>
              <a:prstGeom prst="rect">
                <a:avLst/>
              </a:prstGeom>
              <a:noFill/>
            </p:spPr>
            <p:txBody>
              <a:bodyPr wrap="square" rtlCol="0">
                <a:spAutoFit/>
              </a:bodyPr>
              <a:lstStyle/>
              <a:p>
                <a:pPr>
                  <a:lnSpc>
                    <a:spcPct val="120000"/>
                  </a:lnSpc>
                </a:pPr>
                <a:r>
                  <a:rPr lang="en-US" altLang="zh-CN" sz="2200" dirty="0">
                    <a:solidFill>
                      <a:srgbClr val="FF0000"/>
                    </a:solidFill>
                    <a:latin typeface="Times New Roman" panose="02020603050405020304" pitchFamily="18" charset="0"/>
                    <a:cs typeface="Times New Roman" panose="02020603050405020304" pitchFamily="18" charset="0"/>
                  </a:rPr>
                  <a:t>Proof. </a:t>
                </a:r>
                <a:r>
                  <a:rPr lang="en-US" altLang="zh-CN" sz="2200" dirty="0">
                    <a:solidFill>
                      <a:schemeClr val="tx1"/>
                    </a:solidFill>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sz="2200" i="1" smtClean="0">
                            <a:solidFill>
                              <a:schemeClr val="tx1"/>
                            </a:solidFill>
                            <a:latin typeface="Cambria Math" charset="0"/>
                          </a:rPr>
                        </m:ctrlPr>
                      </m:sSubPr>
                      <m:e>
                        <m:r>
                          <a:rPr lang="en-US" altLang="zh-CN" sz="2200" b="0" i="1" smtClean="0">
                            <a:solidFill>
                              <a:schemeClr val="tx1"/>
                            </a:solidFill>
                            <a:latin typeface="Cambria Math"/>
                          </a:rPr>
                          <m:t>𝐴</m:t>
                        </m:r>
                      </m:e>
                      <m:sub>
                        <m:r>
                          <a:rPr lang="en-US" altLang="zh-CN" sz="2200" b="0" i="1" smtClean="0">
                            <a:solidFill>
                              <a:schemeClr val="tx1"/>
                            </a:solidFill>
                            <a:latin typeface="Cambria Math"/>
                          </a:rPr>
                          <m:t>1</m:t>
                        </m:r>
                      </m:sub>
                    </m:sSub>
                    <m:r>
                      <a:rPr lang="en-US" altLang="zh-CN" sz="2200" b="0" i="1" smtClean="0">
                        <a:solidFill>
                          <a:schemeClr val="tx1"/>
                        </a:solidFill>
                        <a:latin typeface="Cambria Math"/>
                      </a:rPr>
                      <m:t>=</m:t>
                    </m:r>
                    <m:r>
                      <a:rPr lang="en-US" altLang="zh-CN" sz="2200" b="0" i="1" smtClean="0">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200" i="1">
                            <a:solidFill>
                              <a:schemeClr val="tx1"/>
                            </a:solidFill>
                            <a:latin typeface="Cambria Math" charset="0"/>
                          </a:rPr>
                        </m:ctrlPr>
                      </m:sSubPr>
                      <m:e>
                        <m:r>
                          <a:rPr lang="en-US" altLang="zh-CN" sz="2200" i="1">
                            <a:solidFill>
                              <a:schemeClr val="tx1"/>
                            </a:solidFill>
                            <a:latin typeface="Cambria Math"/>
                          </a:rPr>
                          <m:t>𝐴</m:t>
                        </m:r>
                      </m:e>
                      <m:sub>
                        <m:r>
                          <a:rPr lang="en-US" altLang="zh-CN" sz="2200" b="0" i="1" smtClean="0">
                            <a:solidFill>
                              <a:schemeClr val="tx1"/>
                            </a:solidFill>
                            <a:latin typeface="Cambria Math"/>
                          </a:rPr>
                          <m:t>2</m:t>
                        </m:r>
                      </m:sub>
                    </m:sSub>
                    <m:r>
                      <a:rPr lang="en-US" altLang="zh-CN" sz="2200" i="1">
                        <a:solidFill>
                          <a:schemeClr val="tx1"/>
                        </a:solidFill>
                        <a:latin typeface="Cambria Math"/>
                      </a:rPr>
                      <m:t>=</m:t>
                    </m:r>
                    <m:r>
                      <a:rPr lang="en-US" altLang="zh-CN" sz="2200" i="1">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200" i="1">
                            <a:solidFill>
                              <a:schemeClr val="tx1"/>
                            </a:solidFill>
                            <a:latin typeface="Cambria Math" charset="0"/>
                          </a:rPr>
                        </m:ctrlPr>
                      </m:sSubPr>
                      <m:e>
                        <m:r>
                          <a:rPr lang="en-US" altLang="zh-CN" sz="2200" i="1">
                            <a:solidFill>
                              <a:schemeClr val="tx1"/>
                            </a:solidFill>
                            <a:latin typeface="Cambria Math"/>
                          </a:rPr>
                          <m:t>𝐴</m:t>
                        </m:r>
                      </m:e>
                      <m:sub>
                        <m:r>
                          <a:rPr lang="en-US" altLang="zh-CN" sz="2200" b="0" i="1" smtClean="0">
                            <a:solidFill>
                              <a:schemeClr val="tx1"/>
                            </a:solidFill>
                            <a:latin typeface="Cambria Math"/>
                          </a:rPr>
                          <m:t>3</m:t>
                        </m:r>
                      </m:sub>
                    </m:sSub>
                    <m:r>
                      <a:rPr lang="en-US" altLang="zh-CN" sz="2200" i="1">
                        <a:solidFill>
                          <a:schemeClr val="tx1"/>
                        </a:solidFill>
                        <a:latin typeface="Cambria Math"/>
                      </a:rPr>
                      <m:t>=</m:t>
                    </m:r>
                    <m:r>
                      <a:rPr lang="en-US" altLang="zh-CN" sz="2200" i="1">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i="1" smtClean="0">
                        <a:solidFill>
                          <a:schemeClr val="tx1"/>
                        </a:solidFill>
                        <a:latin typeface="Cambria Math"/>
                        <a:ea typeface="Cambria Math"/>
                      </a:rPr>
                      <m:t>∅∩∅</m:t>
                    </m:r>
                    <m:r>
                      <a:rPr lang="en-US" altLang="zh-CN" sz="2200" b="0" i="1" smtClean="0">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 , these events</a:t>
                </a:r>
              </a:p>
              <a:p>
                <a:pPr>
                  <a:lnSpc>
                    <a:spcPct val="120000"/>
                  </a:lnSpc>
                </a:pPr>
                <a:r>
                  <a:rPr lang="en-US" altLang="zh-CN" sz="2200" dirty="0">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 are disjoint. Moreover </a:t>
                </a:r>
                <a14:m>
                  <m:oMath xmlns:m="http://schemas.openxmlformats.org/officeDocument/2006/math">
                    <m:r>
                      <a:rPr lang="en-US" altLang="zh-CN" sz="2200" i="1">
                        <a:latin typeface="Cambria Math"/>
                        <a:ea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𝑖</m:t>
                        </m:r>
                      </m:sub>
                    </m:sSub>
                    <m:r>
                      <a:rPr lang="en-US" altLang="zh-CN" sz="2200" b="0" i="1" smtClean="0">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 And thus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9101" y="2842296"/>
                <a:ext cx="8568153" cy="867482"/>
              </a:xfrm>
              <a:prstGeom prst="rect">
                <a:avLst/>
              </a:prstGeom>
              <a:blipFill>
                <a:blip r:embed="rId3"/>
                <a:stretch>
                  <a:fillRect l="-925" b="-13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55028" y="3709778"/>
                <a:ext cx="5440785" cy="43108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ea typeface="Cambria Math"/>
                          </a:rPr>
                          <m:t>∅</m:t>
                        </m:r>
                      </m:e>
                    </m:d>
                    <m:r>
                      <a:rPr lang="en-US" altLang="zh-CN" sz="2200" b="0" i="1" smtClean="0">
                        <a:latin typeface="Cambria Math"/>
                      </a:rPr>
                      <m:t>=</m:t>
                    </m:r>
                    <m:nary>
                      <m:naryPr>
                        <m:chr m:val="∑"/>
                        <m:limLoc m:val="subSup"/>
                        <m:ctrlPr>
                          <a:rPr lang="en-US" altLang="zh-CN" sz="2200" i="1" smtClean="0">
                            <a:latin typeface="Cambria Math" charset="0"/>
                          </a:rPr>
                        </m:ctrlPr>
                      </m:naryPr>
                      <m:sub>
                        <m:r>
                          <m:rPr>
                            <m:brk m:alnAt="25"/>
                          </m:rPr>
                          <a:rPr lang="en-US" altLang="zh-CN" sz="2200" i="1">
                            <a:latin typeface="Cambria Math"/>
                          </a:rPr>
                          <m:t>𝑖</m:t>
                        </m:r>
                        <m:r>
                          <a:rPr lang="en-US" altLang="zh-CN" sz="2200" i="1">
                            <a:latin typeface="Cambria Math"/>
                          </a:rPr>
                          <m:t>=1</m:t>
                        </m:r>
                      </m:sub>
                      <m:sup>
                        <m:r>
                          <a:rPr lang="en-US" altLang="zh-CN" sz="2200" i="1">
                            <a:latin typeface="Cambria Math"/>
                            <a:ea typeface="Cambria Math"/>
                          </a:rPr>
                          <m:t>∞</m:t>
                        </m:r>
                      </m:sup>
                      <m:e>
                        <m:r>
                          <a:rPr lang="en-US" altLang="zh-CN" sz="2200" i="1">
                            <a:latin typeface="Cambria Math"/>
                          </a:rPr>
                          <m:t>𝑃</m:t>
                        </m:r>
                        <m:r>
                          <a:rPr lang="en-US" altLang="zh-CN" sz="2200" i="1">
                            <a:latin typeface="Cambria Math"/>
                          </a:rPr>
                          <m:t>(∅)</m:t>
                        </m:r>
                      </m:e>
                    </m:nary>
                  </m:oMath>
                </a14:m>
                <a:r>
                  <a:rPr lang="en-US" altLang="zh-CN" sz="2200" dirty="0">
                    <a:latin typeface="Times New Roman" panose="02020603050405020304" pitchFamily="18" charset="0"/>
                    <a:cs typeface="Times New Roman" panose="02020603050405020304" pitchFamily="18" charset="0"/>
                  </a:rPr>
                  <a:t>, which implies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ea typeface="Cambria Math"/>
                          </a:rPr>
                          <m:t>∅</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5028" y="3709778"/>
                <a:ext cx="5440785" cy="431080"/>
              </a:xfrm>
              <a:prstGeom prst="rect">
                <a:avLst/>
              </a:prstGeom>
              <a:blipFill>
                <a:blip r:embed="rId4"/>
                <a:stretch>
                  <a:fillRect l="-112" t="-127143" b="-19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33963" y="4214409"/>
                <a:ext cx="7544706"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1</m:t>
                        </m:r>
                      </m:sub>
                    </m:s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2</m:t>
                        </m:r>
                      </m:sub>
                    </m:sSub>
                    <m:r>
                      <a:rPr lang="en-US" altLang="zh-CN" sz="2200" i="1">
                        <a:latin typeface="Cambria Math"/>
                      </a:rPr>
                      <m:t>,…,</m:t>
                    </m:r>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𝑘</m:t>
                        </m:r>
                      </m:sub>
                    </m:sSub>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is a finite collection of mutually exclusive events, let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𝑘</m:t>
                        </m:r>
                        <m:r>
                          <a:rPr lang="en-US" altLang="zh-CN" sz="2200" b="0" i="1" smtClean="0">
                            <a:latin typeface="Cambria Math"/>
                          </a:rPr>
                          <m:t>+1</m:t>
                        </m:r>
                      </m:sub>
                    </m:sSub>
                    <m:r>
                      <a:rPr lang="en-US" altLang="zh-CN" sz="2200" i="1">
                        <a:latin typeface="Cambria Math"/>
                      </a:rPr>
                      <m:t>=</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200" i="1">
                            <a:latin typeface="Cambria Math" charset="0"/>
                          </a:rPr>
                        </m:ctrlPr>
                      </m:sSubPr>
                      <m:e>
                        <m:r>
                          <a:rPr lang="en-US" altLang="zh-CN" sz="2200" i="1">
                            <a:latin typeface="Cambria Math"/>
                          </a:rPr>
                          <m:t>𝐴</m:t>
                        </m:r>
                      </m:e>
                      <m:sub>
                        <m:r>
                          <a:rPr lang="en-US" altLang="zh-CN" sz="2200" b="0" i="1" smtClean="0">
                            <a:latin typeface="Cambria Math"/>
                          </a:rPr>
                          <m:t>𝑘</m:t>
                        </m:r>
                        <m:r>
                          <a:rPr lang="en-US" altLang="zh-CN" sz="2200" b="0" i="1" smtClean="0">
                            <a:latin typeface="Cambria Math"/>
                          </a:rPr>
                          <m:t>+2</m:t>
                        </m:r>
                      </m:sub>
                    </m:sSub>
                    <m:r>
                      <a:rPr lang="en-US" altLang="zh-CN" sz="2200" i="1">
                        <a:latin typeface="Cambria Math"/>
                      </a:rPr>
                      <m:t>=</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,…Again using Axiom 3,</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133963" y="4214409"/>
                <a:ext cx="7544706" cy="769441"/>
              </a:xfrm>
              <a:prstGeom prst="rect">
                <a:avLst/>
              </a:prstGeom>
              <a:blipFill>
                <a:blip r:embed="rId5"/>
                <a:stretch>
                  <a:fillRect l="-1050" t="-4724" r="-2908"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33963" y="5009800"/>
                <a:ext cx="6609951" cy="476349"/>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nary>
                          <m:naryPr>
                            <m:chr m:val="⋃"/>
                            <m:ctrlPr>
                              <a:rPr lang="en-US" altLang="zh-CN" sz="2200" i="1" smtClean="0">
                                <a:latin typeface="Cambria Math" charset="0"/>
                              </a:rPr>
                            </m:ctrlPr>
                          </m:naryPr>
                          <m:sub>
                            <m:r>
                              <m:rPr>
                                <m:brk m:alnAt="23"/>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rPr>
                              <m:t>𝑘</m:t>
                            </m:r>
                          </m:sup>
                          <m:e>
                            <m:sSub>
                              <m:sSubPr>
                                <m:ctrlPr>
                                  <a:rPr lang="en-US" altLang="zh-CN" sz="2200" i="1" smtClean="0">
                                    <a:latin typeface="Cambria Math" charset="0"/>
                                  </a:rPr>
                                </m:ctrlPr>
                              </m:sSubPr>
                              <m:e>
                                <m:r>
                                  <a:rPr lang="en-US" altLang="zh-CN" sz="2200" b="0" i="1" smtClean="0">
                                    <a:latin typeface="Cambria Math"/>
                                  </a:rPr>
                                  <m:t>𝐴</m:t>
                                </m:r>
                              </m:e>
                              <m:sub>
                                <m:r>
                                  <a:rPr lang="en-US" altLang="zh-CN" sz="2200" b="0" i="1" smtClean="0">
                                    <a:latin typeface="Cambria Math"/>
                                  </a:rPr>
                                  <m:t>𝑖</m:t>
                                </m:r>
                              </m:sub>
                            </m:sSub>
                          </m:e>
                        </m:nary>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nary>
                          <m:naryPr>
                            <m:chr m:val="⋃"/>
                            <m:ctrlPr>
                              <a:rPr lang="en-US" altLang="zh-CN" sz="2200" b="0" i="1" smtClean="0">
                                <a:latin typeface="Cambria Math" charset="0"/>
                              </a:rPr>
                            </m:ctrlPr>
                          </m:naryPr>
                          <m:sub>
                            <m:r>
                              <m:rPr>
                                <m:brk m:alnAt="23"/>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ea typeface="Cambria Math"/>
                              </a:rPr>
                              <m:t>∞</m:t>
                            </m:r>
                          </m:sup>
                          <m:e>
                            <m:sSub>
                              <m:sSubPr>
                                <m:ctrlPr>
                                  <a:rPr lang="en-US" altLang="zh-CN" sz="2200" b="0" i="1" smtClean="0">
                                    <a:latin typeface="Cambria Math" charset="0"/>
                                  </a:rPr>
                                </m:ctrlPr>
                              </m:sSubPr>
                              <m:e>
                                <m:r>
                                  <a:rPr lang="en-US" altLang="zh-CN" sz="2200" b="0" i="1" smtClean="0">
                                    <a:latin typeface="Cambria Math"/>
                                  </a:rPr>
                                  <m:t>𝐴</m:t>
                                </m:r>
                              </m:e>
                              <m:sub>
                                <m:r>
                                  <a:rPr lang="en-US" altLang="zh-CN" sz="2200" b="0" i="1" smtClean="0">
                                    <a:latin typeface="Cambria Math"/>
                                  </a:rPr>
                                  <m:t>𝑖</m:t>
                                </m:r>
                              </m:sub>
                            </m:sSub>
                          </m:e>
                        </m:nary>
                      </m:e>
                    </m:d>
                    <m:r>
                      <a:rPr lang="en-US" altLang="zh-CN" sz="2200" i="1">
                        <a:latin typeface="Cambria Math"/>
                      </a:rPr>
                      <m:t>=</m:t>
                    </m:r>
                    <m:nary>
                      <m:naryPr>
                        <m:chr m:val="∑"/>
                        <m:limLoc m:val="subSup"/>
                        <m:ctrlPr>
                          <a:rPr lang="en-US" altLang="zh-CN" sz="2200" i="1">
                            <a:latin typeface="Cambria Math" charset="0"/>
                          </a:rPr>
                        </m:ctrlPr>
                      </m:naryPr>
                      <m:sub>
                        <m:r>
                          <m:rPr>
                            <m:brk m:alnAt="25"/>
                          </m:rPr>
                          <a:rPr lang="en-US" altLang="zh-CN" sz="2200" i="1">
                            <a:latin typeface="Cambria Math"/>
                          </a:rPr>
                          <m:t>𝑖</m:t>
                        </m:r>
                        <m:r>
                          <a:rPr lang="en-US" altLang="zh-CN" sz="2200" i="1">
                            <a:latin typeface="Cambria Math"/>
                          </a:rPr>
                          <m:t>=1</m:t>
                        </m:r>
                      </m:sub>
                      <m:sup>
                        <m:r>
                          <a:rPr lang="en-US" altLang="zh-CN" sz="2200" i="1" smtClean="0">
                            <a:latin typeface="Cambria Math"/>
                            <a:ea typeface="Cambria Math"/>
                          </a:rPr>
                          <m:t>∞</m:t>
                        </m:r>
                      </m:sup>
                      <m:e>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𝑖</m:t>
                                </m:r>
                              </m:sub>
                            </m:sSub>
                          </m:e>
                        </m:d>
                      </m:e>
                    </m:nary>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rPr>
                          <m:t>𝑘</m:t>
                        </m:r>
                      </m:sup>
                      <m:e>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𝐴</m:t>
                                </m:r>
                              </m:e>
                              <m:sub>
                                <m:r>
                                  <a:rPr lang="en-US" altLang="zh-CN" sz="2200" i="1">
                                    <a:latin typeface="Cambria Math"/>
                                  </a:rPr>
                                  <m:t>𝑖</m:t>
                                </m:r>
                              </m:sub>
                            </m:sSub>
                          </m:e>
                        </m:d>
                      </m:e>
                    </m:nary>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7" name="矩形 6"/>
              <p:cNvSpPr>
                <a:spLocks noRot="1" noChangeAspect="1" noMove="1" noResize="1" noEditPoints="1" noAdjustHandles="1" noChangeArrowheads="1" noChangeShapeType="1" noTextEdit="1"/>
              </p:cNvSpPr>
              <p:nvPr/>
            </p:nvSpPr>
            <p:spPr>
              <a:xfrm>
                <a:off x="1133963" y="5009800"/>
                <a:ext cx="6609951" cy="476349"/>
              </a:xfrm>
              <a:prstGeom prst="rect">
                <a:avLst/>
              </a:prstGeom>
              <a:blipFill>
                <a:blip r:embed="rId6"/>
                <a:stretch>
                  <a:fillRect l="-185" t="-108974" b="-16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9101" y="1885790"/>
                <a:ext cx="8618602" cy="796693"/>
              </a:xfrm>
              <a:prstGeom prst="rect">
                <a:avLst/>
              </a:prstGeom>
            </p:spPr>
            <p:txBody>
              <a:bodyPr wrap="square">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2. If </a:t>
                </a:r>
                <a14:m>
                  <m:oMath xmlns:m="http://schemas.openxmlformats.org/officeDocument/2006/math">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1</m:t>
                        </m:r>
                      </m:sub>
                    </m:sSub>
                    <m:r>
                      <a:rPr lang="en-US" altLang="zh-CN" sz="2200" i="1">
                        <a:solidFill>
                          <a:srgbClr val="3333FF"/>
                        </a:solidFill>
                        <a:latin typeface="Cambria Math"/>
                      </a:rPr>
                      <m:t>, </m:t>
                    </m:r>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2</m:t>
                        </m:r>
                      </m:sub>
                    </m:sSub>
                    <m:r>
                      <a:rPr lang="en-US" altLang="zh-CN" sz="2200" i="1">
                        <a:solidFill>
                          <a:srgbClr val="3333FF"/>
                        </a:solidFill>
                        <a:latin typeface="Cambria Math"/>
                      </a:rPr>
                      <m:t>,…,</m:t>
                    </m:r>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𝑘</m:t>
                        </m:r>
                      </m:sub>
                    </m:sSub>
                    <m:r>
                      <a:rPr lang="en-US" altLang="zh-CN" sz="2200" i="1">
                        <a:solidFill>
                          <a:srgbClr val="3333FF"/>
                        </a:solidFill>
                        <a:latin typeface="Cambria Math"/>
                      </a:rPr>
                      <m:t> </m:t>
                    </m:r>
                  </m:oMath>
                </a14:m>
                <a:r>
                  <a:rPr lang="en-US" altLang="zh-CN" sz="2200" dirty="0">
                    <a:solidFill>
                      <a:srgbClr val="3333FF"/>
                    </a:solidFill>
                    <a:latin typeface="Times New Roman" panose="02020603050405020304" pitchFamily="18" charset="0"/>
                    <a:cs typeface="Times New Roman" panose="02020603050405020304" pitchFamily="18" charset="0"/>
                  </a:rPr>
                  <a:t>is a </a:t>
                </a:r>
                <a:r>
                  <a:rPr lang="en-US" altLang="zh-CN" sz="2200" dirty="0">
                    <a:solidFill>
                      <a:srgbClr val="FF0000"/>
                    </a:solidFill>
                    <a:latin typeface="Times New Roman" panose="02020603050405020304" pitchFamily="18" charset="0"/>
                    <a:cs typeface="Times New Roman" panose="02020603050405020304" pitchFamily="18" charset="0"/>
                  </a:rPr>
                  <a:t>finite</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3333FF"/>
                    </a:solidFill>
                    <a:latin typeface="Times New Roman" panose="02020603050405020304" pitchFamily="18" charset="0"/>
                    <a:cs typeface="Times New Roman" panose="02020603050405020304" pitchFamily="18" charset="0"/>
                  </a:rPr>
                  <a:t>collection of </a:t>
                </a:r>
                <a:r>
                  <a:rPr lang="en-US" altLang="zh-CN" sz="2200" dirty="0">
                    <a:solidFill>
                      <a:srgbClr val="FF0000"/>
                    </a:solidFill>
                    <a:latin typeface="Times New Roman" panose="02020603050405020304" pitchFamily="18" charset="0"/>
                    <a:cs typeface="Times New Roman" panose="02020603050405020304" pitchFamily="18" charset="0"/>
                  </a:rPr>
                  <a:t>mutually exclusive events</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3333FF"/>
                    </a:solidFill>
                    <a:latin typeface="Times New Roman" panose="02020603050405020304" pitchFamily="18" charset="0"/>
                    <a:cs typeface="Times New Roman" panose="02020603050405020304" pitchFamily="18" charset="0"/>
                  </a:rPr>
                  <a:t>then </a:t>
                </a:r>
                <a14:m>
                  <m:oMath xmlns:m="http://schemas.openxmlformats.org/officeDocument/2006/math">
                    <m:r>
                      <a:rPr lang="en-US" altLang="zh-CN" sz="2200" i="1">
                        <a:solidFill>
                          <a:srgbClr val="3333FF"/>
                        </a:solidFill>
                        <a:latin typeface="Cambria Math"/>
                      </a:rPr>
                      <m:t>𝑃</m:t>
                    </m:r>
                    <m:d>
                      <m:dPr>
                        <m:ctrlPr>
                          <a:rPr lang="en-US" altLang="zh-CN" sz="2200" i="1">
                            <a:solidFill>
                              <a:srgbClr val="3333FF"/>
                            </a:solidFill>
                            <a:latin typeface="Cambria Math" charset="0"/>
                          </a:rPr>
                        </m:ctrlPr>
                      </m:dPr>
                      <m:e>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1</m:t>
                            </m:r>
                          </m:sub>
                        </m:sSub>
                        <m:r>
                          <a:rPr lang="en-US" altLang="zh-CN" sz="2200" i="1">
                            <a:solidFill>
                              <a:srgbClr val="3333FF"/>
                            </a:solidFill>
                            <a:latin typeface="Cambria Math"/>
                            <a:ea typeface="Cambria Math"/>
                          </a:rPr>
                          <m:t>∪</m:t>
                        </m:r>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2</m:t>
                            </m:r>
                          </m:sub>
                        </m:sSub>
                        <m:r>
                          <a:rPr lang="en-US" altLang="zh-CN" sz="2200" i="1">
                            <a:solidFill>
                              <a:srgbClr val="3333FF"/>
                            </a:solidFill>
                            <a:latin typeface="Cambria Math"/>
                            <a:ea typeface="Cambria Math"/>
                          </a:rPr>
                          <m:t>∪</m:t>
                        </m:r>
                        <m:r>
                          <a:rPr lang="en-US" altLang="zh-CN" sz="2200" i="1">
                            <a:solidFill>
                              <a:srgbClr val="3333FF"/>
                            </a:solidFill>
                            <a:latin typeface="Cambria Math"/>
                          </a:rPr>
                          <m:t>…</m:t>
                        </m:r>
                        <m:r>
                          <a:rPr lang="en-US" altLang="zh-CN" sz="2200" i="1">
                            <a:solidFill>
                              <a:srgbClr val="3333FF"/>
                            </a:solidFill>
                            <a:latin typeface="Cambria Math"/>
                            <a:ea typeface="Cambria Math"/>
                          </a:rPr>
                          <m:t>∪</m:t>
                        </m:r>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𝑘</m:t>
                            </m:r>
                          </m:sub>
                        </m:sSub>
                      </m:e>
                    </m:d>
                    <m:r>
                      <a:rPr lang="en-US" altLang="zh-CN" sz="2200" i="1">
                        <a:solidFill>
                          <a:srgbClr val="3333FF"/>
                        </a:solidFill>
                        <a:latin typeface="Cambria Math"/>
                      </a:rPr>
                      <m:t>=</m:t>
                    </m:r>
                    <m:nary>
                      <m:naryPr>
                        <m:chr m:val="∑"/>
                        <m:limLoc m:val="subSup"/>
                        <m:ctrlPr>
                          <a:rPr lang="en-US" altLang="zh-CN" sz="2200" i="1">
                            <a:solidFill>
                              <a:srgbClr val="3333FF"/>
                            </a:solidFill>
                            <a:latin typeface="Cambria Math" charset="0"/>
                          </a:rPr>
                        </m:ctrlPr>
                      </m:naryPr>
                      <m:sub>
                        <m:r>
                          <m:rPr>
                            <m:brk m:alnAt="25"/>
                          </m:rPr>
                          <a:rPr lang="en-US" altLang="zh-CN" sz="2200" i="1">
                            <a:solidFill>
                              <a:srgbClr val="3333FF"/>
                            </a:solidFill>
                            <a:latin typeface="Cambria Math"/>
                          </a:rPr>
                          <m:t>𝑖</m:t>
                        </m:r>
                        <m:r>
                          <a:rPr lang="en-US" altLang="zh-CN" sz="2200" i="1">
                            <a:solidFill>
                              <a:srgbClr val="3333FF"/>
                            </a:solidFill>
                            <a:latin typeface="Cambria Math"/>
                          </a:rPr>
                          <m:t>=1</m:t>
                        </m:r>
                      </m:sub>
                      <m:sup>
                        <m:r>
                          <a:rPr lang="en-US" altLang="zh-CN" sz="2200" i="1">
                            <a:solidFill>
                              <a:srgbClr val="3333FF"/>
                            </a:solidFill>
                            <a:latin typeface="Cambria Math"/>
                          </a:rPr>
                          <m:t>𝑘</m:t>
                        </m:r>
                      </m:sup>
                      <m:e>
                        <m:r>
                          <a:rPr lang="en-US" altLang="zh-CN" sz="2200" i="1">
                            <a:solidFill>
                              <a:srgbClr val="3333FF"/>
                            </a:solidFill>
                            <a:latin typeface="Cambria Math"/>
                          </a:rPr>
                          <m:t>𝑃</m:t>
                        </m:r>
                        <m:r>
                          <a:rPr lang="en-US" altLang="zh-CN" sz="2200" i="1">
                            <a:solidFill>
                              <a:srgbClr val="3333FF"/>
                            </a:solidFill>
                            <a:latin typeface="Cambria Math"/>
                          </a:rPr>
                          <m:t>(</m:t>
                        </m:r>
                        <m:sSub>
                          <m:sSubPr>
                            <m:ctrlPr>
                              <a:rPr lang="en-US" altLang="zh-CN" sz="2200" i="1">
                                <a:solidFill>
                                  <a:srgbClr val="3333FF"/>
                                </a:solidFill>
                                <a:latin typeface="Cambria Math" charset="0"/>
                              </a:rPr>
                            </m:ctrlPr>
                          </m:sSubPr>
                          <m:e>
                            <m:r>
                              <a:rPr lang="en-US" altLang="zh-CN" sz="2200" i="1">
                                <a:solidFill>
                                  <a:srgbClr val="3333FF"/>
                                </a:solidFill>
                                <a:latin typeface="Cambria Math"/>
                              </a:rPr>
                              <m:t>𝐴</m:t>
                            </m:r>
                          </m:e>
                          <m:sub>
                            <m:r>
                              <a:rPr lang="en-US" altLang="zh-CN" sz="2200" i="1">
                                <a:solidFill>
                                  <a:srgbClr val="3333FF"/>
                                </a:solidFill>
                                <a:latin typeface="Cambria Math"/>
                              </a:rPr>
                              <m:t>𝑖</m:t>
                            </m:r>
                          </m:sub>
                        </m:sSub>
                        <m:r>
                          <a:rPr lang="en-US" altLang="zh-CN" sz="2200" i="1">
                            <a:solidFill>
                              <a:srgbClr val="3333FF"/>
                            </a:solidFill>
                            <a:latin typeface="Cambria Math"/>
                          </a:rPr>
                          <m:t>)</m:t>
                        </m:r>
                      </m:e>
                    </m:nary>
                  </m:oMath>
                </a14:m>
                <a:r>
                  <a:rPr lang="en-US" altLang="zh-CN" sz="2200" dirty="0">
                    <a:solidFill>
                      <a:srgbClr val="3333FF"/>
                    </a:solidFill>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99101" y="1885790"/>
                <a:ext cx="8618602" cy="796693"/>
              </a:xfrm>
              <a:prstGeom prst="rect">
                <a:avLst/>
              </a:prstGeom>
              <a:blipFill>
                <a:blip r:embed="rId7"/>
                <a:stretch>
                  <a:fillRect l="-919" t="-22901" b="-102290"/>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47232559-0914-4A8A-A3EB-3BECC35C08D0}"/>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70</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95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38759" y="1163364"/>
                <a:ext cx="5724636" cy="430887"/>
              </a:xfrm>
              <a:prstGeom prst="rect">
                <a:avLst/>
              </a:prstGeom>
              <a:noFill/>
            </p:spPr>
            <p:txBody>
              <a:bodyPr wrap="square" rtlCol="0">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3. For any event </a:t>
                </a:r>
                <a14:m>
                  <m:oMath xmlns:m="http://schemas.openxmlformats.org/officeDocument/2006/math">
                    <m:r>
                      <a:rPr lang="en-US" altLang="zh-CN" sz="2200" b="0" i="1" smtClean="0">
                        <a:solidFill>
                          <a:srgbClr val="3333FF"/>
                        </a:solidFill>
                        <a:latin typeface="Cambria Math"/>
                      </a:rPr>
                      <m:t>𝐴</m:t>
                    </m:r>
                  </m:oMath>
                </a14:m>
                <a:r>
                  <a:rPr lang="en-US" altLang="zh-CN" sz="2200" dirty="0">
                    <a:solidFill>
                      <a:srgbClr val="3333FF"/>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solidFill>
                          <a:srgbClr val="3333FF"/>
                        </a:solidFill>
                        <a:latin typeface="Cambria Math"/>
                      </a:rPr>
                      <m:t>𝑃</m:t>
                    </m:r>
                    <m:d>
                      <m:dPr>
                        <m:ctrlPr>
                          <a:rPr lang="en-US" altLang="zh-CN" sz="2200" b="0" i="1" smtClean="0">
                            <a:solidFill>
                              <a:srgbClr val="3333FF"/>
                            </a:solidFill>
                            <a:latin typeface="Cambria Math" charset="0"/>
                          </a:rPr>
                        </m:ctrlPr>
                      </m:dPr>
                      <m:e>
                        <m:r>
                          <a:rPr lang="en-US" altLang="zh-CN" sz="2200" b="0" i="1" smtClean="0">
                            <a:solidFill>
                              <a:srgbClr val="3333FF"/>
                            </a:solidFill>
                            <a:latin typeface="Cambria Math"/>
                          </a:rPr>
                          <m:t>𝐴</m:t>
                        </m:r>
                      </m:e>
                    </m:d>
                    <m:r>
                      <a:rPr lang="en-US" altLang="zh-CN" sz="2200" b="0" i="1" smtClean="0">
                        <a:solidFill>
                          <a:srgbClr val="3333FF"/>
                        </a:solidFill>
                        <a:latin typeface="Cambria Math"/>
                      </a:rPr>
                      <m:t>=1−</m:t>
                    </m:r>
                    <m:r>
                      <a:rPr lang="en-US" altLang="zh-CN" sz="2200" b="0" i="1" smtClean="0">
                        <a:solidFill>
                          <a:srgbClr val="3333FF"/>
                        </a:solidFill>
                        <a:latin typeface="Cambria Math"/>
                      </a:rPr>
                      <m:t>𝑃</m:t>
                    </m:r>
                    <m:r>
                      <a:rPr lang="en-US" altLang="zh-CN" sz="2200" b="0" i="1" smtClean="0">
                        <a:solidFill>
                          <a:srgbClr val="3333FF"/>
                        </a:solidFill>
                        <a:latin typeface="Cambria Math"/>
                      </a:rPr>
                      <m:t>(</m:t>
                    </m:r>
                    <m:sSup>
                      <m:sSupPr>
                        <m:ctrlPr>
                          <a:rPr lang="en-US" altLang="zh-CN" sz="2200" b="0" i="1" smtClean="0">
                            <a:solidFill>
                              <a:srgbClr val="3333FF"/>
                            </a:solidFill>
                            <a:latin typeface="Cambria Math" charset="0"/>
                          </a:rPr>
                        </m:ctrlPr>
                      </m:sSupPr>
                      <m:e>
                        <m:r>
                          <a:rPr lang="en-US" altLang="zh-CN" sz="2200" b="0" i="1" smtClean="0">
                            <a:solidFill>
                              <a:srgbClr val="3333FF"/>
                            </a:solidFill>
                            <a:latin typeface="Cambria Math"/>
                          </a:rPr>
                          <m:t>𝐴</m:t>
                        </m:r>
                      </m:e>
                      <m:sup>
                        <m:r>
                          <a:rPr lang="en-US" altLang="zh-CN" sz="2200" b="0" i="1" smtClean="0">
                            <a:solidFill>
                              <a:srgbClr val="3333FF"/>
                            </a:solidFill>
                            <a:latin typeface="Cambria Math"/>
                          </a:rPr>
                          <m:t>′</m:t>
                        </m:r>
                      </m:sup>
                    </m:sSup>
                    <m:r>
                      <a:rPr lang="en-US" altLang="zh-CN" sz="2200" b="0" i="1" smtClean="0">
                        <a:solidFill>
                          <a:srgbClr val="3333FF"/>
                        </a:solidFill>
                        <a:latin typeface="Cambria Math"/>
                      </a:rPr>
                      <m:t>)</m:t>
                    </m:r>
                  </m:oMath>
                </a14:m>
                <a:r>
                  <a:rPr lang="en-US" altLang="zh-CN" sz="2200" dirty="0">
                    <a:solidFill>
                      <a:srgbClr val="3333FF"/>
                    </a:solidFill>
                    <a:latin typeface="Times New Roman" panose="02020603050405020304" pitchFamily="18" charset="0"/>
                    <a:cs typeface="Times New Roman" panose="02020603050405020304" pitchFamily="18" charset="0"/>
                  </a:rPr>
                  <a:t>.</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59" y="1163364"/>
                <a:ext cx="5724636" cy="430887"/>
              </a:xfrm>
              <a:prstGeom prst="rect">
                <a:avLst/>
              </a:prstGeom>
              <a:blipFill>
                <a:blip r:embed="rId2"/>
                <a:stretch>
                  <a:fillRect l="-138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0993" y="1684642"/>
                <a:ext cx="7686400" cy="430887"/>
              </a:xfrm>
              <a:prstGeom prst="rect">
                <a:avLst/>
              </a:prstGeom>
              <a:noFill/>
            </p:spPr>
            <p:txBody>
              <a:bodyPr wrap="non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 </a:t>
                </a:r>
                <a:r>
                  <a:rPr lang="en-US" altLang="zh-CN" sz="2200" dirty="0">
                    <a:solidFill>
                      <a:schemeClr val="tx1"/>
                    </a:solidFill>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solidFill>
                          <a:schemeClr val="tx1"/>
                        </a:solidFill>
                        <a:latin typeface="Cambria Math"/>
                      </a:rPr>
                      <m:t>𝐴</m:t>
                    </m:r>
                    <m:r>
                      <a:rPr lang="en-US" altLang="zh-CN" sz="2200" b="0" i="1" smtClean="0">
                        <a:solidFill>
                          <a:schemeClr val="tx1"/>
                        </a:solidFill>
                        <a:latin typeface="Cambria Math"/>
                        <a:ea typeface="Cambria Math"/>
                      </a:rPr>
                      <m:t>∪</m:t>
                    </m:r>
                    <m:sSup>
                      <m:sSupPr>
                        <m:ctrlPr>
                          <a:rPr lang="en-US" altLang="zh-CN" sz="2200" b="0" i="1" smtClean="0">
                            <a:solidFill>
                              <a:schemeClr val="tx1"/>
                            </a:solidFill>
                            <a:latin typeface="Cambria Math" charset="0"/>
                            <a:ea typeface="Cambria Math"/>
                          </a:rPr>
                        </m:ctrlPr>
                      </m:sSupPr>
                      <m:e>
                        <m:r>
                          <a:rPr lang="en-US" altLang="zh-CN" sz="2200" b="0" i="1" smtClean="0">
                            <a:solidFill>
                              <a:schemeClr val="tx1"/>
                            </a:solidFill>
                            <a:latin typeface="Cambria Math"/>
                            <a:ea typeface="Cambria Math"/>
                          </a:rPr>
                          <m:t>𝐴</m:t>
                        </m:r>
                      </m:e>
                      <m:sup>
                        <m:r>
                          <a:rPr lang="en-US" altLang="zh-CN" sz="2200" b="0" i="1" smtClean="0">
                            <a:solidFill>
                              <a:schemeClr val="tx1"/>
                            </a:solidFill>
                            <a:latin typeface="Cambria Math"/>
                            <a:ea typeface="Cambria Math"/>
                          </a:rPr>
                          <m:t>′</m:t>
                        </m:r>
                      </m:sup>
                    </m:sSup>
                    <m:r>
                      <a:rPr lang="en-US" altLang="zh-CN" sz="2200" b="0" i="1" smtClean="0">
                        <a:solidFill>
                          <a:schemeClr val="tx1"/>
                        </a:solidFill>
                        <a:latin typeface="Cambria Math"/>
                        <a:ea typeface="Cambria Math"/>
                      </a:rPr>
                      <m:t>=</m:t>
                    </m:r>
                    <m:r>
                      <a:rPr lang="zh-CN" altLang="en-US" sz="2200" b="0" i="1" smtClean="0">
                        <a:solidFill>
                          <a:schemeClr val="tx1"/>
                        </a:solidFill>
                        <a:latin typeface="Cambria Math"/>
                        <a:ea typeface="Cambria Math"/>
                      </a:rPr>
                      <m:t>𝒮</m:t>
                    </m:r>
                  </m:oMath>
                </a14:m>
                <a:r>
                  <a:rPr lang="zh-CN" altLang="en-US" sz="2200" dirty="0">
                    <a:solidFill>
                      <a:schemeClr val="tx1"/>
                    </a:solidFill>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solidFill>
                          <a:schemeClr val="tx1"/>
                        </a:solidFill>
                        <a:latin typeface="Cambria Math"/>
                      </a:rPr>
                      <m:t>𝐴</m:t>
                    </m:r>
                    <m:r>
                      <a:rPr lang="en-US" altLang="zh-CN" sz="2200" b="0" i="1" smtClean="0">
                        <a:solidFill>
                          <a:schemeClr val="tx1"/>
                        </a:solidFill>
                        <a:latin typeface="Cambria Math"/>
                        <a:ea typeface="Cambria Math"/>
                      </a:rPr>
                      <m:t>∩</m:t>
                    </m:r>
                    <m:sSup>
                      <m:sSupPr>
                        <m:ctrlPr>
                          <a:rPr lang="en-US" altLang="zh-CN" sz="2200" b="0" i="1" smtClean="0">
                            <a:solidFill>
                              <a:schemeClr val="tx1"/>
                            </a:solidFill>
                            <a:latin typeface="Cambria Math" charset="0"/>
                            <a:ea typeface="Cambria Math"/>
                          </a:rPr>
                        </m:ctrlPr>
                      </m:sSupPr>
                      <m:e>
                        <m:r>
                          <a:rPr lang="en-US" altLang="zh-CN" sz="2200" b="0" i="1" smtClean="0">
                            <a:solidFill>
                              <a:schemeClr val="tx1"/>
                            </a:solidFill>
                            <a:latin typeface="Cambria Math"/>
                            <a:ea typeface="Cambria Math"/>
                          </a:rPr>
                          <m:t>𝐴</m:t>
                        </m:r>
                      </m:e>
                      <m:sup>
                        <m:r>
                          <a:rPr lang="en-US" altLang="zh-CN" sz="2200" b="0" i="1" smtClean="0">
                            <a:solidFill>
                              <a:schemeClr val="tx1"/>
                            </a:solidFill>
                            <a:latin typeface="Cambria Math"/>
                            <a:ea typeface="Cambria Math"/>
                          </a:rPr>
                          <m:t>′</m:t>
                        </m:r>
                      </m:sup>
                    </m:sSup>
                    <m:r>
                      <a:rPr lang="en-US" altLang="zh-CN" sz="2200" b="0" i="1" smtClean="0">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cs typeface="Times New Roman" panose="02020603050405020304" pitchFamily="18" charset="0"/>
                  </a:rPr>
                  <a:t>, from Axiom 3, we have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0993" y="1684642"/>
                <a:ext cx="7686400" cy="430887"/>
              </a:xfrm>
              <a:prstGeom prst="rect">
                <a:avLst/>
              </a:prstGeom>
              <a:blipFill>
                <a:blip r:embed="rId3"/>
                <a:stretch>
                  <a:fillRect l="-1031" t="-8451" r="-7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03844" y="2134692"/>
                <a:ext cx="795076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zh-CN" altLang="en-US" sz="2200" b="0" i="1" smtClean="0">
                            <a:latin typeface="Cambria Math"/>
                          </a:rPr>
                          <m:t>𝒮</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i="1">
                            <a:latin typeface="Cambria Math"/>
                          </a:rPr>
                          <m:t>𝐴</m:t>
                        </m:r>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𝐴</m:t>
                            </m:r>
                          </m:e>
                          <m:sup>
                            <m:r>
                              <a:rPr lang="en-US" altLang="zh-CN" sz="2200" i="1">
                                <a:latin typeface="Cambria Math"/>
                                <a:ea typeface="Cambria Math"/>
                              </a:rPr>
                              <m:t>′</m:t>
                            </m:r>
                          </m:sup>
                        </m:sSup>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e>
                    </m:d>
                  </m:oMath>
                </a14:m>
                <a:r>
                  <a:rPr lang="en-US" altLang="zh-CN" sz="2200" dirty="0">
                    <a:latin typeface="Times New Roman" panose="02020603050405020304" pitchFamily="18" charset="0"/>
                    <a:cs typeface="Times New Roman" panose="02020603050405020304" pitchFamily="18" charset="0"/>
                  </a:rPr>
                  <a:t>, which implies the result.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03844" y="2134692"/>
                <a:ext cx="7950766" cy="430887"/>
              </a:xfrm>
              <a:prstGeom prst="rect">
                <a:avLst/>
              </a:prstGeom>
              <a:blipFill>
                <a:blip r:embed="rId4"/>
                <a:stretch>
                  <a:fillRect l="-77" t="-9859" b="-28169"/>
                </a:stretch>
              </a:blipFill>
            </p:spPr>
            <p:txBody>
              <a:bodyPr/>
              <a:lstStyle/>
              <a:p>
                <a:r>
                  <a:rPr lang="zh-CN" altLang="en-US">
                    <a:noFill/>
                  </a:rPr>
                  <a:t> </a:t>
                </a:r>
              </a:p>
            </p:txBody>
          </p:sp>
        </mc:Fallback>
      </mc:AlternateContent>
      <p:sp>
        <p:nvSpPr>
          <p:cNvPr id="7" name="TextBox 6"/>
          <p:cNvSpPr txBox="1"/>
          <p:nvPr/>
        </p:nvSpPr>
        <p:spPr>
          <a:xfrm>
            <a:off x="238759" y="2764762"/>
            <a:ext cx="83709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This property yields that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44726" y="3195649"/>
                <a:ext cx="3539046" cy="430887"/>
              </a:xfrm>
              <a:prstGeom prst="rect">
                <a:avLst/>
              </a:prstGeom>
            </p:spPr>
            <p:txBody>
              <a:bodyPr wrap="none">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4. </a:t>
                </a:r>
                <a14:m>
                  <m:oMath xmlns:m="http://schemas.openxmlformats.org/officeDocument/2006/math">
                    <m:r>
                      <a:rPr lang="en-US" altLang="zh-CN" sz="2200" i="1">
                        <a:solidFill>
                          <a:srgbClr val="3333FF"/>
                        </a:solidFill>
                        <a:latin typeface="Cambria Math"/>
                      </a:rPr>
                      <m:t>𝑃</m:t>
                    </m:r>
                    <m:d>
                      <m:dPr>
                        <m:ctrlPr>
                          <a:rPr lang="en-US" altLang="zh-CN" sz="2200" i="1">
                            <a:solidFill>
                              <a:srgbClr val="3333FF"/>
                            </a:solidFill>
                            <a:latin typeface="Cambria Math" charset="0"/>
                          </a:rPr>
                        </m:ctrlPr>
                      </m:dPr>
                      <m:e>
                        <m:r>
                          <a:rPr lang="en-US" altLang="zh-CN" sz="2200" i="1">
                            <a:solidFill>
                              <a:srgbClr val="3333FF"/>
                            </a:solidFill>
                            <a:latin typeface="Cambria Math"/>
                          </a:rPr>
                          <m:t>𝐴</m:t>
                        </m:r>
                      </m:e>
                    </m:d>
                    <m:r>
                      <a:rPr lang="en-US" altLang="zh-CN" sz="2200" i="1">
                        <a:solidFill>
                          <a:srgbClr val="3333FF"/>
                        </a:solidFill>
                        <a:latin typeface="Cambria Math"/>
                        <a:ea typeface="Cambria Math"/>
                      </a:rPr>
                      <m:t>≤1</m:t>
                    </m:r>
                  </m:oMath>
                </a14:m>
                <a:r>
                  <a:rPr lang="en-US" altLang="zh-CN" sz="2200" dirty="0">
                    <a:solidFill>
                      <a:srgbClr val="3333FF"/>
                    </a:solidFill>
                    <a:latin typeface="Times New Roman" panose="02020603050405020304" pitchFamily="18" charset="0"/>
                    <a:cs typeface="Times New Roman" panose="02020603050405020304" pitchFamily="18" charset="0"/>
                  </a:rPr>
                  <a:t> for any event </a:t>
                </a:r>
                <a14:m>
                  <m:oMath xmlns:m="http://schemas.openxmlformats.org/officeDocument/2006/math">
                    <m:r>
                      <a:rPr lang="en-US" altLang="zh-CN" sz="2200" i="1">
                        <a:solidFill>
                          <a:srgbClr val="3333FF"/>
                        </a:solidFill>
                        <a:latin typeface="Cambria Math"/>
                      </a:rPr>
                      <m:t>𝐴</m:t>
                    </m:r>
                  </m:oMath>
                </a14:m>
                <a:r>
                  <a:rPr lang="en-US" altLang="zh-CN" sz="2200" dirty="0">
                    <a:solidFill>
                      <a:srgbClr val="3333FF"/>
                    </a:solidFill>
                    <a:latin typeface="Times New Roman" panose="02020603050405020304" pitchFamily="18" charset="0"/>
                    <a:cs typeface="Times New Roman" panose="02020603050405020304" pitchFamily="18" charset="0"/>
                  </a:rPr>
                  <a:t>. </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4726" y="3195649"/>
                <a:ext cx="3539046" cy="430887"/>
              </a:xfrm>
              <a:prstGeom prst="rect">
                <a:avLst/>
              </a:prstGeom>
              <a:blipFill>
                <a:blip r:embed="rId5"/>
                <a:stretch>
                  <a:fillRect l="-2238" t="-9859" r="-1205"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3764" y="3844882"/>
                <a:ext cx="828092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Property 3 is useful. When you have difficulty calculating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directly, think of determining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3764" y="3844882"/>
                <a:ext cx="8280920" cy="769441"/>
              </a:xfrm>
              <a:prstGeom prst="rect">
                <a:avLst/>
              </a:prstGeom>
              <a:blipFill>
                <a:blip r:embed="rId6"/>
                <a:stretch>
                  <a:fillRect l="-957" t="-5556" r="-2725" b="-15079"/>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86C1AAC4-6390-4893-8443-ADD4E89AEF11}"/>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71</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9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04" y="1526704"/>
            <a:ext cx="751853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experiment is to repeatedly toss a fair coin 5 times.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56604" y="1957591"/>
                <a:ext cx="83709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the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to occur, at least one head appears.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6604" y="1957591"/>
                <a:ext cx="8370930" cy="430887"/>
              </a:xfrm>
              <a:prstGeom prst="rect">
                <a:avLst/>
              </a:prstGeom>
              <a:blipFill>
                <a:blip r:embed="rId2"/>
                <a:stretch>
                  <a:fillRect l="-94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3384" y="3001644"/>
                <a:ext cx="655039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r>
                  <a:rPr lang="en-US" altLang="zh-CN" sz="2200" dirty="0">
                    <a:latin typeface="Times New Roman" panose="02020603050405020304" pitchFamily="18" charset="0"/>
                    <a:cs typeface="Times New Roman" panose="02020603050405020304" pitchFamily="18" charset="0"/>
                  </a:rPr>
                  <a:t>There are in fact </a:t>
                </a:r>
                <a14:m>
                  <m:oMath xmlns:m="http://schemas.openxmlformats.org/officeDocument/2006/math">
                    <m:r>
                      <a:rPr lang="en-US" altLang="zh-CN" sz="2200" i="1" dirty="0" smtClean="0">
                        <a:latin typeface="Cambria Math"/>
                      </a:rPr>
                      <m:t>31</m:t>
                    </m:r>
                  </m:oMath>
                </a14:m>
                <a:r>
                  <a:rPr lang="en-US" altLang="zh-CN" sz="2200" dirty="0">
                    <a:latin typeface="Times New Roman" panose="02020603050405020304" pitchFamily="18" charset="0"/>
                    <a:cs typeface="Times New Roman" panose="02020603050405020304" pitchFamily="18" charset="0"/>
                  </a:rPr>
                  <a:t> outcomes in</a:t>
                </a:r>
                <a14:m>
                  <m:oMath xmlns:m="http://schemas.openxmlformats.org/officeDocument/2006/math">
                    <m:r>
                      <a:rPr lang="en-US" altLang="zh-CN" sz="2200" i="1" dirty="0" smtClean="0">
                        <a:latin typeface="Cambria Math"/>
                      </a:rPr>
                      <m:t> </m:t>
                    </m:r>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63384" y="3001644"/>
                <a:ext cx="6550395" cy="430887"/>
              </a:xfrm>
              <a:prstGeom prst="rect">
                <a:avLst/>
              </a:prstGeom>
              <a:blipFill>
                <a:blip r:embed="rId3"/>
                <a:stretch>
                  <a:fillRect l="-1209"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490798" y="4151568"/>
                <a:ext cx="2930289" cy="43473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0.5</m:t>
                        </m:r>
                      </m:e>
                      <m:sup>
                        <m:r>
                          <a:rPr lang="en-US" altLang="zh-CN" sz="2200" b="0" i="1" smtClean="0">
                            <a:latin typeface="Cambria Math"/>
                          </a:rPr>
                          <m:t>5</m:t>
                        </m:r>
                      </m:sup>
                    </m:sSup>
                    <m:r>
                      <a:rPr lang="en-US" altLang="zh-CN" sz="2200" b="0" i="1" smtClean="0">
                        <a:latin typeface="Cambria Math"/>
                      </a:rPr>
                      <m:t>=0.031</m:t>
                    </m:r>
                    <m:r>
                      <a:rPr lang="en-US" altLang="zh-CN" sz="2200" b="0" i="0"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490798" y="4151568"/>
                <a:ext cx="2930289" cy="434734"/>
              </a:xfrm>
              <a:prstGeom prst="rect">
                <a:avLst/>
              </a:prstGeom>
              <a:blipFill>
                <a:blip r:embed="rId4"/>
                <a:stretch>
                  <a:fillRect l="-208"/>
                </a:stretch>
              </a:blipFill>
            </p:spPr>
            <p:txBody>
              <a:bodyPr/>
              <a:lstStyle/>
              <a:p>
                <a:r>
                  <a:rPr lang="zh-CN" altLang="en-US">
                    <a:noFill/>
                  </a:rPr>
                  <a:t> </a:t>
                </a:r>
              </a:p>
            </p:txBody>
          </p:sp>
        </mc:Fallback>
      </mc:AlternateContent>
      <p:sp>
        <p:nvSpPr>
          <p:cNvPr id="7" name="矩形 6"/>
          <p:cNvSpPr/>
          <p:nvPr/>
        </p:nvSpPr>
        <p:spPr>
          <a:xfrm>
            <a:off x="256604" y="1080417"/>
            <a:ext cx="132921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25959" y="2401394"/>
                <a:ext cx="535069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How many outcomes in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Please find </a:t>
                </a:r>
                <a14:m>
                  <m:oMath xmlns:m="http://schemas.openxmlformats.org/officeDocument/2006/math">
                    <m:r>
                      <a:rPr lang="en-US" altLang="zh-CN" sz="2200" i="1" dirty="0">
                        <a:latin typeface="Cambria Math"/>
                      </a:rPr>
                      <m:t>𝑃</m:t>
                    </m:r>
                    <m:r>
                      <a:rPr lang="en-US" altLang="zh-CN" sz="2200" i="1" dirty="0">
                        <a:latin typeface="Cambria Math"/>
                      </a:rPr>
                      <m:t>(</m:t>
                    </m:r>
                    <m:r>
                      <a:rPr lang="en-US" altLang="zh-CN" sz="2200" i="1" dirty="0">
                        <a:latin typeface="Cambria Math"/>
                      </a:rPr>
                      <m:t>𝐴</m:t>
                    </m:r>
                    <m:r>
                      <a:rPr lang="en-US" altLang="zh-CN" sz="2200" i="1" dirty="0">
                        <a:latin typeface="Cambria Math"/>
                      </a:rPr>
                      <m:t>). </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25959" y="2401394"/>
                <a:ext cx="5350696" cy="430887"/>
              </a:xfrm>
              <a:prstGeom prst="rect">
                <a:avLst/>
              </a:prstGeom>
              <a:blipFill>
                <a:blip r:embed="rId5"/>
                <a:stretch>
                  <a:fillRect l="-1481"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534057" y="3532345"/>
                <a:ext cx="2428165" cy="430887"/>
              </a:xfrm>
              <a:prstGeom prst="rect">
                <a:avLst/>
              </a:prstGeom>
              <a:noFill/>
            </p:spPr>
            <p:txBody>
              <a:bodyPr wrap="none" rtlCol="0">
                <a:spAutoFit/>
              </a:bodyPr>
              <a:lstStyle/>
              <a:p>
                <a14:m>
                  <m:oMath xmlns:m="http://schemas.openxmlformats.org/officeDocument/2006/math">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rPr>
                      <m:t>=</m:t>
                    </m:r>
                    <m:d>
                      <m:dPr>
                        <m:begChr m:val="{"/>
                        <m:endChr m:val="}"/>
                        <m:ctrlPr>
                          <a:rPr lang="en-US" altLang="zh-CN" sz="2200" b="0" i="1" smtClean="0">
                            <a:latin typeface="Cambria Math" charset="0"/>
                          </a:rPr>
                        </m:ctrlPr>
                      </m:dPr>
                      <m:e>
                        <m:r>
                          <a:rPr lang="en-US" altLang="zh-CN" sz="2200" b="0" i="1" smtClean="0">
                            <a:latin typeface="Cambria Math"/>
                          </a:rPr>
                          <m:t>𝑇𝑇𝑇𝑇𝑇</m:t>
                        </m:r>
                      </m:e>
                    </m:d>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34057" y="3532345"/>
                <a:ext cx="2428165" cy="430887"/>
              </a:xfrm>
              <a:prstGeom prst="rect">
                <a:avLst/>
              </a:prstGeom>
              <a:blipFill>
                <a:blip r:embed="rId6"/>
                <a:stretch>
                  <a:fillRect l="-251"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18786" y="4792484"/>
                <a:ext cx="394178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So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=1−</m:t>
                    </m:r>
                    <m:r>
                      <a:rPr lang="en-US" altLang="zh-CN" sz="2200" i="1">
                        <a:latin typeface="Cambria Math"/>
                      </a:rPr>
                      <m:t>𝑃</m:t>
                    </m:r>
                    <m:d>
                      <m:dPr>
                        <m:ctrlPr>
                          <a:rPr lang="en-US" altLang="zh-CN" sz="2200" i="1">
                            <a:latin typeface="Cambria Math" charset="0"/>
                          </a:rPr>
                        </m:ctrlPr>
                      </m:dPr>
                      <m:e>
                        <m:sSup>
                          <m:sSupPr>
                            <m:ctrlPr>
                              <a:rPr lang="en-US" altLang="zh-CN" sz="2200" i="1">
                                <a:latin typeface="Cambria Math" charset="0"/>
                              </a:rPr>
                            </m:ctrlPr>
                          </m:sSupPr>
                          <m:e>
                            <m:r>
                              <a:rPr lang="en-US" altLang="zh-CN" sz="2200" i="1">
                                <a:latin typeface="Cambria Math"/>
                              </a:rPr>
                              <m:t>𝐴</m:t>
                            </m:r>
                          </m:e>
                          <m:sup>
                            <m:r>
                              <a:rPr lang="en-US" altLang="zh-CN" sz="2200" i="1">
                                <a:latin typeface="Cambria Math"/>
                              </a:rPr>
                              <m:t>′</m:t>
                            </m:r>
                          </m:sup>
                        </m:sSup>
                      </m:e>
                    </m:d>
                    <m:r>
                      <a:rPr lang="en-US" altLang="zh-CN" sz="2200" i="1">
                        <a:latin typeface="Cambria Math"/>
                      </a:rPr>
                      <m:t>=0.969</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518786" y="4792484"/>
                <a:ext cx="3941785" cy="430887"/>
              </a:xfrm>
              <a:prstGeom prst="rect">
                <a:avLst/>
              </a:prstGeom>
              <a:blipFill>
                <a:blip r:embed="rId7"/>
                <a:stretch>
                  <a:fillRect l="-2009" t="-9859" b="-28169"/>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EBA4EC77-2A44-41FF-BC8D-A245595E0C5A}"/>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72</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4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51520" y="1241927"/>
                <a:ext cx="8055895" cy="430887"/>
              </a:xfrm>
              <a:prstGeom prst="rect">
                <a:avLst/>
              </a:prstGeom>
              <a:noFill/>
            </p:spPr>
            <p:txBody>
              <a:bodyPr wrap="square" rtlCol="0">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5. If </a:t>
                </a:r>
                <a14:m>
                  <m:oMath xmlns:m="http://schemas.openxmlformats.org/officeDocument/2006/math">
                    <m:r>
                      <a:rPr lang="en-US" altLang="zh-CN" sz="2200" i="1" dirty="0" smtClean="0">
                        <a:solidFill>
                          <a:srgbClr val="3333FF"/>
                        </a:solidFill>
                        <a:latin typeface="Cambria Math"/>
                      </a:rPr>
                      <m:t>𝐴</m:t>
                    </m:r>
                  </m:oMath>
                </a14:m>
                <a:r>
                  <a:rPr lang="en-US" altLang="zh-CN" sz="22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solidFill>
                          <a:srgbClr val="3333FF"/>
                        </a:solidFill>
                        <a:latin typeface="Cambria Math"/>
                      </a:rPr>
                      <m:t>𝐵</m:t>
                    </m:r>
                  </m:oMath>
                </a14:m>
                <a:r>
                  <a:rPr lang="en-US" altLang="zh-CN" sz="2200" dirty="0">
                    <a:solidFill>
                      <a:srgbClr val="3333FF"/>
                    </a:solidFill>
                    <a:latin typeface="Times New Roman" panose="02020603050405020304" pitchFamily="18" charset="0"/>
                    <a:cs typeface="Times New Roman" panose="02020603050405020304" pitchFamily="18" charset="0"/>
                  </a:rPr>
                  <a:t> are mutually exclusive, then </a:t>
                </a:r>
                <a14:m>
                  <m:oMath xmlns:m="http://schemas.openxmlformats.org/officeDocument/2006/math">
                    <m:r>
                      <a:rPr lang="en-US" altLang="zh-CN" sz="2200" b="0" i="1" smtClean="0">
                        <a:solidFill>
                          <a:srgbClr val="3333FF"/>
                        </a:solidFill>
                        <a:latin typeface="Cambria Math"/>
                      </a:rPr>
                      <m:t>𝑃</m:t>
                    </m:r>
                    <m:d>
                      <m:dPr>
                        <m:ctrlPr>
                          <a:rPr lang="en-US" altLang="zh-CN" sz="2200" b="0" i="1" smtClean="0">
                            <a:solidFill>
                              <a:srgbClr val="3333FF"/>
                            </a:solidFill>
                            <a:latin typeface="Cambria Math" charset="0"/>
                          </a:rPr>
                        </m:ctrlPr>
                      </m:dPr>
                      <m:e>
                        <m:r>
                          <a:rPr lang="en-US" altLang="zh-CN" sz="2200" b="0" i="1" smtClean="0">
                            <a:solidFill>
                              <a:srgbClr val="3333FF"/>
                            </a:solidFill>
                            <a:latin typeface="Cambria Math"/>
                          </a:rPr>
                          <m:t>𝐴</m:t>
                        </m:r>
                        <m:r>
                          <a:rPr lang="en-US" altLang="zh-CN" sz="2200" b="0" i="1" smtClean="0">
                            <a:solidFill>
                              <a:srgbClr val="3333FF"/>
                            </a:solidFill>
                            <a:latin typeface="Cambria Math"/>
                            <a:ea typeface="Cambria Math"/>
                          </a:rPr>
                          <m:t>∩</m:t>
                        </m:r>
                        <m:r>
                          <a:rPr lang="en-US" altLang="zh-CN" sz="2200" b="0" i="1" smtClean="0">
                            <a:solidFill>
                              <a:srgbClr val="3333FF"/>
                            </a:solidFill>
                            <a:latin typeface="Cambria Math"/>
                            <a:ea typeface="Cambria Math"/>
                          </a:rPr>
                          <m:t>𝐵</m:t>
                        </m:r>
                      </m:e>
                    </m:d>
                    <m:r>
                      <a:rPr lang="en-US" altLang="zh-CN" sz="2200" b="0" i="1" smtClean="0">
                        <a:solidFill>
                          <a:srgbClr val="3333FF"/>
                        </a:solidFill>
                        <a:latin typeface="Cambria Math"/>
                      </a:rPr>
                      <m:t>=0</m:t>
                    </m:r>
                  </m:oMath>
                </a14:m>
                <a:r>
                  <a:rPr lang="en-US" altLang="zh-CN" sz="2200" dirty="0">
                    <a:solidFill>
                      <a:srgbClr val="3333FF"/>
                    </a:solidFill>
                    <a:latin typeface="Times New Roman" panose="02020603050405020304" pitchFamily="18" charset="0"/>
                    <a:cs typeface="Times New Roman" panose="02020603050405020304" pitchFamily="18" charset="0"/>
                  </a:rPr>
                  <a:t>.</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1520" y="1241927"/>
                <a:ext cx="8055895" cy="430887"/>
              </a:xfrm>
              <a:prstGeom prst="rect">
                <a:avLst/>
              </a:prstGeom>
              <a:blipFill>
                <a:blip r:embed="rId2"/>
                <a:stretch>
                  <a:fillRect l="-983" t="-10000" b="-28571"/>
                </a:stretch>
              </a:blipFill>
            </p:spPr>
            <p:txBody>
              <a:bodyPr/>
              <a:lstStyle/>
              <a:p>
                <a:r>
                  <a:rPr lang="zh-CN" altLang="en-US">
                    <a:noFill/>
                  </a:rPr>
                  <a:t> </a:t>
                </a:r>
              </a:p>
            </p:txBody>
          </p:sp>
        </mc:Fallback>
      </mc:AlternateContent>
      <p:sp>
        <p:nvSpPr>
          <p:cNvPr id="4" name="TextBox 3"/>
          <p:cNvSpPr txBox="1"/>
          <p:nvPr/>
        </p:nvSpPr>
        <p:spPr>
          <a:xfrm>
            <a:off x="253320" y="1707425"/>
            <a:ext cx="2115236"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 1</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276200" y="3105142"/>
                <a:ext cx="813318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Because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contains no outcomes, </a:t>
                </a:r>
                <a14:m>
                  <m:oMath xmlns:m="http://schemas.openxmlformats.org/officeDocument/2006/math">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e>
                      <m:sup>
                        <m:r>
                          <a:rPr lang="en-US" altLang="zh-CN" sz="2200" b="0" i="1" smtClean="0">
                            <a:latin typeface="Cambria Math"/>
                            <a:ea typeface="Cambria Math"/>
                          </a:rPr>
                          <m:t>′</m:t>
                        </m:r>
                      </m:sup>
                    </m:sSup>
                    <m:r>
                      <a:rPr lang="en-US" altLang="zh-CN" sz="2200" b="0" i="1" smtClean="0">
                        <a:latin typeface="Cambria Math"/>
                      </a:rPr>
                      <m:t>=</m:t>
                    </m:r>
                    <m:r>
                      <a:rPr lang="zh-CN" altLang="en-US" sz="2200" b="0" i="1" smtClean="0">
                        <a:latin typeface="Cambria Math"/>
                      </a:rPr>
                      <m:t>𝒮</m:t>
                    </m:r>
                  </m:oMath>
                </a14:m>
                <a:r>
                  <a:rPr lang="en-US" altLang="zh-CN" sz="2200" dirty="0">
                    <a:latin typeface="Times New Roman" panose="02020603050405020304" pitchFamily="18" charset="0"/>
                    <a:cs typeface="Times New Roman" panose="02020603050405020304" pitchFamily="18" charset="0"/>
                  </a:rPr>
                  <a:t>. And thus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6200" y="3105142"/>
                <a:ext cx="8133189" cy="430887"/>
              </a:xfrm>
              <a:prstGeom prst="rect">
                <a:avLst/>
              </a:prstGeom>
              <a:blipFill>
                <a:blip r:embed="rId3"/>
                <a:stretch>
                  <a:fillRect l="-975"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8128" y="3519010"/>
                <a:ext cx="6656887"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e>
                          <m:sup>
                            <m:r>
                              <a:rPr lang="en-US" altLang="zh-CN" sz="2200" b="0" i="1" smtClean="0">
                                <a:latin typeface="Cambria Math"/>
                                <a:ea typeface="Cambria Math"/>
                              </a:rPr>
                              <m:t>′</m:t>
                            </m:r>
                          </m:sup>
                        </m:sSup>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zh-CN" altLang="en-US" sz="2200" i="1">
                            <a:latin typeface="Cambria Math"/>
                          </a:rPr>
                          <m:t>𝒮</m:t>
                        </m:r>
                      </m:e>
                    </m:d>
                    <m:r>
                      <a:rPr lang="en-US" altLang="zh-CN" sz="2200" b="0" i="1" smtClean="0">
                        <a:latin typeface="Cambria Math"/>
                      </a:rPr>
                      <m:t>=1−1=0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8128" y="3519010"/>
                <a:ext cx="6656887" cy="474489"/>
              </a:xfrm>
              <a:prstGeom prst="rect">
                <a:avLst/>
              </a:prstGeom>
              <a:blipFill>
                <a:blip r:embed="rId4"/>
                <a:stretch>
                  <a:fillRect l="-92" t="-3846" r="-183"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3522" y="2156483"/>
                <a:ext cx="4377348"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a:latin typeface="Cambria Math"/>
                      </a:rPr>
                      <m:t>=0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3522" y="2156483"/>
                <a:ext cx="4377348" cy="430887"/>
              </a:xfrm>
              <a:prstGeom prst="rect">
                <a:avLst/>
              </a:prstGeom>
              <a:blipFill>
                <a:blip r:embed="rId5"/>
                <a:stretch>
                  <a:fillRect l="-1811" t="-10000" b="-28571"/>
                </a:stretch>
              </a:blipFill>
            </p:spPr>
            <p:txBody>
              <a:bodyPr/>
              <a:lstStyle/>
              <a:p>
                <a:r>
                  <a:rPr lang="zh-CN" altLang="en-US">
                    <a:noFill/>
                  </a:rPr>
                  <a:t> </a:t>
                </a:r>
              </a:p>
            </p:txBody>
          </p:sp>
        </mc:Fallback>
      </mc:AlternateContent>
      <p:sp>
        <p:nvSpPr>
          <p:cNvPr id="9" name="TextBox 8"/>
          <p:cNvSpPr txBox="1"/>
          <p:nvPr/>
        </p:nvSpPr>
        <p:spPr>
          <a:xfrm>
            <a:off x="297888" y="2663915"/>
            <a:ext cx="2115236"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 2</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12" name="灯片编号占位符 11">
            <a:extLst>
              <a:ext uri="{FF2B5EF4-FFF2-40B4-BE49-F238E27FC236}">
                <a16:creationId xmlns:a16="http://schemas.microsoft.com/office/drawing/2014/main" xmlns="" id="{51C58958-6890-49A5-BC65-975964777FD7}"/>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73</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61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31539" y="1223755"/>
                <a:ext cx="8235915"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When events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𝐵</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are </a:t>
                </a:r>
                <a:r>
                  <a:rPr lang="en-US" altLang="zh-CN" sz="2200" dirty="0">
                    <a:solidFill>
                      <a:srgbClr val="FF0000"/>
                    </a:solidFill>
                    <a:latin typeface="Times New Roman" panose="02020603050405020304" pitchFamily="18" charset="0"/>
                    <a:cs typeface="Times New Roman" panose="02020603050405020304" pitchFamily="18" charset="0"/>
                  </a:rPr>
                  <a:t>mutually exclusive</a:t>
                </a:r>
                <a:r>
                  <a:rPr lang="en-US" altLang="zh-CN" sz="2200" dirty="0">
                    <a:latin typeface="Times New Roman" panose="02020603050405020304" pitchFamily="18" charset="0"/>
                    <a:cs typeface="Times New Roman" panose="02020603050405020304" pitchFamily="18" charset="0"/>
                  </a:rPr>
                  <a:t>, we see that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31539" y="1223755"/>
                <a:ext cx="8235915" cy="769441"/>
              </a:xfrm>
              <a:prstGeom prst="rect">
                <a:avLst/>
              </a:prstGeom>
              <a:blipFill>
                <a:blip r:embed="rId2"/>
                <a:stretch>
                  <a:fillRect l="-962"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15918" y="2173118"/>
                <a:ext cx="8235915"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When events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𝐵</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are </a:t>
                </a:r>
                <a:r>
                  <a:rPr lang="en-US" altLang="zh-CN" sz="2200" dirty="0">
                    <a:solidFill>
                      <a:srgbClr val="FF0000"/>
                    </a:solidFill>
                    <a:latin typeface="Times New Roman" panose="02020603050405020304" pitchFamily="18" charset="0"/>
                    <a:cs typeface="Times New Roman" panose="02020603050405020304" pitchFamily="18" charset="0"/>
                  </a:rPr>
                  <a:t>not mutually exclusive</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can be obtained from the following property.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15918" y="2173118"/>
                <a:ext cx="8235915" cy="769441"/>
              </a:xfrm>
              <a:prstGeom prst="rect">
                <a:avLst/>
              </a:prstGeom>
              <a:blipFill>
                <a:blip r:embed="rId3"/>
                <a:stretch>
                  <a:fillRect l="-962" t="-4724"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539" y="3113965"/>
                <a:ext cx="805589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6</a:t>
                </a:r>
                <a:r>
                  <a:rPr lang="en-US" altLang="zh-CN" sz="2200" dirty="0">
                    <a:solidFill>
                      <a:srgbClr val="3333FF"/>
                    </a:solidFill>
                    <a:latin typeface="Times New Roman" panose="02020603050405020304" pitchFamily="18" charset="0"/>
                    <a:cs typeface="Times New Roman" panose="02020603050405020304" pitchFamily="18" charset="0"/>
                  </a:rPr>
                  <a:t>. For any two events </a:t>
                </a:r>
                <a14:m>
                  <m:oMath xmlns:m="http://schemas.openxmlformats.org/officeDocument/2006/math">
                    <m:r>
                      <a:rPr lang="en-US" altLang="zh-CN" sz="2200" i="1" dirty="0" smtClean="0">
                        <a:solidFill>
                          <a:srgbClr val="3333FF"/>
                        </a:solidFill>
                        <a:latin typeface="Cambria Math"/>
                      </a:rPr>
                      <m:t>𝐴</m:t>
                    </m:r>
                  </m:oMath>
                </a14:m>
                <a:r>
                  <a:rPr lang="en-US" altLang="zh-CN" sz="22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solidFill>
                          <a:srgbClr val="3333FF"/>
                        </a:solidFill>
                        <a:latin typeface="Cambria Math"/>
                      </a:rPr>
                      <m:t>𝐵</m:t>
                    </m:r>
                  </m:oMath>
                </a14:m>
                <a:r>
                  <a:rPr lang="en-US" altLang="zh-CN" sz="2200" dirty="0">
                    <a:solidFill>
                      <a:srgbClr val="3333FF"/>
                    </a:solidFill>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539" y="3113965"/>
                <a:ext cx="8055895" cy="430887"/>
              </a:xfrm>
              <a:prstGeom prst="rect">
                <a:avLst/>
              </a:prstGeom>
              <a:blipFill>
                <a:blip r:embed="rId4"/>
                <a:stretch>
                  <a:fillRect l="-98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94308" y="3577702"/>
                <a:ext cx="4721934" cy="430887"/>
              </a:xfrm>
              <a:prstGeom prst="rect">
                <a:avLst/>
              </a:prstGeom>
            </p:spPr>
            <p:txBody>
              <a:bodyPr wrap="none">
                <a:spAutoFit/>
              </a:bodyPr>
              <a:lstStyle/>
              <a:p>
                <a14:m>
                  <m:oMath xmlns:m="http://schemas.openxmlformats.org/officeDocument/2006/math">
                    <m:r>
                      <a:rPr lang="en-US" altLang="zh-CN" sz="2200" i="1" smtClean="0">
                        <a:solidFill>
                          <a:srgbClr val="3333FF"/>
                        </a:solidFill>
                        <a:latin typeface="Cambria Math"/>
                      </a:rPr>
                      <m:t>𝑃</m:t>
                    </m:r>
                    <m:d>
                      <m:dPr>
                        <m:ctrlPr>
                          <a:rPr lang="en-US" altLang="zh-CN" sz="2200" i="1">
                            <a:solidFill>
                              <a:srgbClr val="3333FF"/>
                            </a:solidFill>
                            <a:latin typeface="Cambria Math" charset="0"/>
                          </a:rPr>
                        </m:ctrlPr>
                      </m:dPr>
                      <m:e>
                        <m:r>
                          <a:rPr lang="en-US" altLang="zh-CN" sz="2200" i="1">
                            <a:solidFill>
                              <a:srgbClr val="3333FF"/>
                            </a:solidFill>
                            <a:latin typeface="Cambria Math"/>
                          </a:rPr>
                          <m:t>𝐴</m:t>
                        </m:r>
                        <m:r>
                          <a:rPr lang="en-US" altLang="zh-CN" sz="2200" i="1">
                            <a:solidFill>
                              <a:srgbClr val="3333FF"/>
                            </a:solidFill>
                            <a:latin typeface="Cambria Math"/>
                            <a:ea typeface="Cambria Math"/>
                          </a:rPr>
                          <m:t>∪</m:t>
                        </m:r>
                        <m:r>
                          <a:rPr lang="en-US" altLang="zh-CN" sz="2200" i="1">
                            <a:solidFill>
                              <a:srgbClr val="3333FF"/>
                            </a:solidFill>
                            <a:latin typeface="Cambria Math"/>
                            <a:ea typeface="Cambria Math"/>
                          </a:rPr>
                          <m:t>𝐵</m:t>
                        </m:r>
                      </m:e>
                    </m:d>
                    <m:r>
                      <a:rPr lang="en-US" altLang="zh-CN" sz="2200" i="1">
                        <a:solidFill>
                          <a:srgbClr val="3333FF"/>
                        </a:solidFill>
                        <a:latin typeface="Cambria Math"/>
                      </a:rPr>
                      <m:t>=</m:t>
                    </m:r>
                    <m:r>
                      <a:rPr lang="en-US" altLang="zh-CN" sz="2200" i="1">
                        <a:solidFill>
                          <a:srgbClr val="3333FF"/>
                        </a:solidFill>
                        <a:latin typeface="Cambria Math"/>
                      </a:rPr>
                      <m:t>𝑃</m:t>
                    </m:r>
                    <m:d>
                      <m:dPr>
                        <m:ctrlPr>
                          <a:rPr lang="en-US" altLang="zh-CN" sz="2200" i="1">
                            <a:solidFill>
                              <a:srgbClr val="3333FF"/>
                            </a:solidFill>
                            <a:latin typeface="Cambria Math" charset="0"/>
                          </a:rPr>
                        </m:ctrlPr>
                      </m:dPr>
                      <m:e>
                        <m:r>
                          <a:rPr lang="en-US" altLang="zh-CN" sz="2200" i="1">
                            <a:solidFill>
                              <a:srgbClr val="3333FF"/>
                            </a:solidFill>
                            <a:latin typeface="Cambria Math"/>
                          </a:rPr>
                          <m:t>𝐴</m:t>
                        </m:r>
                      </m:e>
                    </m:d>
                    <m:r>
                      <a:rPr lang="en-US" altLang="zh-CN" sz="2200" i="1">
                        <a:solidFill>
                          <a:srgbClr val="3333FF"/>
                        </a:solidFill>
                        <a:latin typeface="Cambria Math"/>
                      </a:rPr>
                      <m:t>+</m:t>
                    </m:r>
                    <m:r>
                      <a:rPr lang="en-US" altLang="zh-CN" sz="2200" i="1">
                        <a:solidFill>
                          <a:srgbClr val="3333FF"/>
                        </a:solidFill>
                        <a:latin typeface="Cambria Math"/>
                      </a:rPr>
                      <m:t>𝑃</m:t>
                    </m:r>
                    <m:d>
                      <m:dPr>
                        <m:ctrlPr>
                          <a:rPr lang="en-US" altLang="zh-CN" sz="2200" i="1">
                            <a:solidFill>
                              <a:srgbClr val="3333FF"/>
                            </a:solidFill>
                            <a:latin typeface="Cambria Math" charset="0"/>
                          </a:rPr>
                        </m:ctrlPr>
                      </m:dPr>
                      <m:e>
                        <m:r>
                          <a:rPr lang="en-US" altLang="zh-CN" sz="2200" i="1">
                            <a:solidFill>
                              <a:srgbClr val="3333FF"/>
                            </a:solidFill>
                            <a:latin typeface="Cambria Math"/>
                          </a:rPr>
                          <m:t>𝐵</m:t>
                        </m:r>
                      </m:e>
                    </m:d>
                    <m:r>
                      <a:rPr lang="en-US" altLang="zh-CN" sz="2200" b="0" i="1" smtClean="0">
                        <a:solidFill>
                          <a:srgbClr val="3333FF"/>
                        </a:solidFill>
                        <a:latin typeface="Cambria Math"/>
                      </a:rPr>
                      <m:t>−</m:t>
                    </m:r>
                    <m:r>
                      <a:rPr lang="en-US" altLang="zh-CN" sz="2200" i="1">
                        <a:solidFill>
                          <a:srgbClr val="3333FF"/>
                        </a:solidFill>
                        <a:latin typeface="Cambria Math"/>
                      </a:rPr>
                      <m:t>𝑃</m:t>
                    </m:r>
                    <m:d>
                      <m:dPr>
                        <m:ctrlPr>
                          <a:rPr lang="en-US" altLang="zh-CN" sz="2200" i="1">
                            <a:solidFill>
                              <a:srgbClr val="3333FF"/>
                            </a:solidFill>
                            <a:latin typeface="Cambria Math" charset="0"/>
                          </a:rPr>
                        </m:ctrlPr>
                      </m:dPr>
                      <m:e>
                        <m:r>
                          <a:rPr lang="en-US" altLang="zh-CN" sz="2200" i="1">
                            <a:solidFill>
                              <a:srgbClr val="3333FF"/>
                            </a:solidFill>
                            <a:latin typeface="Cambria Math"/>
                          </a:rPr>
                          <m:t>𝐴</m:t>
                        </m:r>
                        <m:r>
                          <a:rPr lang="en-US" altLang="zh-CN" sz="2200" i="1">
                            <a:solidFill>
                              <a:srgbClr val="3333FF"/>
                            </a:solidFill>
                            <a:latin typeface="Cambria Math"/>
                            <a:ea typeface="Cambria Math"/>
                          </a:rPr>
                          <m:t>∩</m:t>
                        </m:r>
                        <m:r>
                          <a:rPr lang="en-US" altLang="zh-CN" sz="2200" i="1">
                            <a:solidFill>
                              <a:srgbClr val="3333FF"/>
                            </a:solidFill>
                            <a:latin typeface="Cambria Math"/>
                            <a:ea typeface="Cambria Math"/>
                          </a:rPr>
                          <m:t>𝐵</m:t>
                        </m:r>
                      </m:e>
                    </m:d>
                  </m:oMath>
                </a14:m>
                <a:r>
                  <a:rPr lang="en-US" altLang="zh-CN" sz="2200" dirty="0">
                    <a:solidFill>
                      <a:srgbClr val="3333FF"/>
                    </a:solidFill>
                    <a:latin typeface="Times New Roman" panose="02020603050405020304" pitchFamily="18" charset="0"/>
                    <a:cs typeface="Times New Roman" panose="02020603050405020304" pitchFamily="18" charset="0"/>
                  </a:rPr>
                  <a:t>.</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794308" y="3577702"/>
                <a:ext cx="4721934" cy="430887"/>
              </a:xfrm>
              <a:prstGeom prst="rect">
                <a:avLst/>
              </a:prstGeom>
              <a:blipFill>
                <a:blip r:embed="rId5"/>
                <a:stretch>
                  <a:fillRect l="-129" t="-9859" r="-516"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86535" y="4054714"/>
                <a:ext cx="8703899"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Remark: The property is valid even when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a:latin typeface="Cambria Math"/>
                      </a:rPr>
                      <m:t>𝐵</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are mutually exclusive, since then </a:t>
                </a:r>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b="0" i="1" smtClean="0">
                        <a:latin typeface="Cambria Math"/>
                        <a:ea typeface="Cambria Math"/>
                      </a:rPr>
                      <m:t>=0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86535" y="4054714"/>
                <a:ext cx="8703899" cy="769441"/>
              </a:xfrm>
              <a:prstGeom prst="rect">
                <a:avLst/>
              </a:prstGeom>
              <a:blipFill>
                <a:blip r:embed="rId6"/>
                <a:stretch>
                  <a:fillRect l="-910" t="-5556" b="-15873"/>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C8C07777-1487-4B29-A971-47DD128E66EA}"/>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74</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8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869109" y="1605340"/>
            <a:ext cx="630566" cy="735747"/>
          </a:xfrm>
          <a:prstGeom prst="ellipse">
            <a:avLst/>
          </a:prstGeom>
          <a:solidFill>
            <a:srgbClr val="FF0000">
              <a:alpha val="53000"/>
            </a:srgbClr>
          </a:solidFill>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2" name="矩形 1"/>
          <p:cNvSpPr/>
          <p:nvPr/>
        </p:nvSpPr>
        <p:spPr>
          <a:xfrm>
            <a:off x="593563" y="1611378"/>
            <a:ext cx="1530170" cy="523220"/>
          </a:xfrm>
          <a:prstGeom prst="rect">
            <a:avLst/>
          </a:prstGeom>
          <a:noFill/>
          <a:ln w="15875">
            <a:solidFill>
              <a:schemeClr val="tx1"/>
            </a:solidFill>
          </a:ln>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3" name="椭圆 2"/>
          <p:cNvSpPr/>
          <p:nvPr/>
        </p:nvSpPr>
        <p:spPr>
          <a:xfrm>
            <a:off x="870648" y="1672531"/>
            <a:ext cx="630566" cy="735747"/>
          </a:xfrm>
          <a:prstGeom prst="ellipse">
            <a:avLst/>
          </a:prstGeom>
          <a:solidFill>
            <a:srgbClr val="3333FF">
              <a:alpha val="53000"/>
            </a:srgbClr>
          </a:solidFill>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4" name="椭圆 3"/>
          <p:cNvSpPr/>
          <p:nvPr/>
        </p:nvSpPr>
        <p:spPr>
          <a:xfrm>
            <a:off x="1260602" y="1695349"/>
            <a:ext cx="630566" cy="735747"/>
          </a:xfrm>
          <a:prstGeom prst="ellipse">
            <a:avLst/>
          </a:prstGeom>
          <a:solidFill>
            <a:srgbClr val="FF0000">
              <a:alpha val="53000"/>
            </a:srgbClr>
          </a:solidFill>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791580" y="1422937"/>
                <a:ext cx="41463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𝐴</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91580" y="1422937"/>
                <a:ext cx="414637"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50951" y="1442100"/>
                <a:ext cx="42661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dirty="0" smtClean="0">
                          <a:latin typeface="Cambria Math"/>
                        </a:rPr>
                        <m:t>𝐵</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50951" y="1442100"/>
                <a:ext cx="42661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07944" y="1692967"/>
                <a:ext cx="44200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07944" y="1692967"/>
                <a:ext cx="442007" cy="430887"/>
              </a:xfrm>
              <a:prstGeom prst="rect">
                <a:avLst/>
              </a:prstGeom>
              <a:blipFill>
                <a:blip r:embed="rId4"/>
                <a:stretch>
                  <a:fillRect/>
                </a:stretch>
              </a:blipFill>
            </p:spPr>
            <p:txBody>
              <a:bodyPr/>
              <a:lstStyle/>
              <a:p>
                <a:r>
                  <a:rPr lang="zh-CN" altLang="en-US">
                    <a:noFill/>
                  </a:rPr>
                  <a:t> </a:t>
                </a:r>
              </a:p>
            </p:txBody>
          </p:sp>
        </mc:Fallback>
      </mc:AlternateContent>
      <p:sp>
        <p:nvSpPr>
          <p:cNvPr id="8" name="TextBox 7"/>
          <p:cNvSpPr txBox="1"/>
          <p:nvPr/>
        </p:nvSpPr>
        <p:spPr>
          <a:xfrm>
            <a:off x="493355" y="927626"/>
            <a:ext cx="2741806"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Proof. </a:t>
            </a:r>
            <a:endParaRPr lang="zh-CN" altLang="en-US" sz="2200" dirty="0">
              <a:latin typeface="Times New Roman" panose="02020603050405020304" pitchFamily="18" charset="0"/>
              <a:cs typeface="Times New Roman" panose="02020603050405020304" pitchFamily="18" charset="0"/>
            </a:endParaRPr>
          </a:p>
        </p:txBody>
      </p:sp>
      <p:sp>
        <p:nvSpPr>
          <p:cNvPr id="9" name="矩形 8"/>
          <p:cNvSpPr/>
          <p:nvPr/>
        </p:nvSpPr>
        <p:spPr>
          <a:xfrm>
            <a:off x="2839961" y="1611378"/>
            <a:ext cx="1530170" cy="523220"/>
          </a:xfrm>
          <a:prstGeom prst="rect">
            <a:avLst/>
          </a:prstGeom>
          <a:noFill/>
          <a:ln w="15875">
            <a:solidFill>
              <a:schemeClr val="tx1"/>
            </a:solidFill>
          </a:ln>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11" name="椭圆 10"/>
          <p:cNvSpPr/>
          <p:nvPr/>
        </p:nvSpPr>
        <p:spPr>
          <a:xfrm>
            <a:off x="3450637" y="1672532"/>
            <a:ext cx="630566" cy="735747"/>
          </a:xfrm>
          <a:prstGeom prst="ellipse">
            <a:avLst/>
          </a:prstGeom>
          <a:noFill/>
          <a:ln>
            <a:solidFill>
              <a:srgbClr val="FF0000">
                <a:alpha val="63000"/>
              </a:srgbClr>
            </a:solidFill>
          </a:ln>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a:off x="4602803" y="1715785"/>
                <a:ext cx="42553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200" i="1" smtClean="0">
                          <a:latin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602803" y="1715785"/>
                <a:ext cx="425537" cy="430887"/>
              </a:xfrm>
              <a:prstGeom prst="rect">
                <a:avLst/>
              </a:prstGeom>
              <a:blipFill>
                <a:blip r:embed="rId5"/>
                <a:stretch>
                  <a:fillRect/>
                </a:stretch>
              </a:blipFill>
            </p:spPr>
            <p:txBody>
              <a:bodyPr/>
              <a:lstStyle/>
              <a:p>
                <a:r>
                  <a:rPr lang="zh-CN" altLang="en-US">
                    <a:noFill/>
                  </a:rPr>
                  <a:t> </a:t>
                </a:r>
              </a:p>
            </p:txBody>
          </p:sp>
        </mc:Fallback>
      </mc:AlternateContent>
      <p:sp>
        <p:nvSpPr>
          <p:cNvPr id="21" name="矩形 20"/>
          <p:cNvSpPr/>
          <p:nvPr/>
        </p:nvSpPr>
        <p:spPr>
          <a:xfrm>
            <a:off x="5202070" y="1611378"/>
            <a:ext cx="1530170" cy="523220"/>
          </a:xfrm>
          <a:prstGeom prst="rect">
            <a:avLst/>
          </a:prstGeom>
          <a:noFill/>
          <a:ln w="15875">
            <a:solidFill>
              <a:schemeClr val="tx1"/>
            </a:solidFill>
          </a:ln>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22" name="椭圆 21"/>
          <p:cNvSpPr/>
          <p:nvPr/>
        </p:nvSpPr>
        <p:spPr>
          <a:xfrm>
            <a:off x="5479155" y="1582522"/>
            <a:ext cx="630566" cy="735747"/>
          </a:xfrm>
          <a:prstGeom prst="ellipse">
            <a:avLst/>
          </a:prstGeom>
          <a:solidFill>
            <a:schemeClr val="bg1"/>
          </a:solidFill>
          <a:ln>
            <a:solidFill>
              <a:srgbClr val="3333FF">
                <a:alpha val="60000"/>
              </a:srgbClr>
            </a:solidFill>
          </a:ln>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14" name="椭圆 13"/>
          <p:cNvSpPr/>
          <p:nvPr/>
        </p:nvSpPr>
        <p:spPr>
          <a:xfrm>
            <a:off x="3117046" y="1672531"/>
            <a:ext cx="630566" cy="735747"/>
          </a:xfrm>
          <a:prstGeom prst="ellipse">
            <a:avLst/>
          </a:prstGeom>
          <a:solidFill>
            <a:srgbClr val="3333FF">
              <a:alpha val="53000"/>
            </a:srgbClr>
          </a:solidFill>
        </p:spPr>
        <p:txBody>
          <a:bodyPr wrap="square" rtlCol="0" anchor="ctr">
            <a:spAutoFit/>
          </a:bodyPr>
          <a:lstStyle/>
          <a:p>
            <a:pPr algn="ct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p:cNvSpPr txBox="1"/>
              <p:nvPr/>
            </p:nvSpPr>
            <p:spPr>
              <a:xfrm>
                <a:off x="586559" y="2548063"/>
                <a:ext cx="774086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From the above figure, we find that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86559" y="2548063"/>
                <a:ext cx="7740860" cy="430887"/>
              </a:xfrm>
              <a:prstGeom prst="rect">
                <a:avLst/>
              </a:prstGeom>
              <a:blipFill>
                <a:blip r:embed="rId6"/>
                <a:stretch>
                  <a:fillRect l="-102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86559" y="2908103"/>
                <a:ext cx="4760727"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𝐴</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a:latin typeface="Cambria Math"/>
                        <a:ea typeface="Cambria Math"/>
                      </a:rPr>
                      <m:t>𝐵</m:t>
                    </m:r>
                    <m:r>
                      <a:rPr lang="en-US" altLang="zh-CN" sz="2200" i="1">
                        <a:latin typeface="Cambria Math"/>
                        <a:ea typeface="Cambria Math"/>
                      </a:rPr>
                      <m:t>∩</m:t>
                    </m:r>
                    <m:r>
                      <a:rPr lang="en-US" altLang="zh-CN" sz="2200" i="1">
                        <a:latin typeface="Cambria Math"/>
                        <a:ea typeface="Cambria Math"/>
                      </a:rPr>
                      <m:t>𝐴</m:t>
                    </m:r>
                    <m:r>
                      <a:rPr lang="en-US" altLang="zh-CN" sz="2200" i="1">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mutually exclusive, so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586559" y="2908103"/>
                <a:ext cx="4760727" cy="430887"/>
              </a:xfrm>
              <a:prstGeom prst="rect">
                <a:avLst/>
              </a:prstGeom>
              <a:blipFill>
                <a:blip r:embed="rId7"/>
                <a:stretch>
                  <a:fillRect l="-128" t="-9859" r="-64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86559" y="3268143"/>
                <a:ext cx="6152903"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i="1">
                            <a:latin typeface="Cambria Math"/>
                            <a:ea typeface="Cambria Math"/>
                          </a:rPr>
                          <m:t>𝐴</m:t>
                        </m:r>
                        <m:r>
                          <a:rPr lang="en-US" altLang="zh-CN" sz="2200" i="1">
                            <a:latin typeface="Cambria Math"/>
                            <a:ea typeface="Cambria Math"/>
                          </a:rPr>
                          <m:t>∪</m:t>
                        </m:r>
                        <m:d>
                          <m:dPr>
                            <m:ctrlPr>
                              <a:rPr lang="en-US" altLang="zh-CN" sz="2200" i="1">
                                <a:latin typeface="Cambria Math" charset="0"/>
                                <a:ea typeface="Cambria Math"/>
                              </a:rPr>
                            </m:ctrlPr>
                          </m:dPr>
                          <m:e>
                            <m:r>
                              <a:rPr lang="en-US" altLang="zh-CN" sz="2200" i="1">
                                <a:latin typeface="Cambria Math"/>
                                <a:ea typeface="Cambria Math"/>
                              </a:rPr>
                              <m:t>𝐵</m:t>
                            </m:r>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𝐴</m:t>
                                </m:r>
                              </m:e>
                              <m:sup>
                                <m:r>
                                  <a:rPr lang="en-US" altLang="zh-CN" sz="2200" i="1">
                                    <a:latin typeface="Cambria Math"/>
                                    <a:ea typeface="Cambria Math"/>
                                  </a:rPr>
                                  <m:t>′</m:t>
                                </m:r>
                              </m:sup>
                            </m:sSup>
                          </m:e>
                        </m:d>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i="1">
                        <a:latin typeface="Cambria Math"/>
                        <a:ea typeface="Cambria Math"/>
                      </a:rPr>
                      <m:t>𝐵</m:t>
                    </m:r>
                    <m:r>
                      <a:rPr lang="en-US" altLang="zh-CN" sz="2200" i="1">
                        <a:latin typeface="Cambria Math"/>
                        <a:ea typeface="Cambria Math"/>
                      </a:rPr>
                      <m:t>∩</m:t>
                    </m:r>
                    <m:r>
                      <a:rPr lang="en-US" altLang="zh-CN" sz="2200" i="1">
                        <a:latin typeface="Cambria Math"/>
                        <a:ea typeface="Cambria Math"/>
                      </a:rPr>
                      <m:t>𝐴</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86559" y="3268143"/>
                <a:ext cx="6152903" cy="474489"/>
              </a:xfrm>
              <a:prstGeom prst="rect">
                <a:avLst/>
              </a:prstGeom>
              <a:blipFill>
                <a:blip r:embed="rId8"/>
                <a:stretch>
                  <a:fillRect l="-99" t="-5128" r="-198"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8016" y="3673188"/>
                <a:ext cx="8577445" cy="430887"/>
              </a:xfrm>
              <a:prstGeom prst="rect">
                <a:avLst/>
              </a:prstGeom>
              <a:noFill/>
            </p:spPr>
            <p:txBody>
              <a:bodyPr wrap="square" rtlCol="0">
                <a:spAutoFit/>
              </a:bodyPr>
              <a:lstStyle/>
              <a:p>
                <a:r>
                  <a:rPr lang="en-US" altLang="zh-CN" sz="2200" b="0" dirty="0">
                    <a:latin typeface="Times New Roman" panose="02020603050405020304" pitchFamily="18" charset="0"/>
                    <a:cs typeface="Times New Roman" panose="02020603050405020304" pitchFamily="18" charset="0"/>
                  </a:rPr>
                  <a:t>Observe that </a:t>
                </a:r>
                <a14:m>
                  <m:oMath xmlns:m="http://schemas.openxmlformats.org/officeDocument/2006/math">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𝐵</m:t>
                    </m:r>
                    <m:r>
                      <a:rPr lang="en-US" altLang="zh-CN" sz="2200" b="0" i="1" dirty="0" smtClean="0">
                        <a:latin typeface="Cambria Math"/>
                        <a:ea typeface="Cambria Math"/>
                      </a:rPr>
                      <m:t>∩</m:t>
                    </m:r>
                    <m:r>
                      <a:rPr lang="en-US" altLang="zh-CN" sz="2200" b="0" i="1" dirty="0" smtClean="0">
                        <a:latin typeface="Cambria Math"/>
                        <a:ea typeface="Cambria Math"/>
                      </a:rPr>
                      <m:t>𝐴</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𝐵</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disjoint.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78016" y="3673188"/>
                <a:ext cx="8577445" cy="430887"/>
              </a:xfrm>
              <a:prstGeom prst="rect">
                <a:avLst/>
              </a:prstGeom>
              <a:blipFill>
                <a:blip r:embed="rId9"/>
                <a:stretch>
                  <a:fillRect l="-924"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79280" y="4038407"/>
                <a:ext cx="3859326" cy="430887"/>
              </a:xfrm>
              <a:prstGeom prst="rect">
                <a:avLst/>
              </a:prstGeom>
            </p:spPr>
            <p:txBody>
              <a:bodyPr wrap="none">
                <a:spAutoFit/>
              </a:bodyPr>
              <a:lstStyle/>
              <a:p>
                <a14:m>
                  <m:oMath xmlns:m="http://schemas.openxmlformats.org/officeDocument/2006/math">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r>
                          <a:rPr lang="en-US" altLang="zh-CN" sz="2200" i="1">
                            <a:latin typeface="Cambria Math"/>
                            <a:ea typeface="Cambria Math"/>
                          </a:rPr>
                          <m:t>∩</m:t>
                        </m:r>
                        <m:r>
                          <a:rPr lang="en-US" altLang="zh-CN" sz="2200" i="1">
                            <a:latin typeface="Cambria Math"/>
                            <a:ea typeface="Cambria Math"/>
                          </a:rPr>
                          <m:t>𝐴</m:t>
                        </m:r>
                      </m:e>
                    </m:d>
                    <m:r>
                      <a:rPr lang="en-US" altLang="zh-CN" sz="2200" i="1">
                        <a:latin typeface="Cambria Math"/>
                      </a:rPr>
                      <m:t>+</m:t>
                    </m:r>
                    <m:r>
                      <a:rPr lang="en-US" altLang="zh-CN" sz="2200" i="1">
                        <a:latin typeface="Cambria Math"/>
                      </a:rPr>
                      <m:t>𝑃</m:t>
                    </m:r>
                    <m:r>
                      <a:rPr lang="en-US" altLang="zh-CN" sz="2200" i="1">
                        <a:latin typeface="Cambria Math"/>
                      </a:rPr>
                      <m:t>(</m:t>
                    </m:r>
                    <m:r>
                      <a:rPr lang="en-US" altLang="zh-CN" sz="2200" i="1">
                        <a:latin typeface="Cambria Math"/>
                      </a:rPr>
                      <m:t>𝐵</m:t>
                    </m:r>
                    <m:r>
                      <a:rPr lang="en-US" altLang="zh-CN" sz="2200" i="1">
                        <a:latin typeface="Cambria Math"/>
                        <a:ea typeface="Cambria Math"/>
                      </a:rPr>
                      <m:t>∩</m:t>
                    </m:r>
                    <m:r>
                      <a:rPr lang="en-US" altLang="zh-CN" sz="2200" i="1">
                        <a:latin typeface="Cambria Math"/>
                        <a:ea typeface="Cambria Math"/>
                      </a:rPr>
                      <m:t>𝐴</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579280" y="4038407"/>
                <a:ext cx="3859326" cy="430887"/>
              </a:xfrm>
              <a:prstGeom prst="rect">
                <a:avLst/>
              </a:prstGeom>
              <a:blipFill>
                <a:blip r:embed="rId10"/>
                <a:stretch>
                  <a:fillRect l="-158" t="-8451" r="-948" b="-28169"/>
                </a:stretch>
              </a:blipFill>
            </p:spPr>
            <p:txBody>
              <a:bodyPr/>
              <a:lstStyle/>
              <a:p>
                <a:r>
                  <a:rPr lang="zh-CN" altLang="en-US">
                    <a:noFill/>
                  </a:rPr>
                  <a:t> </a:t>
                </a:r>
              </a:p>
            </p:txBody>
          </p:sp>
        </mc:Fallback>
      </mc:AlternateContent>
      <p:sp>
        <p:nvSpPr>
          <p:cNvPr id="31" name="TextBox 30"/>
          <p:cNvSpPr txBox="1"/>
          <p:nvPr/>
        </p:nvSpPr>
        <p:spPr>
          <a:xfrm>
            <a:off x="566555" y="4393268"/>
            <a:ext cx="666074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Combining equalities (1) and (2), we have </a:t>
            </a:r>
            <a:endParaRPr lang="zh-CN" altLang="en-US" sz="22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6769101" y="3268143"/>
            <a:ext cx="108826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(1)</a:t>
            </a:r>
            <a:endParaRPr lang="zh-CN" altLang="en-US" sz="22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6783637" y="4028049"/>
            <a:ext cx="108826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p:cNvSpPr/>
              <p:nvPr/>
            </p:nvSpPr>
            <p:spPr>
              <a:xfrm>
                <a:off x="566555" y="4798313"/>
                <a:ext cx="4721934" cy="430887"/>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566555" y="4798313"/>
                <a:ext cx="4721934" cy="430887"/>
              </a:xfrm>
              <a:prstGeom prst="rect">
                <a:avLst/>
              </a:prstGeom>
              <a:blipFill>
                <a:blip r:embed="rId11"/>
                <a:stretch>
                  <a:fillRect l="-129" t="-9859" r="-516" b="-28169"/>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xmlns="" id="{2CB54785-876C-478C-BAFB-03CAA2E0CA49}"/>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75</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22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arn(inVertic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9070" y="1583795"/>
                <a:ext cx="8505945" cy="1446550"/>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Consider randomly selecting a students from our class, and let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denote the event that the selected individual </a:t>
                </a:r>
                <a:r>
                  <a:rPr lang="en-US" altLang="zh-CN" sz="2200" dirty="0">
                    <a:solidFill>
                      <a:srgbClr val="FF0000"/>
                    </a:solidFill>
                    <a:latin typeface="Times New Roman" panose="02020603050405020304" pitchFamily="18" charset="0"/>
                    <a:cs typeface="Times New Roman" panose="02020603050405020304" pitchFamily="18" charset="0"/>
                  </a:rPr>
                  <a:t>can play basketball </a:t>
                </a:r>
                <a:r>
                  <a:rPr lang="en-US" altLang="zh-CN" sz="2200" dirty="0">
                    <a:latin typeface="Times New Roman" panose="02020603050405020304" pitchFamily="18" charset="0"/>
                    <a:cs typeface="Times New Roman" panose="02020603050405020304" pitchFamily="18" charset="0"/>
                  </a:rPr>
                  <a:t>and let </a:t>
                </a:r>
                <a14:m>
                  <m:oMath xmlns:m="http://schemas.openxmlformats.org/officeDocument/2006/math">
                    <m:r>
                      <a:rPr lang="en-US" altLang="zh-CN" sz="2200" i="1" dirty="0" smtClean="0">
                        <a:latin typeface="Cambria Math"/>
                      </a:rPr>
                      <m:t>𝐵</m:t>
                    </m:r>
                  </m:oMath>
                </a14:m>
                <a:r>
                  <a:rPr lang="en-US" altLang="zh-CN" sz="2200" dirty="0">
                    <a:latin typeface="Times New Roman" panose="02020603050405020304" pitchFamily="18" charset="0"/>
                    <a:cs typeface="Times New Roman" panose="02020603050405020304" pitchFamily="18" charset="0"/>
                  </a:rPr>
                  <a:t> denote the event that the selected individual </a:t>
                </a:r>
                <a:r>
                  <a:rPr lang="en-US" altLang="zh-CN" sz="2200" dirty="0">
                    <a:solidFill>
                      <a:srgbClr val="FF0000"/>
                    </a:solidFill>
                    <a:latin typeface="Times New Roman" panose="02020603050405020304" pitchFamily="18" charset="0"/>
                    <a:cs typeface="Times New Roman" panose="02020603050405020304" pitchFamily="18" charset="0"/>
                  </a:rPr>
                  <a:t>can play football</a:t>
                </a:r>
                <a:r>
                  <a:rPr lang="en-US" altLang="zh-CN" sz="2200" dirty="0">
                    <a:latin typeface="Times New Roman" panose="02020603050405020304" pitchFamily="18" charset="0"/>
                    <a:cs typeface="Times New Roman" panose="02020603050405020304" pitchFamily="18" charset="0"/>
                  </a:rPr>
                  <a:t>. Suppose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=0.6</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=0.35</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=0.2</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59070" y="1583795"/>
                <a:ext cx="8505945" cy="1446550"/>
              </a:xfrm>
              <a:prstGeom prst="rect">
                <a:avLst/>
              </a:prstGeom>
              <a:blipFill>
                <a:blip r:embed="rId2"/>
                <a:stretch>
                  <a:fillRect l="-931" t="-2954" r="-860" b="-7595"/>
                </a:stretch>
              </a:blipFill>
            </p:spPr>
            <p:txBody>
              <a:bodyPr/>
              <a:lstStyle/>
              <a:p>
                <a:r>
                  <a:rPr lang="zh-CN" altLang="en-US">
                    <a:noFill/>
                  </a:rPr>
                  <a:t> </a:t>
                </a:r>
              </a:p>
            </p:txBody>
          </p:sp>
        </mc:Fallback>
      </mc:AlternateContent>
      <p:sp>
        <p:nvSpPr>
          <p:cNvPr id="3" name="TextBox 2"/>
          <p:cNvSpPr txBox="1"/>
          <p:nvPr/>
        </p:nvSpPr>
        <p:spPr>
          <a:xfrm>
            <a:off x="251520" y="3021351"/>
            <a:ext cx="8505945" cy="769441"/>
          </a:xfrm>
          <a:prstGeom prst="rect">
            <a:avLst/>
          </a:prstGeom>
          <a:noFill/>
        </p:spPr>
        <p:txBody>
          <a:bodyPr wrap="square" rtlCol="0">
            <a:spAutoFit/>
          </a:bodyPr>
          <a:lstStyle/>
          <a:p>
            <a:pPr marL="457200" indent="-457200" algn="just">
              <a:buAutoNum type="alphaLcPeriod"/>
            </a:pPr>
            <a:r>
              <a:rPr lang="en-US" altLang="zh-CN" sz="2200" dirty="0">
                <a:latin typeface="Times New Roman" panose="02020603050405020304" pitchFamily="18" charset="0"/>
                <a:cs typeface="Times New Roman" panose="02020603050405020304" pitchFamily="18" charset="0"/>
              </a:rPr>
              <a:t>Compute the probability that the selected individual can play at </a:t>
            </a:r>
          </a:p>
          <a:p>
            <a:pPr algn="just"/>
            <a:r>
              <a:rPr lang="en-US" altLang="zh-CN" sz="2200" dirty="0">
                <a:latin typeface="Times New Roman" panose="02020603050405020304" pitchFamily="18" charset="0"/>
                <a:cs typeface="Times New Roman" panose="02020603050405020304" pitchFamily="18" charset="0"/>
              </a:rPr>
              <a:t>      least one of the two types of balls. </a:t>
            </a:r>
            <a:endParaRPr lang="zh-CN" altLang="en-US" sz="2200" dirty="0">
              <a:latin typeface="Times New Roman" panose="02020603050405020304" pitchFamily="18" charset="0"/>
              <a:cs typeface="Times New Roman" panose="02020603050405020304" pitchFamily="18" charset="0"/>
            </a:endParaRPr>
          </a:p>
        </p:txBody>
      </p:sp>
      <p:sp>
        <p:nvSpPr>
          <p:cNvPr id="4" name="矩形 3"/>
          <p:cNvSpPr/>
          <p:nvPr/>
        </p:nvSpPr>
        <p:spPr>
          <a:xfrm>
            <a:off x="348819" y="1154603"/>
            <a:ext cx="118814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p>
        </p:txBody>
      </p:sp>
      <p:sp>
        <p:nvSpPr>
          <p:cNvPr id="5" name="TextBox 4"/>
          <p:cNvSpPr txBox="1"/>
          <p:nvPr/>
        </p:nvSpPr>
        <p:spPr>
          <a:xfrm>
            <a:off x="251781" y="3723177"/>
            <a:ext cx="8505945" cy="769441"/>
          </a:xfrm>
          <a:prstGeom prst="rect">
            <a:avLst/>
          </a:prstGeom>
          <a:noFill/>
        </p:spPr>
        <p:txBody>
          <a:bodyPr wrap="square" rtlCol="0">
            <a:spAutoFit/>
          </a:bodyPr>
          <a:lstStyle/>
          <a:p>
            <a:pPr marL="457200" indent="-457200" algn="just">
              <a:buFont typeface="+mj-lt"/>
              <a:buAutoNum type="alphaLcPeriod" startAt="2"/>
            </a:pPr>
            <a:r>
              <a:rPr lang="en-US" altLang="zh-CN" sz="2200" dirty="0">
                <a:latin typeface="Times New Roman" panose="02020603050405020304" pitchFamily="18" charset="0"/>
                <a:cs typeface="Times New Roman" panose="02020603050405020304" pitchFamily="18" charset="0"/>
              </a:rPr>
              <a:t>Compute the probability that the selected individual can neither play basketball nor play football. </a:t>
            </a:r>
            <a:endParaRPr lang="zh-CN" altLang="en-US" sz="2200" dirty="0">
              <a:latin typeface="Times New Roman" panose="02020603050405020304" pitchFamily="18" charset="0"/>
              <a:cs typeface="Times New Roman" panose="02020603050405020304" pitchFamily="18" charset="0"/>
            </a:endParaRPr>
          </a:p>
        </p:txBody>
      </p:sp>
      <p:sp>
        <p:nvSpPr>
          <p:cNvPr id="10" name="灯片编号占位符 9">
            <a:extLst>
              <a:ext uri="{FF2B5EF4-FFF2-40B4-BE49-F238E27FC236}">
                <a16:creationId xmlns:a16="http://schemas.microsoft.com/office/drawing/2014/main" xmlns="" id="{DA7239FC-0AB4-4451-B0BA-9E28555A5AE7}"/>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76</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3923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71" y="1223755"/>
            <a:ext cx="292532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06515" y="1673805"/>
                <a:ext cx="792088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 The event that the selected individual can play at least one</a:t>
                </a:r>
              </a:p>
              <a:p>
                <a:r>
                  <a:rPr lang="en-US" altLang="zh-CN" sz="2200" dirty="0">
                    <a:latin typeface="Times New Roman" panose="02020603050405020304" pitchFamily="18" charset="0"/>
                    <a:cs typeface="Times New Roman" panose="02020603050405020304" pitchFamily="18" charset="0"/>
                  </a:rPr>
                  <a:t>     of the two types of balls is </a:t>
                </a:r>
                <a14:m>
                  <m:oMath xmlns:m="http://schemas.openxmlformats.org/officeDocument/2006/math">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06515" y="1673805"/>
                <a:ext cx="7920880" cy="769441"/>
              </a:xfrm>
              <a:prstGeom prst="rect">
                <a:avLst/>
              </a:prstGeom>
              <a:blipFill>
                <a:blip r:embed="rId2"/>
                <a:stretch>
                  <a:fillRect l="-1001"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4258" y="2556133"/>
                <a:ext cx="4721934" cy="430887"/>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𝐵</m:t>
                        </m:r>
                      </m:e>
                    </m:d>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𝐴</m:t>
                        </m:r>
                        <m:r>
                          <a:rPr lang="en-US" altLang="zh-CN" sz="2200" i="1">
                            <a:latin typeface="Cambria Math"/>
                            <a:ea typeface="Cambria Math"/>
                          </a:rPr>
                          <m:t>∩</m:t>
                        </m:r>
                        <m:r>
                          <a:rPr lang="en-US" altLang="zh-CN" sz="2200" i="1">
                            <a:latin typeface="Cambria Math"/>
                            <a:ea typeface="Cambria Math"/>
                          </a:rPr>
                          <m:t>𝐵</m:t>
                        </m:r>
                      </m:e>
                    </m:d>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604258" y="2556133"/>
                <a:ext cx="4721934" cy="430887"/>
              </a:xfrm>
              <a:prstGeom prst="rect">
                <a:avLst/>
              </a:prstGeom>
              <a:blipFill>
                <a:blip r:embed="rId3"/>
                <a:stretch>
                  <a:fillRect l="-129" t="-8451" r="-51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29923" y="3118174"/>
                <a:ext cx="337483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ea typeface="Cambria Math"/>
                        </a:rPr>
                        <m:t>=</m:t>
                      </m:r>
                      <m:r>
                        <a:rPr lang="en-US" altLang="zh-CN" sz="2200" i="1">
                          <a:latin typeface="Cambria Math"/>
                          <a:ea typeface="Cambria Math"/>
                        </a:rPr>
                        <m:t>0.6+0.35−0.2=0.75</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729923" y="3118174"/>
                <a:ext cx="337483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4216" y="3702619"/>
                <a:ext cx="8622452" cy="798424"/>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b. The event that the selected individual can neither play basketball</a:t>
                </a:r>
              </a:p>
              <a:p>
                <a:r>
                  <a:rPr lang="en-US" altLang="zh-CN" sz="2200" dirty="0">
                    <a:latin typeface="Times New Roman" panose="02020603050405020304" pitchFamily="18" charset="0"/>
                    <a:cs typeface="Times New Roman" panose="02020603050405020304" pitchFamily="18" charset="0"/>
                  </a:rPr>
                  <a:t>    nor play football is </a:t>
                </a:r>
                <a14:m>
                  <m:oMath xmlns:m="http://schemas.openxmlformats.org/officeDocument/2006/math">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𝐵</m:t>
                        </m:r>
                      </m:e>
                      <m:sup>
                        <m:r>
                          <a:rPr lang="en-US" altLang="zh-CN" sz="2200" b="0" i="1" smtClean="0">
                            <a:latin typeface="Cambria Math"/>
                            <a:ea typeface="Cambria Math"/>
                          </a:rPr>
                          <m:t>′</m:t>
                        </m:r>
                      </m:sup>
                    </m:sSup>
                    <m:r>
                      <a:rPr lang="en-US" altLang="zh-CN" sz="2200" b="0" i="1" smtClean="0">
                        <a:latin typeface="Cambria Math"/>
                        <a:ea typeface="Cambria Math"/>
                      </a:rPr>
                      <m:t>=</m:t>
                    </m:r>
                    <m:r>
                      <a:rPr lang="en-US" altLang="zh-CN" sz="2200" b="0" i="0" smtClean="0">
                        <a:latin typeface="Cambria Math"/>
                      </a:rPr>
                      <m:t>(</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4216" y="3702619"/>
                <a:ext cx="8622452" cy="798424"/>
              </a:xfrm>
              <a:prstGeom prst="rect">
                <a:avLst/>
              </a:prstGeom>
              <a:blipFill>
                <a:blip r:embed="rId5"/>
                <a:stretch>
                  <a:fillRect l="-919" t="-4580" b="-114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4256" y="4472060"/>
                <a:ext cx="5947975"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e>
                            <m:sup>
                              <m:r>
                                <a:rPr lang="en-US" altLang="zh-CN" sz="2200" b="0" i="1" smtClean="0">
                                  <a:latin typeface="Cambria Math"/>
                                  <a:ea typeface="Cambria Math"/>
                                </a:rPr>
                                <m:t>′</m:t>
                              </m:r>
                            </m:sup>
                          </m:sSup>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𝐵</m:t>
                          </m:r>
                        </m:e>
                      </m:d>
                      <m:r>
                        <a:rPr lang="en-US" altLang="zh-CN" sz="2200" b="0" i="1" smtClean="0">
                          <a:latin typeface="Cambria Math"/>
                        </a:rPr>
                        <m:t>=1−0.75=0.25.</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04256" y="4472060"/>
                <a:ext cx="5947975" cy="474489"/>
              </a:xfrm>
              <a:prstGeom prst="rect">
                <a:avLst/>
              </a:prstGeom>
              <a:blipFill>
                <a:blip r:embed="rId6"/>
                <a:stretch>
                  <a:fillRect/>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406E1609-F516-46D4-AF67-78F81B1FCA81}"/>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77</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100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722" y="1284027"/>
            <a:ext cx="58056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Determining probabilities systematically</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96526" y="2327911"/>
                <a:ext cx="8390273"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200" b="0" i="1" dirty="0" smtClean="0">
                        <a:latin typeface="Cambria Math"/>
                      </a:rPr>
                      <m:t>𝑁</m:t>
                    </m:r>
                  </m:oMath>
                </a14:m>
                <a:r>
                  <a:rPr lang="en-US" altLang="zh-CN" sz="2200" dirty="0">
                    <a:latin typeface="Times New Roman" panose="02020603050405020304" pitchFamily="18" charset="0"/>
                    <a:cs typeface="Times New Roman" panose="02020603050405020304" pitchFamily="18" charset="0"/>
                  </a:rPr>
                  <a:t> is large, there are many compound events. How can we determine the probabilities of these events?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526" y="2327911"/>
                <a:ext cx="8390273" cy="769441"/>
              </a:xfrm>
              <a:prstGeom prst="rect">
                <a:avLst/>
              </a:prstGeom>
              <a:blipFill>
                <a:blip r:embed="rId2"/>
                <a:stretch>
                  <a:fillRect l="-945" t="-5556" r="-945"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9722" y="1790792"/>
                <a:ext cx="8427077"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Suppose the sample space for an experiment is </a:t>
                </a:r>
                <a14:m>
                  <m:oMath xmlns:m="http://schemas.openxmlformats.org/officeDocument/2006/math">
                    <m:r>
                      <a:rPr lang="zh-CN" altLang="en-US" sz="2200" i="1" smtClean="0">
                        <a:latin typeface="Cambria Math"/>
                      </a:rPr>
                      <m:t>𝒮</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r>
                      <a:rPr lang="en-US" altLang="zh-CN" sz="2200" b="0" i="1" smtClean="0">
                        <a:latin typeface="Cambria Math"/>
                      </a:rPr>
                      <m:t>,  </m:t>
                    </m:r>
                    <m:r>
                      <a:rPr lang="en-US" altLang="zh-CN" sz="2200" b="0" i="1" smtClean="0">
                        <a:latin typeface="Cambria Math"/>
                      </a:rPr>
                      <m:t>𝑖</m:t>
                    </m:r>
                    <m:r>
                      <a:rPr lang="en-US" altLang="zh-CN" sz="2200" b="0" i="1" smtClean="0">
                        <a:latin typeface="Cambria Math"/>
                      </a:rPr>
                      <m:t>=1,..,</m:t>
                    </m:r>
                    <m:r>
                      <a:rPr lang="en-US" altLang="zh-CN" sz="2200" b="0" i="1" smtClean="0">
                        <a:latin typeface="Cambria Math"/>
                      </a:rPr>
                      <m:t>𝑁</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9722" y="1790792"/>
                <a:ext cx="8427077" cy="430887"/>
              </a:xfrm>
              <a:prstGeom prst="rect">
                <a:avLst/>
              </a:prstGeom>
              <a:blipFill>
                <a:blip r:embed="rId3"/>
                <a:stretch>
                  <a:fillRect l="-941"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6525" y="3143457"/>
                <a:ext cx="8330614" cy="788036"/>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 simple way is to first determine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e>
                    </m:d>
                    <m:r>
                      <a:rPr lang="en-US" altLang="zh-CN" sz="2200" b="0" i="1" smtClean="0">
                        <a:latin typeface="Cambria Math"/>
                      </a:rPr>
                      <m:t>, </m:t>
                    </m:r>
                    <m:r>
                      <a:rPr lang="en-US" altLang="zh-CN" sz="2200" b="0" i="1" smtClean="0">
                        <a:latin typeface="Cambria Math"/>
                      </a:rPr>
                      <m:t>𝑖</m:t>
                    </m:r>
                    <m:r>
                      <a:rPr lang="en-US" altLang="zh-CN" sz="2200" b="0" i="1" smtClean="0">
                        <a:latin typeface="Cambria Math"/>
                      </a:rPr>
                      <m:t>=1,…,</m:t>
                    </m:r>
                    <m:r>
                      <a:rPr lang="en-US" altLang="zh-CN" sz="2200" b="0" i="1" smtClean="0">
                        <a:latin typeface="Cambria Math"/>
                      </a:rPr>
                      <m:t>𝑁</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such that </a:t>
                </a:r>
                <a14:m>
                  <m:oMath xmlns:m="http://schemas.openxmlformats.org/officeDocument/2006/math">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r>
                      <a:rPr lang="en-US" altLang="zh-CN" sz="2200" b="0" i="1" smtClean="0">
                        <a:latin typeface="Cambria Math"/>
                      </a:rPr>
                      <m:t>)</m:t>
                    </m:r>
                    <m:r>
                      <a:rPr lang="en-US" altLang="zh-CN" sz="2200" b="0" i="1" smtClean="0">
                        <a:latin typeface="Cambria Math"/>
                        <a:ea typeface="Cambria Math"/>
                      </a:rPr>
                      <m:t>≥0</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nary>
                      <m:naryPr>
                        <m:chr m:val="∑"/>
                        <m:limLoc m:val="subSup"/>
                        <m:ctrlPr>
                          <a:rPr lang="en-US" altLang="zh-CN" sz="2200" i="1" smtClean="0">
                            <a:latin typeface="Cambria Math" charset="0"/>
                          </a:rPr>
                        </m:ctrlPr>
                      </m:naryPr>
                      <m:sub>
                        <m:r>
                          <m:rPr>
                            <m:brk m:alnAt="25"/>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rPr>
                          <m:t>𝑁</m:t>
                        </m:r>
                      </m:sup>
                      <m:e>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e>
                        </m:d>
                        <m:r>
                          <a:rPr lang="en-US" altLang="zh-CN" sz="2200" b="0" i="1" smtClean="0">
                            <a:latin typeface="Cambria Math"/>
                          </a:rPr>
                          <m:t>=1</m:t>
                        </m:r>
                      </m:e>
                    </m:nary>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6525" y="3143457"/>
                <a:ext cx="8330614" cy="788036"/>
              </a:xfrm>
              <a:prstGeom prst="rect">
                <a:avLst/>
              </a:prstGeom>
              <a:blipFill>
                <a:blip r:embed="rId4"/>
                <a:stretch>
                  <a:fillRect l="-952" t="-24031" b="-10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9722" y="3924055"/>
                <a:ext cx="8367418" cy="76963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Then the probability of any compound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is computed by adding together the </a:t>
                </a:r>
                <a14:m>
                  <m:oMath xmlns:m="http://schemas.openxmlformats.org/officeDocument/2006/math">
                    <m:r>
                      <a:rPr lang="en-US" altLang="zh-CN" sz="2200" b="0" i="1" smtClean="0">
                        <a:latin typeface="Cambria Math"/>
                      </a:rPr>
                      <m:t>𝑃</m:t>
                    </m:r>
                    <m:sSup>
                      <m:sSupPr>
                        <m:ctrlPr>
                          <a:rPr lang="en-US" altLang="zh-CN" sz="2200" b="0" i="1" smtClean="0">
                            <a:latin typeface="Cambria Math" charset="0"/>
                          </a:rPr>
                        </m:ctrlPr>
                      </m:sSupPr>
                      <m:e>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e>
                        </m:d>
                      </m:e>
                      <m:sup>
                        <m:r>
                          <a:rPr lang="en-US" altLang="zh-CN" sz="2200" b="0" i="1" smtClean="0">
                            <a:latin typeface="Cambria Math"/>
                          </a:rPr>
                          <m:t>′</m:t>
                        </m:r>
                      </m:sup>
                    </m:sSup>
                    <m:r>
                      <a:rPr lang="en-US" altLang="zh-CN" sz="2200" b="0" i="1" smtClean="0">
                        <a:latin typeface="Cambria Math"/>
                      </a:rPr>
                      <m:t>𝑠</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sSubSup>
                      <m:sSubSupPr>
                        <m:ctrlPr>
                          <a:rPr lang="en-US" altLang="zh-CN" sz="2200" b="0" i="1" smtClean="0">
                            <a:latin typeface="Cambria Math" charset="0"/>
                          </a:rPr>
                        </m:ctrlPr>
                      </m:sSubSupPr>
                      <m:e>
                        <m:r>
                          <a:rPr lang="en-US" altLang="zh-CN" sz="2200" b="0" i="1" smtClean="0">
                            <a:latin typeface="Cambria Math"/>
                          </a:rPr>
                          <m:t>𝐸</m:t>
                        </m:r>
                      </m:e>
                      <m:sub>
                        <m:r>
                          <a:rPr lang="en-US" altLang="zh-CN" sz="2200" b="0" i="1" smtClean="0">
                            <a:latin typeface="Cambria Math"/>
                          </a:rPr>
                          <m:t>𝑖</m:t>
                        </m:r>
                      </m:sub>
                      <m:sup>
                        <m:r>
                          <a:rPr lang="en-US" altLang="zh-CN" sz="2200" b="0" i="1" smtClean="0">
                            <a:latin typeface="Cambria Math"/>
                          </a:rPr>
                          <m:t>′</m:t>
                        </m:r>
                      </m:sup>
                    </m:sSubSup>
                    <m:r>
                      <a:rPr lang="en-US" altLang="zh-CN" sz="2200" b="0" i="1" smtClean="0">
                        <a:latin typeface="Cambria Math"/>
                      </a:rPr>
                      <m:t>𝑠</m:t>
                    </m:r>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in </a:t>
                </a:r>
                <a14:m>
                  <m:oMath xmlns:m="http://schemas.openxmlformats.org/officeDocument/2006/math">
                    <m:r>
                      <a:rPr lang="en-US" altLang="zh-CN" sz="2200" b="0" i="1" smtClean="0">
                        <a:latin typeface="Cambria Math"/>
                      </a:rPr>
                      <m:t>𝐴</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722" y="3924055"/>
                <a:ext cx="8367418" cy="769634"/>
              </a:xfrm>
              <a:prstGeom prst="rect">
                <a:avLst/>
              </a:prstGeom>
              <a:blipFill>
                <a:blip r:embed="rId5"/>
                <a:stretch>
                  <a:fillRect l="-948"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1780" y="4824155"/>
                <a:ext cx="2840906" cy="464743"/>
              </a:xfrm>
              <a:prstGeom prst="rect">
                <a:avLst/>
              </a:prstGeom>
              <a:noFill/>
            </p:spPr>
            <p:txBody>
              <a:bodyPr wrap="none" rtlCol="0">
                <a:spAutoFit/>
              </a:bodyPr>
              <a:lstStyle/>
              <a:p>
                <a14:m>
                  <m:oMath xmlns:m="http://schemas.openxmlformats.org/officeDocument/2006/math">
                    <m:r>
                      <a:rPr lang="en-US" altLang="zh-CN" b="0" i="1" smtClean="0">
                        <a:latin typeface="Cambria Math"/>
                      </a:rPr>
                      <m:t>𝑃</m:t>
                    </m:r>
                    <m:d>
                      <m:dPr>
                        <m:ctrlPr>
                          <a:rPr lang="en-US" altLang="zh-CN" b="0" i="1" smtClean="0">
                            <a:latin typeface="Cambria Math" charset="0"/>
                          </a:rPr>
                        </m:ctrlPr>
                      </m:dPr>
                      <m:e>
                        <m:r>
                          <a:rPr lang="en-US" altLang="zh-CN" b="0" i="1" smtClean="0">
                            <a:latin typeface="Cambria Math"/>
                          </a:rPr>
                          <m:t>𝐴</m:t>
                        </m:r>
                      </m:e>
                    </m:d>
                    <m:r>
                      <a:rPr lang="en-US" altLang="zh-CN" b="0" i="1" smtClean="0">
                        <a:latin typeface="Cambria Math"/>
                      </a:rPr>
                      <m:t>=</m:t>
                    </m:r>
                    <m:nary>
                      <m:naryPr>
                        <m:chr m:val="∑"/>
                        <m:supHide m:val="on"/>
                        <m:ctrlPr>
                          <a:rPr lang="en-US" altLang="zh-CN" b="0" i="1" smtClean="0">
                            <a:latin typeface="Cambria Math" charset="0"/>
                          </a:rPr>
                        </m:ctrlPr>
                      </m:naryPr>
                      <m:sub>
                        <m:r>
                          <m:rPr>
                            <m:brk m:alnAt="7"/>
                          </m:rPr>
                          <a:rPr lang="en-US" altLang="zh-CN" b="0" i="1" smtClean="0">
                            <a:latin typeface="Cambria Math"/>
                          </a:rPr>
                          <m:t>𝑎</m:t>
                        </m:r>
                        <m:r>
                          <a:rPr lang="en-US" altLang="zh-CN" b="0" i="1" smtClean="0">
                            <a:latin typeface="Cambria Math"/>
                          </a:rPr>
                          <m:t>𝑙𝑙</m:t>
                        </m:r>
                        <m:r>
                          <a:rPr lang="en-US" altLang="zh-CN" b="0" i="1" smtClean="0">
                            <a:latin typeface="Cambria Math"/>
                          </a:rPr>
                          <m:t> </m:t>
                        </m:r>
                        <m:sSubSup>
                          <m:sSubSupPr>
                            <m:ctrlPr>
                              <a:rPr lang="en-US" altLang="zh-CN" i="1">
                                <a:latin typeface="Cambria Math" charset="0"/>
                              </a:rPr>
                            </m:ctrlPr>
                          </m:sSubSupPr>
                          <m:e>
                            <m:r>
                              <a:rPr lang="en-US" altLang="zh-CN" i="1">
                                <a:latin typeface="Cambria Math"/>
                              </a:rPr>
                              <m:t>𝐸</m:t>
                            </m:r>
                          </m:e>
                          <m:sub>
                            <m:r>
                              <a:rPr lang="en-US" altLang="zh-CN" i="1">
                                <a:latin typeface="Cambria Math"/>
                              </a:rPr>
                              <m:t>𝑖</m:t>
                            </m:r>
                          </m:sub>
                          <m:sup>
                            <m:r>
                              <a:rPr lang="en-US" altLang="zh-CN" i="1">
                                <a:latin typeface="Cambria Math"/>
                              </a:rPr>
                              <m:t>′</m:t>
                            </m:r>
                          </m:sup>
                        </m:sSubSup>
                        <m:r>
                          <a:rPr lang="en-US" altLang="zh-CN" i="1">
                            <a:latin typeface="Cambria Math"/>
                          </a:rPr>
                          <m:t>𝑠</m:t>
                        </m:r>
                        <m:r>
                          <a:rPr lang="en-US" altLang="zh-CN" i="1">
                            <a:latin typeface="Cambria Math"/>
                          </a:rPr>
                          <m:t> </m:t>
                        </m:r>
                        <m:r>
                          <m:rPr>
                            <m:nor/>
                          </m:rPr>
                          <a:rPr lang="en-US" altLang="zh-CN" dirty="0">
                            <a:latin typeface="Times New Roman" panose="02020603050405020304" pitchFamily="18" charset="0"/>
                            <a:cs typeface="Times New Roman" panose="02020603050405020304" pitchFamily="18" charset="0"/>
                          </a:rPr>
                          <m:t>in</m:t>
                        </m:r>
                        <m:r>
                          <m:rPr>
                            <m:nor/>
                          </m:rPr>
                          <a:rPr lang="en-US" altLang="zh-CN" dirty="0">
                            <a:latin typeface="Times New Roman" panose="02020603050405020304" pitchFamily="18" charset="0"/>
                            <a:cs typeface="Times New Roman" panose="02020603050405020304" pitchFamily="18" charset="0"/>
                          </a:rPr>
                          <m:t> </m:t>
                        </m:r>
                        <m:r>
                          <a:rPr lang="en-US" altLang="zh-CN" i="1">
                            <a:latin typeface="Cambria Math"/>
                          </a:rPr>
                          <m:t>𝐴</m:t>
                        </m:r>
                        <m:r>
                          <m:rPr>
                            <m:nor/>
                          </m:rPr>
                          <a:rPr lang="zh-CN" altLang="en-US" dirty="0">
                            <a:latin typeface="Times New Roman" panose="02020603050405020304" pitchFamily="18" charset="0"/>
                            <a:cs typeface="Times New Roman" panose="02020603050405020304" pitchFamily="18" charset="0"/>
                          </a:rPr>
                          <m:t> </m:t>
                        </m:r>
                      </m:sub>
                      <m:sup/>
                      <m:e>
                        <m:r>
                          <a:rPr lang="en-US" altLang="zh-CN" b="0" i="1" smtClean="0">
                            <a:latin typeface="Cambria Math"/>
                          </a:rPr>
                          <m:t>𝑃</m:t>
                        </m:r>
                        <m:r>
                          <a:rPr lang="en-US" altLang="zh-CN" b="0" i="1" smtClean="0">
                            <a:latin typeface="Cambria Math"/>
                          </a:rPr>
                          <m:t>(</m:t>
                        </m:r>
                        <m:sSub>
                          <m:sSubPr>
                            <m:ctrlPr>
                              <a:rPr lang="en-US" altLang="zh-CN" b="0" i="1" smtClean="0">
                                <a:latin typeface="Cambria Math" charset="0"/>
                              </a:rPr>
                            </m:ctrlPr>
                          </m:sSubPr>
                          <m:e>
                            <m:r>
                              <a:rPr lang="en-US" altLang="zh-CN" b="0" i="1" smtClean="0">
                                <a:latin typeface="Cambria Math"/>
                              </a:rPr>
                              <m:t>𝐸</m:t>
                            </m:r>
                          </m:e>
                          <m:sub>
                            <m:r>
                              <a:rPr lang="en-US" altLang="zh-CN" b="0" i="1" smtClean="0">
                                <a:latin typeface="Cambria Math"/>
                              </a:rPr>
                              <m:t>𝑖</m:t>
                            </m:r>
                          </m:sub>
                        </m:sSub>
                        <m:r>
                          <a:rPr lang="en-US" altLang="zh-CN" b="0" i="1" smtClean="0">
                            <a:latin typeface="Cambria Math"/>
                          </a:rPr>
                          <m:t>)</m:t>
                        </m:r>
                      </m:e>
                    </m:nary>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2591780" y="4824155"/>
                <a:ext cx="2840906" cy="464743"/>
              </a:xfrm>
              <a:prstGeom prst="rect">
                <a:avLst/>
              </a:prstGeom>
              <a:blipFill>
                <a:blip r:embed="rId6"/>
                <a:stretch>
                  <a:fillRect t="-93506" b="-125974"/>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2F8062F2-C080-4ABE-8584-A270BEDE9ED3}"/>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78</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62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569" y="1153098"/>
            <a:ext cx="238526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21568" y="1588714"/>
                <a:ext cx="8625907" cy="1384995"/>
              </a:xfrm>
              <a:prstGeom prst="rect">
                <a:avLst/>
              </a:prstGeom>
              <a:noFill/>
            </p:spPr>
            <p:txBody>
              <a:bodyPr wrap="square" rtlCol="0">
                <a:spAutoFit/>
              </a:bodyPr>
              <a:lstStyle/>
              <a:p>
                <a:pPr algn="just"/>
                <a:r>
                  <a:rPr lang="en-US" altLang="zh-CN" sz="2100" dirty="0">
                    <a:latin typeface="Times New Roman" panose="02020603050405020304" pitchFamily="18" charset="0"/>
                    <a:cs typeface="Times New Roman" panose="02020603050405020304" pitchFamily="18" charset="0"/>
                  </a:rPr>
                  <a:t>Denote the sample space for rolling a dice once by </a:t>
                </a:r>
                <a14:m>
                  <m:oMath xmlns:m="http://schemas.openxmlformats.org/officeDocument/2006/math">
                    <m:r>
                      <a:rPr lang="zh-CN" altLang="en-US" sz="2100" i="1">
                        <a:latin typeface="Cambria Math"/>
                      </a:rPr>
                      <m:t>𝒮</m:t>
                    </m:r>
                    <m:r>
                      <a:rPr lang="en-US" altLang="zh-CN" sz="2100" i="1">
                        <a:latin typeface="Cambria Math"/>
                      </a:rPr>
                      <m:t>={1,2,3,4,5,6}</m:t>
                    </m:r>
                  </m:oMath>
                </a14:m>
                <a:r>
                  <a:rPr lang="en-US" altLang="zh-CN" sz="2100" dirty="0">
                    <a:latin typeface="Times New Roman" panose="02020603050405020304" pitchFamily="18" charset="0"/>
                    <a:cs typeface="Times New Roman" panose="02020603050405020304" pitchFamily="18" charset="0"/>
                  </a:rPr>
                  <a:t>. Suppose the dice is made so that any of the </a:t>
                </a:r>
                <a:r>
                  <a:rPr lang="en-US" altLang="zh-CN" sz="2100" dirty="0">
                    <a:solidFill>
                      <a:srgbClr val="FF0000"/>
                    </a:solidFill>
                    <a:latin typeface="Times New Roman" panose="02020603050405020304" pitchFamily="18" charset="0"/>
                    <a:cs typeface="Times New Roman" panose="02020603050405020304" pitchFamily="18" charset="0"/>
                  </a:rPr>
                  <a:t>three even outcomes</a:t>
                </a:r>
                <a:r>
                  <a:rPr lang="en-US" altLang="zh-CN" sz="2100" dirty="0">
                    <a:latin typeface="Times New Roman" panose="02020603050405020304" pitchFamily="18" charset="0"/>
                    <a:cs typeface="Times New Roman" panose="02020603050405020304" pitchFamily="18" charset="0"/>
                  </a:rPr>
                  <a:t> is twice as likely to occur as </a:t>
                </a:r>
                <a:r>
                  <a:rPr lang="en-US" altLang="zh-CN" sz="2100" dirty="0">
                    <a:solidFill>
                      <a:srgbClr val="FF0000"/>
                    </a:solidFill>
                    <a:latin typeface="Times New Roman" panose="02020603050405020304" pitchFamily="18" charset="0"/>
                    <a:cs typeface="Times New Roman" panose="02020603050405020304" pitchFamily="18" charset="0"/>
                  </a:rPr>
                  <a:t>any of the three odd outcomes</a:t>
                </a:r>
                <a:r>
                  <a:rPr lang="en-US" altLang="zh-CN" sz="2100" dirty="0">
                    <a:latin typeface="Times New Roman" panose="02020603050405020304" pitchFamily="18" charset="0"/>
                    <a:cs typeface="Times New Roman" panose="02020603050405020304" pitchFamily="18" charset="0"/>
                  </a:rPr>
                  <a:t>. We can first determine the probability of each simple event by </a:t>
                </a:r>
                <a:endParaRPr lang="zh-CN" altLang="en-US" sz="21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21568" y="1588714"/>
                <a:ext cx="8625907" cy="1384995"/>
              </a:xfrm>
              <a:prstGeom prst="rect">
                <a:avLst/>
              </a:prstGeom>
              <a:blipFill>
                <a:blip r:embed="rId2"/>
                <a:stretch>
                  <a:fillRect l="-848" t="-3084" r="-848" b="-79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867229" y="2908293"/>
                <a:ext cx="3195683" cy="489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2</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4</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6</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9</m:t>
                              </m:r>
                            </m:den>
                          </m:f>
                        </m:e>
                      </m:box>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867229" y="2908293"/>
                <a:ext cx="3195683" cy="489814"/>
              </a:xfrm>
              <a:prstGeom prst="rect">
                <a:avLst/>
              </a:prstGeom>
              <a:blipFill>
                <a:blip r:embed="rId3"/>
                <a:stretch>
                  <a:fillRect b="-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400409" y="3398107"/>
                <a:ext cx="5175575" cy="465705"/>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3</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5</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9</m:t>
                            </m:r>
                          </m:den>
                        </m:f>
                      </m:e>
                    </m:box>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400409" y="3398107"/>
                <a:ext cx="5175575" cy="465705"/>
              </a:xfrm>
              <a:prstGeom prst="rect">
                <a:avLst/>
              </a:prstGeom>
              <a:blipFill>
                <a:blip r:embed="rId4"/>
                <a:stretch>
                  <a:fillRect l="-1531" t="-7792"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6525" y="3800829"/>
                <a:ext cx="616568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Then for the compound event </a:t>
                </a:r>
                <a14:m>
                  <m:oMath xmlns:m="http://schemas.openxmlformats.org/officeDocument/2006/math">
                    <m:r>
                      <a:rPr lang="en-US" altLang="zh-CN" sz="2200" i="1" dirty="0" smtClean="0">
                        <a:latin typeface="Cambria Math"/>
                      </a:rPr>
                      <m:t>𝐴</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outcome is even}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6525" y="3800829"/>
                <a:ext cx="6165685" cy="430887"/>
              </a:xfrm>
              <a:prstGeom prst="rect">
                <a:avLst/>
              </a:prstGeom>
              <a:blipFill>
                <a:blip r:embed="rId5"/>
                <a:stretch>
                  <a:fillRect l="-1286" t="-8451" r="-79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1649" y="4236026"/>
                <a:ext cx="5886804" cy="465705"/>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2</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4</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6</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6</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3</m:t>
                            </m:r>
                          </m:den>
                        </m:f>
                      </m:e>
                    </m:box>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61649" y="4236026"/>
                <a:ext cx="5886804" cy="465705"/>
              </a:xfrm>
              <a:prstGeom prst="rect">
                <a:avLst/>
              </a:prstGeom>
              <a:blipFill>
                <a:blip r:embed="rId6"/>
                <a:stretch>
                  <a:fillRect l="-104" t="-9211" r="-415"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1530" y="4718853"/>
                <a:ext cx="526558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the compound event </a:t>
                </a:r>
                <a14:m>
                  <m:oMath xmlns:m="http://schemas.openxmlformats.org/officeDocument/2006/math">
                    <m:r>
                      <a:rPr lang="en-US" altLang="zh-CN" sz="2200" b="0" i="1" dirty="0" smtClean="0">
                        <a:latin typeface="Cambria Math"/>
                      </a:rPr>
                      <m:t>𝐵</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outcome </a:t>
                </a:r>
                <a14:m>
                  <m:oMath xmlns:m="http://schemas.openxmlformats.org/officeDocument/2006/math">
                    <m:r>
                      <a:rPr lang="en-US" altLang="zh-CN" sz="2200" i="1" dirty="0" smtClean="0">
                        <a:latin typeface="Cambria Math"/>
                        <a:ea typeface="Cambria Math"/>
                      </a:rPr>
                      <m:t>≤</m:t>
                    </m:r>
                    <m:r>
                      <a:rPr lang="en-US" altLang="zh-CN" sz="2200" b="0" i="1" dirty="0" smtClean="0">
                        <a:latin typeface="Cambria Math"/>
                        <a:ea typeface="Cambria Math"/>
                      </a:rPr>
                      <m:t>3</m:t>
                    </m:r>
                    <m:r>
                      <a:rPr lang="en-US" altLang="zh-CN" sz="2200" i="1"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1530" y="4718853"/>
                <a:ext cx="5265585" cy="430887"/>
              </a:xfrm>
              <a:prstGeom prst="rect">
                <a:avLst/>
              </a:prstGeom>
              <a:blipFill>
                <a:blip r:embed="rId7"/>
                <a:stretch>
                  <a:fillRect l="-1505" t="-9859" r="-11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6525" y="5105554"/>
                <a:ext cx="5560176" cy="489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𝐵</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2</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3</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2</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9</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9</m:t>
                              </m:r>
                            </m:den>
                          </m:f>
                        </m:e>
                      </m:box>
                      <m:r>
                        <a:rPr lang="en-US" altLang="zh-CN" sz="2200" b="0" i="1" smtClean="0">
                          <a:latin typeface="Cambria Math"/>
                        </a:rPr>
                        <m:t>.</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96525" y="5105554"/>
                <a:ext cx="5560176" cy="489814"/>
              </a:xfrm>
              <a:prstGeom prst="rect">
                <a:avLst/>
              </a:prstGeom>
              <a:blipFill>
                <a:blip r:embed="rId8"/>
                <a:stretch>
                  <a:fillRect b="-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28408" y="3801602"/>
                <a:ext cx="1351460" cy="430887"/>
              </a:xfrm>
              <a:prstGeom prst="rect">
                <a:avLst/>
              </a:prstGeom>
            </p:spPr>
            <p:txBody>
              <a:bodyPr wrap="none">
                <a:spAutoFit/>
              </a:bodyPr>
              <a:lstStyle/>
              <a:p>
                <a14:m>
                  <m:oMath xmlns:m="http://schemas.openxmlformats.org/officeDocument/2006/math">
                    <m:r>
                      <a:rPr lang="en-US" altLang="zh-CN" sz="2200" i="1" dirty="0">
                        <a:latin typeface="Cambria Math"/>
                      </a:rPr>
                      <m:t>={2,4,6}</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328408" y="3801602"/>
                <a:ext cx="1351460" cy="430887"/>
              </a:xfrm>
              <a:prstGeom prst="rect">
                <a:avLst/>
              </a:prstGeom>
              <a:blipFill>
                <a:blip r:embed="rId9"/>
                <a:stretch>
                  <a:fillRect t="-10000" r="-450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27095" y="4725949"/>
                <a:ext cx="1351460" cy="430887"/>
              </a:xfrm>
              <a:prstGeom prst="rect">
                <a:avLst/>
              </a:prstGeom>
            </p:spPr>
            <p:txBody>
              <a:bodyPr wrap="none">
                <a:spAutoFit/>
              </a:bodyPr>
              <a:lstStyle/>
              <a:p>
                <a14:m>
                  <m:oMath xmlns:m="http://schemas.openxmlformats.org/officeDocument/2006/math">
                    <m:r>
                      <a:rPr lang="en-US" altLang="zh-CN" sz="2200" b="0" i="1" dirty="0" smtClean="0">
                        <a:latin typeface="Cambria Math"/>
                      </a:rPr>
                      <m:t>={</m:t>
                    </m:r>
                    <m:r>
                      <a:rPr lang="en-US" altLang="zh-CN" sz="2200" i="1" dirty="0">
                        <a:latin typeface="Cambria Math"/>
                      </a:rPr>
                      <m:t>1,2,3}</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427095" y="4725949"/>
                <a:ext cx="1351460" cy="430887"/>
              </a:xfrm>
              <a:prstGeom prst="rect">
                <a:avLst/>
              </a:prstGeom>
              <a:blipFill>
                <a:blip r:embed="rId10"/>
                <a:stretch>
                  <a:fillRect t="-8451" r="-4505" b="-28169"/>
                </a:stretch>
              </a:blipFill>
            </p:spPr>
            <p:txBody>
              <a:bodyPr/>
              <a:lstStyle/>
              <a:p>
                <a:r>
                  <a:rPr lang="zh-CN" altLang="en-US">
                    <a:noFill/>
                  </a:rPr>
                  <a:t> </a:t>
                </a:r>
              </a:p>
            </p:txBody>
          </p:sp>
        </mc:Fallback>
      </mc:AlternateContent>
      <p:sp>
        <p:nvSpPr>
          <p:cNvPr id="16" name="灯片编号占位符 15">
            <a:extLst>
              <a:ext uri="{FF2B5EF4-FFF2-40B4-BE49-F238E27FC236}">
                <a16:creationId xmlns:a16="http://schemas.microsoft.com/office/drawing/2014/main" xmlns="" id="{7C31DFDC-6112-48F5-B120-9B6EA0178CA3}"/>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79</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44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Vertical)">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529" y="728700"/>
            <a:ext cx="8595955" cy="5445605"/>
          </a:xfrm>
          <a:ln>
            <a:solidFill>
              <a:srgbClr val="FF0000"/>
            </a:solidFill>
          </a:ln>
        </p:spPr>
        <p:txBody>
          <a:bodyPr>
            <a:noAutofit/>
          </a:bodyPr>
          <a:lstStyle/>
          <a:p>
            <a:pPr marL="0" indent="0" algn="just">
              <a:buNone/>
            </a:pPr>
            <a:r>
              <a:rPr lang="en-US" altLang="zh-CN" sz="2400" dirty="0">
                <a:latin typeface="Times New Roman" charset="0"/>
                <a:ea typeface="Times New Roman" charset="0"/>
                <a:cs typeface="Times New Roman" charset="0"/>
              </a:rPr>
              <a:t>a)  A</a:t>
            </a:r>
            <a:r>
              <a:rPr lang="zh-CN" altLang="en-US" sz="2400"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univariate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set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consists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observations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single</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variable</a:t>
            </a:r>
            <a:r>
              <a:rPr lang="en-US" altLang="zh-CN" sz="2400" dirty="0">
                <a:latin typeface="Times New Roman" charset="0"/>
                <a:ea typeface="Times New Roman" charset="0"/>
                <a:cs typeface="Times New Roman" charset="0"/>
              </a:rPr>
              <a:t>;</a:t>
            </a:r>
          </a:p>
          <a:p>
            <a:pPr marL="0" indent="0" algn="just">
              <a:buNone/>
            </a:pPr>
            <a:r>
              <a:rPr lang="en-US" altLang="zh-CN" sz="2400" b="1" dirty="0">
                <a:latin typeface="Times New Roman" charset="0"/>
                <a:ea typeface="Times New Roman" charset="0"/>
                <a:cs typeface="Times New Roman" charset="0"/>
              </a:rPr>
              <a:t>   </a:t>
            </a:r>
            <a:r>
              <a:rPr lang="en-US" altLang="zh-CN" sz="2400" b="1" dirty="0">
                <a:solidFill>
                  <a:srgbClr val="FF0000"/>
                </a:solidFill>
                <a:latin typeface="Times New Roman" charset="0"/>
                <a:ea typeface="Times New Roman" charset="0"/>
                <a:cs typeface="Times New Roman" charset="0"/>
              </a:rPr>
              <a:t>Example:</a:t>
            </a:r>
          </a:p>
          <a:p>
            <a:pPr marL="0" indent="0" algn="just">
              <a:buNone/>
            </a:pP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type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transmission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solidFill>
                  <a:srgbClr val="313131"/>
                </a:solidFill>
                <a:latin typeface="宋体" panose="02010600030101010101" pitchFamily="2" charset="-122"/>
                <a:ea typeface="宋体" panose="02010600030101010101" pitchFamily="2" charset="-122"/>
              </a:rPr>
              <a:t>传动装置</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automatic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or</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manual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each</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ten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automobiles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purchased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dealership;</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result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a:t>
            </a:r>
          </a:p>
          <a:p>
            <a:pPr marL="0" indent="0" algn="just">
              <a:buNone/>
            </a:pP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p>
          <a:p>
            <a:pPr marL="0" indent="0" algn="just">
              <a:buNone/>
            </a:pP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lifetimes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brand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batteries:</a:t>
            </a:r>
          </a:p>
          <a:p>
            <a:pPr marL="0" indent="0" algn="just">
              <a:buNone/>
            </a:pPr>
            <a:r>
              <a:rPr lang="zh-CN" altLang="en-US" sz="2400" dirty="0">
                <a:latin typeface="Times" charset="0"/>
              </a:rPr>
              <a:t>                             </a:t>
            </a:r>
            <a:r>
              <a:rPr lang="hr-HR" sz="2400" dirty="0">
                <a:latin typeface="Times" charset="0"/>
              </a:rPr>
              <a:t>5.6</a:t>
            </a:r>
            <a:r>
              <a:rPr lang="zh-CN" altLang="en-US" sz="2400" dirty="0">
                <a:latin typeface="Times" charset="0"/>
              </a:rPr>
              <a:t>  </a:t>
            </a:r>
            <a:r>
              <a:rPr lang="hr-HR" sz="2400" dirty="0">
                <a:latin typeface="Times" charset="0"/>
              </a:rPr>
              <a:t> 5.1 </a:t>
            </a:r>
            <a:r>
              <a:rPr lang="zh-CN" altLang="en-US" sz="2400" dirty="0">
                <a:latin typeface="Times" charset="0"/>
              </a:rPr>
              <a:t> </a:t>
            </a:r>
            <a:r>
              <a:rPr lang="hr-HR" sz="2400" dirty="0">
                <a:latin typeface="Times" charset="0"/>
              </a:rPr>
              <a:t>6.2 </a:t>
            </a:r>
            <a:r>
              <a:rPr lang="zh-CN" altLang="en-US" sz="2400" dirty="0">
                <a:latin typeface="Times" charset="0"/>
              </a:rPr>
              <a:t> </a:t>
            </a:r>
            <a:r>
              <a:rPr lang="hr-HR" sz="2400" dirty="0">
                <a:latin typeface="Times" charset="0"/>
              </a:rPr>
              <a:t>6.0 </a:t>
            </a:r>
            <a:r>
              <a:rPr lang="zh-CN" altLang="en-US" sz="2400" dirty="0">
                <a:latin typeface="Times" charset="0"/>
              </a:rPr>
              <a:t> </a:t>
            </a:r>
            <a:r>
              <a:rPr lang="hr-HR" sz="2400" dirty="0">
                <a:latin typeface="Times" charset="0"/>
              </a:rPr>
              <a:t>5.8</a:t>
            </a:r>
            <a:r>
              <a:rPr lang="zh-CN" altLang="en-US" sz="2400" dirty="0">
                <a:latin typeface="Times" charset="0"/>
              </a:rPr>
              <a:t> </a:t>
            </a:r>
            <a:r>
              <a:rPr lang="hr-HR" sz="2400" dirty="0">
                <a:latin typeface="Times" charset="0"/>
              </a:rPr>
              <a:t> 6.5 </a:t>
            </a:r>
            <a:r>
              <a:rPr lang="zh-CN" altLang="en-US" sz="2400" dirty="0">
                <a:latin typeface="Times" charset="0"/>
              </a:rPr>
              <a:t> </a:t>
            </a:r>
            <a:r>
              <a:rPr lang="hr-HR" sz="2400" dirty="0">
                <a:latin typeface="Times" charset="0"/>
              </a:rPr>
              <a:t>5.8</a:t>
            </a:r>
            <a:r>
              <a:rPr lang="zh-CN" altLang="en-US" sz="2400" dirty="0">
                <a:latin typeface="Times" charset="0"/>
              </a:rPr>
              <a:t> </a:t>
            </a:r>
            <a:r>
              <a:rPr lang="hr-HR" sz="2400" dirty="0">
                <a:latin typeface="Times" charset="0"/>
              </a:rPr>
              <a:t> 5.5</a:t>
            </a:r>
            <a:r>
              <a:rPr lang="en-US" sz="2400" dirty="0">
                <a:latin typeface="Times" charset="0"/>
              </a:rPr>
              <a:t>.</a:t>
            </a:r>
            <a:r>
              <a:rPr lang="hr-HR" sz="2400" dirty="0">
                <a:latin typeface="Times" charset="0"/>
              </a:rPr>
              <a:t> </a:t>
            </a:r>
            <a:endParaRPr lang="en-US" altLang="zh-CN" sz="2400" dirty="0">
              <a:latin typeface="Times New Roman" charset="0"/>
              <a:ea typeface="Times New Roman" charset="0"/>
              <a:cs typeface="Times New Roman" charset="0"/>
            </a:endParaRPr>
          </a:p>
          <a:p>
            <a:pPr marL="0" indent="0" algn="just">
              <a:buNone/>
            </a:pPr>
            <a:r>
              <a:rPr lang="en-US" altLang="zh-CN" sz="2400" dirty="0">
                <a:latin typeface="Times New Roman" charset="0"/>
                <a:ea typeface="Times New Roman" charset="0"/>
                <a:cs typeface="Times New Roman" charset="0"/>
              </a:rPr>
              <a:t>b)</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zh-CN" altLang="en-US" sz="2400"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bivariate</a:t>
            </a:r>
            <a:r>
              <a:rPr lang="zh-CN" altLang="en-US" sz="2400" b="1" dirty="0">
                <a:latin typeface="Times New Roman" charset="0"/>
                <a:ea typeface="Times New Roman" charset="0"/>
                <a:cs typeface="Times New Roman" charset="0"/>
              </a:rPr>
              <a:t> </a:t>
            </a:r>
            <a:r>
              <a:rPr lang="en-US" altLang="zh-CN" sz="2400" b="1" dirty="0">
                <a:latin typeface="Times New Roman" charset="0"/>
                <a:ea typeface="Times New Roman" charset="0"/>
                <a:cs typeface="Times New Roman" charset="0"/>
              </a:rPr>
              <a:t>data</a:t>
            </a:r>
            <a:r>
              <a:rPr lang="zh-CN" altLang="en-US" sz="2400" b="1"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set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consists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observations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are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made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each</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of</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two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variables.</a:t>
            </a:r>
            <a:r>
              <a:rPr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0" indent="0" algn="just">
              <a:buNone/>
            </a:pPr>
            <a:r>
              <a:rPr lang="en-US" altLang="zh-CN" sz="2400" b="1" dirty="0">
                <a:solidFill>
                  <a:srgbClr val="FF0000"/>
                </a:solidFill>
                <a:latin typeface="Times New Roman" charset="0"/>
                <a:ea typeface="Times New Roman" charset="0"/>
                <a:cs typeface="Times New Roman" charset="0"/>
              </a:rPr>
              <a:t>   Example:</a:t>
            </a:r>
            <a:endParaRPr lang="en-US" altLang="zh-CN" sz="2400" dirty="0">
              <a:latin typeface="Times New Roman" charset="0"/>
              <a:ea typeface="Times New Roman" charset="0"/>
              <a:cs typeface="Times New Roman" charset="0"/>
            </a:endParaRPr>
          </a:p>
          <a:p>
            <a:pPr marL="0" indent="0" algn="just">
              <a:buNone/>
            </a:pPr>
            <a:r>
              <a:rPr lang="en-US" sz="2400" dirty="0">
                <a:latin typeface="Times" charset="0"/>
              </a:rPr>
              <a:t>     (height, weight) pair for each basketball player on a team</a:t>
            </a:r>
            <a:r>
              <a:rPr lang="en-US" altLang="zh-CN" sz="2400" dirty="0">
                <a:latin typeface="Times" charset="0"/>
              </a:rPr>
              <a:t>:</a:t>
            </a:r>
            <a:r>
              <a:rPr lang="zh-CN" altLang="en-US" sz="2400" dirty="0">
                <a:latin typeface="Times" charset="0"/>
              </a:rPr>
              <a:t> </a:t>
            </a:r>
            <a:r>
              <a:rPr lang="en-US" altLang="zh-CN" sz="2400" dirty="0">
                <a:latin typeface="Times" charset="0"/>
              </a:rPr>
              <a:t/>
            </a:r>
            <a:br>
              <a:rPr lang="en-US" altLang="zh-CN" sz="2400" dirty="0">
                <a:latin typeface="Times" charset="0"/>
              </a:rPr>
            </a:br>
            <a:r>
              <a:rPr lang="en-US" sz="2400" dirty="0">
                <a:latin typeface="Times" charset="0"/>
              </a:rPr>
              <a:t>the first observation as (72, 168), </a:t>
            </a:r>
            <a:r>
              <a:rPr lang="zh-CN" altLang="en-US" sz="2400" dirty="0">
                <a:latin typeface="Times" charset="0"/>
              </a:rPr>
              <a:t> </a:t>
            </a:r>
            <a:r>
              <a:rPr lang="en-US" sz="2400" dirty="0">
                <a:latin typeface="Times" charset="0"/>
              </a:rPr>
              <a:t>the second as (75, 212).</a:t>
            </a:r>
            <a:endParaRPr lang="en-US" sz="2400" dirty="0"/>
          </a:p>
        </p:txBody>
      </p:sp>
      <p:sp>
        <p:nvSpPr>
          <p:cNvPr id="2" name="灯片编号占位符 1">
            <a:extLst>
              <a:ext uri="{FF2B5EF4-FFF2-40B4-BE49-F238E27FC236}">
                <a16:creationId xmlns:a16="http://schemas.microsoft.com/office/drawing/2014/main" xmlns="" id="{01C8028C-8285-4CA7-B467-3DB2D4BC9B2B}"/>
              </a:ext>
            </a:extLst>
          </p:cNvPr>
          <p:cNvSpPr>
            <a:spLocks noGrp="1"/>
          </p:cNvSpPr>
          <p:nvPr>
            <p:ph type="sldNum" sz="quarter" idx="11"/>
          </p:nvPr>
        </p:nvSpPr>
        <p:spPr/>
        <p:txBody>
          <a:bodyPr/>
          <a:lstStyle/>
          <a:p>
            <a:pPr>
              <a:defRPr/>
            </a:pPr>
            <a:fld id="{8618F8B8-3FB5-463C-A387-6BC2D35C345E}" type="slidenum">
              <a:rPr lang="zh-CN" altLang="en-US" smtClean="0"/>
              <a:pPr>
                <a:defRPr/>
              </a:pPr>
              <a:t>8</a:t>
            </a:fld>
            <a:endParaRPr lang="en-US" altLang="zh-CN" dirty="0"/>
          </a:p>
        </p:txBody>
      </p:sp>
    </p:spTree>
    <p:extLst>
      <p:ext uri="{BB962C8B-B14F-4D97-AF65-F5344CB8AC3E}">
        <p14:creationId xmlns:p14="http://schemas.microsoft.com/office/powerpoint/2010/main" val="196724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576" y="1118483"/>
            <a:ext cx="6279649"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 special case : Equally Likely Outcomes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23847" y="2069268"/>
                <a:ext cx="8227089"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When the various outcomes are </a:t>
                </a:r>
                <a:r>
                  <a:rPr lang="en-US" altLang="zh-CN" sz="2200" dirty="0">
                    <a:solidFill>
                      <a:srgbClr val="FF0000"/>
                    </a:solidFill>
                    <a:latin typeface="Times New Roman" panose="02020603050405020304" pitchFamily="18" charset="0"/>
                    <a:cs typeface="Times New Roman" panose="02020603050405020304" pitchFamily="18" charset="0"/>
                  </a:rPr>
                  <a:t>equally likely to occur </a:t>
                </a:r>
                <a:r>
                  <a:rPr lang="en-US" altLang="zh-CN" sz="2200" dirty="0">
                    <a:latin typeface="Times New Roman" panose="02020603050405020304" pitchFamily="18" charset="0"/>
                    <a:cs typeface="Times New Roman" panose="02020603050405020304" pitchFamily="18" charset="0"/>
                  </a:rPr>
                  <a:t>with probability </a:t>
                </a:r>
                <a14:m>
                  <m:oMath xmlns:m="http://schemas.openxmlformats.org/officeDocument/2006/math">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we have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23847" y="2069268"/>
                <a:ext cx="8227089" cy="769441"/>
              </a:xfrm>
              <a:prstGeom prst="rect">
                <a:avLst/>
              </a:prstGeom>
              <a:blipFill>
                <a:blip r:embed="rId2"/>
                <a:stretch>
                  <a:fillRect l="-963" t="-4724" r="-963"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5351" y="1578681"/>
                <a:ext cx="822708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Suppose the sample space for an experiment is </a:t>
                </a:r>
                <a14:m>
                  <m:oMath xmlns:m="http://schemas.openxmlformats.org/officeDocument/2006/math">
                    <m:r>
                      <a:rPr lang="zh-CN" altLang="en-US" sz="2200" i="1" smtClean="0">
                        <a:latin typeface="Cambria Math"/>
                      </a:rPr>
                      <m:t>𝒮</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r>
                      <a:rPr lang="en-US" altLang="zh-CN" sz="2200" b="0" i="1" smtClean="0">
                        <a:latin typeface="Cambria Math"/>
                      </a:rPr>
                      <m:t>,  </m:t>
                    </m:r>
                    <m:r>
                      <a:rPr lang="en-US" altLang="zh-CN" sz="2200" b="0" i="1" smtClean="0">
                        <a:latin typeface="Cambria Math"/>
                      </a:rPr>
                      <m:t>𝑖</m:t>
                    </m:r>
                    <m:r>
                      <a:rPr lang="en-US" altLang="zh-CN" sz="2200" b="0" i="1" smtClean="0">
                        <a:latin typeface="Cambria Math"/>
                      </a:rPr>
                      <m:t>=1,..,</m:t>
                    </m:r>
                    <m:r>
                      <a:rPr lang="en-US" altLang="zh-CN" sz="2200" b="0" i="1" smtClean="0">
                        <a:latin typeface="Cambria Math"/>
                      </a:rPr>
                      <m:t>𝑁</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5351" y="1578681"/>
                <a:ext cx="8227089" cy="430887"/>
              </a:xfrm>
              <a:prstGeom prst="rect">
                <a:avLst/>
              </a:prstGeom>
              <a:blipFill>
                <a:blip r:embed="rId3"/>
                <a:stretch>
                  <a:fillRect l="-963"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49244" y="2838709"/>
                <a:ext cx="2982163" cy="449482"/>
              </a:xfrm>
              <a:prstGeom prst="rect">
                <a:avLst/>
              </a:prstGeom>
              <a:noFill/>
            </p:spPr>
            <p:txBody>
              <a:bodyPr wrap="none" rtlCol="0">
                <a:spAutoFit/>
              </a:bodyPr>
              <a:lstStyle/>
              <a:p>
                <a14:m>
                  <m:oMath xmlns:m="http://schemas.openxmlformats.org/officeDocument/2006/math">
                    <m:r>
                      <a:rPr lang="en-US" altLang="zh-CN" sz="2200" b="0" i="1" smtClean="0">
                        <a:latin typeface="Cambria Math"/>
                      </a:rPr>
                      <m:t>1=</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𝑖</m:t>
                        </m:r>
                        <m:r>
                          <a:rPr lang="en-US" altLang="zh-CN" sz="2200" b="0" i="1" smtClean="0">
                            <a:latin typeface="Cambria Math"/>
                          </a:rPr>
                          <m:t>=1</m:t>
                        </m:r>
                      </m:sub>
                      <m:sup>
                        <m:r>
                          <a:rPr lang="en-US" altLang="zh-CN" sz="2200" b="0" i="1" smtClean="0">
                            <a:latin typeface="Cambria Math"/>
                          </a:rPr>
                          <m:t>𝑁</m:t>
                        </m:r>
                      </m:sup>
                      <m:e>
                        <m:r>
                          <a:rPr lang="en-US" altLang="zh-CN" sz="2200" b="0" i="1" smtClean="0">
                            <a:latin typeface="Cambria Math"/>
                          </a:rPr>
                          <m:t>𝑃</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r>
                          <a:rPr lang="en-US" altLang="zh-CN" sz="2200" b="0" i="1" smtClean="0">
                            <a:latin typeface="Cambria Math"/>
                          </a:rPr>
                          <m:t>)</m:t>
                        </m:r>
                      </m:e>
                    </m:nary>
                    <m:r>
                      <a:rPr lang="en-US" altLang="zh-CN" sz="2200" b="0" i="1" smtClean="0">
                        <a:latin typeface="Cambria Math"/>
                      </a:rPr>
                      <m:t>=</m:t>
                    </m:r>
                    <m:r>
                      <a:rPr lang="en-US" altLang="zh-CN" sz="2200" b="0" i="1" smtClean="0">
                        <a:latin typeface="Cambria Math"/>
                      </a:rPr>
                      <m:t>𝑝</m:t>
                    </m:r>
                    <m:r>
                      <a:rPr lang="en-US" altLang="zh-CN" sz="2200" b="0" i="1" smtClean="0">
                        <a:latin typeface="Cambria Math"/>
                        <a:ea typeface="Cambria Math"/>
                      </a:rPr>
                      <m:t>∙</m:t>
                    </m:r>
                    <m:r>
                      <a:rPr lang="en-US" altLang="zh-CN" sz="2200" b="0" i="1" smtClean="0">
                        <a:latin typeface="Cambria Math"/>
                        <a:ea typeface="Cambria Math"/>
                      </a:rPr>
                      <m:t>𝑁</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49244" y="2838709"/>
                <a:ext cx="2982163" cy="449482"/>
              </a:xfrm>
              <a:prstGeom prst="rect">
                <a:avLst/>
              </a:prstGeom>
              <a:blipFill>
                <a:blip r:embed="rId4"/>
                <a:stretch>
                  <a:fillRect l="-204" t="-117808" r="-2045" b="-186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20812" y="2820558"/>
                <a:ext cx="1293816" cy="463845"/>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So </a:t>
                </a:r>
                <a14:m>
                  <m:oMath xmlns:m="http://schemas.openxmlformats.org/officeDocument/2006/math">
                    <m:r>
                      <a:rPr lang="en-US" altLang="zh-CN" sz="2200" b="0" i="1" smtClean="0">
                        <a:latin typeface="Cambria Math"/>
                      </a:rPr>
                      <m:t>𝑝</m:t>
                    </m:r>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𝑁</m:t>
                            </m:r>
                          </m:den>
                        </m:f>
                      </m:e>
                    </m:box>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20812" y="2820558"/>
                <a:ext cx="1293816" cy="463845"/>
              </a:xfrm>
              <a:prstGeom prst="rect">
                <a:avLst/>
              </a:prstGeom>
              <a:blipFill>
                <a:blip r:embed="rId5"/>
                <a:stretch>
                  <a:fillRect l="-6132" t="-9211" r="-5660"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3069" y="3290075"/>
                <a:ext cx="8189371"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Now consider an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200" i="1" dirty="0" smtClean="0">
                        <a:latin typeface="Cambria Math"/>
                      </a:rPr>
                      <m:t>𝑁</m:t>
                    </m:r>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denoting the number of outcomes contained in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3069" y="3290075"/>
                <a:ext cx="8189371" cy="769441"/>
              </a:xfrm>
              <a:prstGeom prst="rect">
                <a:avLst/>
              </a:prstGeom>
              <a:blipFill>
                <a:blip r:embed="rId6"/>
                <a:stretch>
                  <a:fillRect l="-967" t="-5556" r="-893"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59886" y="4080142"/>
                <a:ext cx="5316777" cy="532325"/>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nary>
                      <m:naryPr>
                        <m:chr m:val="∑"/>
                        <m:supHide m:val="on"/>
                        <m:ctrlPr>
                          <a:rPr lang="en-US" altLang="zh-CN" sz="2200" i="1" smtClean="0">
                            <a:latin typeface="Cambria Math" charset="0"/>
                          </a:rPr>
                        </m:ctrlPr>
                      </m:naryPr>
                      <m:sub>
                        <m:r>
                          <a:rPr lang="en-US" altLang="zh-CN" sz="2200" i="1">
                            <a:latin typeface="Cambria Math"/>
                          </a:rPr>
                          <m:t> </m:t>
                        </m:r>
                        <m:sSub>
                          <m:sSubPr>
                            <m:ctrlPr>
                              <a:rPr lang="en-US" altLang="zh-CN" sz="2200" i="1" smtClean="0">
                                <a:latin typeface="Cambria Math" charset="0"/>
                              </a:rPr>
                            </m:ctrlPr>
                          </m:sSubPr>
                          <m:e>
                            <m:r>
                              <a:rPr lang="en-US" altLang="zh-CN" sz="2200" b="0" i="1" smtClean="0">
                                <a:latin typeface="Cambria Math"/>
                              </a:rPr>
                              <m:t>𝐸</m:t>
                            </m:r>
                          </m:e>
                          <m:sub>
                            <m:r>
                              <a:rPr lang="en-US" altLang="zh-CN" sz="2200" b="0" i="1" smtClean="0">
                                <a:latin typeface="Cambria Math"/>
                              </a:rPr>
                              <m:t>𝑖</m:t>
                            </m:r>
                          </m:sub>
                        </m:sSub>
                        <m:r>
                          <a:rPr lang="en-US" altLang="zh-CN" sz="2200" b="0" i="1" smtClean="0">
                            <a:latin typeface="Cambria Math"/>
                          </a:rPr>
                          <m:t> </m:t>
                        </m:r>
                        <m:r>
                          <m:rPr>
                            <m:nor/>
                          </m:rPr>
                          <a:rPr lang="en-US" altLang="zh-CN" sz="2200" b="0" i="0" smtClean="0">
                            <a:latin typeface="Times New Roman" panose="02020603050405020304" pitchFamily="18" charset="0"/>
                            <a:cs typeface="Times New Roman" panose="02020603050405020304" pitchFamily="18" charset="0"/>
                          </a:rPr>
                          <m:t>in</m:t>
                        </m:r>
                        <m:r>
                          <m:rPr>
                            <m:nor/>
                          </m:rPr>
                          <a:rPr lang="en-US" altLang="zh-CN" sz="2200" b="0" i="0" smtClean="0">
                            <a:latin typeface="Times New Roman" panose="02020603050405020304" pitchFamily="18" charset="0"/>
                            <a:cs typeface="Times New Roman" panose="02020603050405020304" pitchFamily="18" charset="0"/>
                          </a:rPr>
                          <m:t> </m:t>
                        </m:r>
                        <m:r>
                          <a:rPr lang="en-US" altLang="zh-CN" sz="2200" i="1">
                            <a:latin typeface="Cambria Math"/>
                          </a:rPr>
                          <m:t>𝐴</m:t>
                        </m:r>
                        <m:r>
                          <m:rPr>
                            <m:nor/>
                          </m:rPr>
                          <a:rPr lang="zh-CN" altLang="en-US" sz="2200" dirty="0">
                            <a:latin typeface="Times New Roman" panose="02020603050405020304" pitchFamily="18" charset="0"/>
                            <a:cs typeface="Times New Roman" panose="02020603050405020304" pitchFamily="18" charset="0"/>
                          </a:rPr>
                          <m:t> </m:t>
                        </m:r>
                      </m:sub>
                      <m:sup/>
                      <m:e>
                        <m:r>
                          <a:rPr lang="en-US" altLang="zh-CN" sz="2200" i="1">
                            <a:latin typeface="Cambria Math"/>
                          </a:rPr>
                          <m:t>𝑃</m:t>
                        </m:r>
                        <m:r>
                          <a:rPr lang="en-US" altLang="zh-CN" sz="2200" i="1">
                            <a:latin typeface="Cambria Math"/>
                          </a:rPr>
                          <m:t>(</m:t>
                        </m:r>
                        <m:sSub>
                          <m:sSubPr>
                            <m:ctrlPr>
                              <a:rPr lang="en-US" altLang="zh-CN" sz="2200" i="1">
                                <a:latin typeface="Cambria Math" charset="0"/>
                              </a:rPr>
                            </m:ctrlPr>
                          </m:sSubPr>
                          <m:e>
                            <m:r>
                              <a:rPr lang="en-US" altLang="zh-CN" sz="2200" i="1">
                                <a:latin typeface="Cambria Math"/>
                              </a:rPr>
                              <m:t>𝐸</m:t>
                            </m:r>
                          </m:e>
                          <m:sub>
                            <m:r>
                              <a:rPr lang="en-US" altLang="zh-CN" sz="2200" i="1">
                                <a:latin typeface="Cambria Math"/>
                              </a:rPr>
                              <m:t>𝑖</m:t>
                            </m:r>
                          </m:sub>
                        </m:sSub>
                        <m:r>
                          <a:rPr lang="en-US" altLang="zh-CN" sz="2200" i="1">
                            <a:latin typeface="Cambria Math"/>
                          </a:rPr>
                          <m:t>)</m:t>
                        </m:r>
                      </m:e>
                    </m:nary>
                    <m:r>
                      <a:rPr lang="en-US" altLang="zh-CN" sz="2200" b="0" i="1" smtClean="0">
                        <a:latin typeface="Cambria Math"/>
                      </a:rPr>
                      <m:t>=</m:t>
                    </m:r>
                    <m:nary>
                      <m:naryPr>
                        <m:chr m:val="∑"/>
                        <m:supHide m:val="on"/>
                        <m:ctrlPr>
                          <a:rPr lang="en-US" altLang="zh-CN" sz="2200" i="1">
                            <a:latin typeface="Cambria Math" charset="0"/>
                          </a:rPr>
                        </m:ctrlPr>
                      </m:naryPr>
                      <m:sub>
                        <m:r>
                          <a:rPr lang="en-US" altLang="zh-CN" sz="2200" i="1">
                            <a:latin typeface="Cambria Math"/>
                          </a:rPr>
                          <m:t> </m:t>
                        </m:r>
                        <m:sSub>
                          <m:sSubPr>
                            <m:ctrlPr>
                              <a:rPr lang="en-US" altLang="zh-CN" sz="2200" i="1">
                                <a:latin typeface="Cambria Math" charset="0"/>
                              </a:rPr>
                            </m:ctrlPr>
                          </m:sSubPr>
                          <m:e>
                            <m:r>
                              <a:rPr lang="en-US" altLang="zh-CN" sz="2200" i="1">
                                <a:latin typeface="Cambria Math"/>
                              </a:rPr>
                              <m:t>𝐸</m:t>
                            </m:r>
                          </m:e>
                          <m:sub>
                            <m:r>
                              <a:rPr lang="en-US" altLang="zh-CN" sz="2200" i="1">
                                <a:latin typeface="Cambria Math"/>
                              </a:rPr>
                              <m:t>𝑖</m:t>
                            </m:r>
                          </m:sub>
                        </m:sSub>
                        <m:r>
                          <a:rPr lang="en-US" altLang="zh-CN" sz="2200" i="1">
                            <a:latin typeface="Cambria Math"/>
                          </a:rPr>
                          <m:t> </m:t>
                        </m:r>
                        <m:r>
                          <m:rPr>
                            <m:nor/>
                          </m:rPr>
                          <a:rPr lang="en-US" altLang="zh-CN" sz="2200">
                            <a:latin typeface="Times New Roman" panose="02020603050405020304" pitchFamily="18" charset="0"/>
                            <a:cs typeface="Times New Roman" panose="02020603050405020304" pitchFamily="18" charset="0"/>
                          </a:rPr>
                          <m:t>in</m:t>
                        </m:r>
                        <m:r>
                          <m:rPr>
                            <m:nor/>
                          </m:rPr>
                          <a:rPr lang="en-US" altLang="zh-CN" sz="2200">
                            <a:latin typeface="Times New Roman" panose="02020603050405020304" pitchFamily="18" charset="0"/>
                            <a:cs typeface="Times New Roman" panose="02020603050405020304" pitchFamily="18" charset="0"/>
                          </a:rPr>
                          <m:t> </m:t>
                        </m:r>
                        <m:r>
                          <a:rPr lang="en-US" altLang="zh-CN" sz="2200" i="1">
                            <a:latin typeface="Cambria Math"/>
                          </a:rPr>
                          <m:t>𝐴</m:t>
                        </m:r>
                        <m:r>
                          <m:rPr>
                            <m:nor/>
                          </m:rPr>
                          <a:rPr lang="zh-CN" altLang="en-US" sz="2200" dirty="0">
                            <a:latin typeface="Times New Roman" panose="02020603050405020304" pitchFamily="18" charset="0"/>
                            <a:cs typeface="Times New Roman" panose="02020603050405020304" pitchFamily="18" charset="0"/>
                          </a:rPr>
                          <m:t> </m:t>
                        </m:r>
                      </m:sub>
                      <m:sup/>
                      <m:e>
                        <m:box>
                          <m:boxPr>
                            <m:ctrlPr>
                              <a:rPr lang="zh-CN" altLang="en-US" sz="2200" i="1" dirty="0" smtClean="0">
                                <a:latin typeface="Cambria Math" charset="0"/>
                              </a:rPr>
                            </m:ctrlPr>
                          </m:boxPr>
                          <m:e>
                            <m:argPr>
                              <m:argSz m:val="-1"/>
                            </m:argPr>
                            <m:f>
                              <m:fPr>
                                <m:ctrlPr>
                                  <a:rPr lang="en-US" altLang="zh-CN" sz="2200" i="1" dirty="0">
                                    <a:latin typeface="Cambria Math" charset="0"/>
                                  </a:rPr>
                                </m:ctrlPr>
                              </m:fPr>
                              <m:num>
                                <m:r>
                                  <a:rPr lang="en-US" altLang="zh-CN" sz="2200" b="0" i="1" dirty="0" smtClean="0">
                                    <a:latin typeface="Cambria Math"/>
                                  </a:rPr>
                                  <m:t>1</m:t>
                                </m:r>
                              </m:num>
                              <m:den>
                                <m:r>
                                  <a:rPr lang="en-US" altLang="zh-CN" sz="2200" b="0" i="1" dirty="0" smtClean="0">
                                    <a:latin typeface="Cambria Math"/>
                                  </a:rPr>
                                  <m:t>𝑁</m:t>
                                </m:r>
                              </m:den>
                            </m:f>
                          </m:e>
                        </m:box>
                      </m:e>
                    </m:nary>
                    <m:r>
                      <a:rPr lang="en-US" altLang="zh-CN" sz="2200" b="0" i="0"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num>
                          <m:den>
                            <m:r>
                              <a:rPr lang="en-US" altLang="zh-CN" sz="2200" b="0" i="1" smtClean="0">
                                <a:latin typeface="Cambria Math"/>
                              </a:rPr>
                              <m:t>𝑁</m:t>
                            </m:r>
                          </m:den>
                        </m:f>
                      </m:e>
                    </m:box>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59886" y="4080142"/>
                <a:ext cx="5316777" cy="532325"/>
              </a:xfrm>
              <a:prstGeom prst="rect">
                <a:avLst/>
              </a:prstGeom>
              <a:blipFill>
                <a:blip r:embed="rId7"/>
                <a:stretch>
                  <a:fillRect l="-115" t="-98864" r="-458" b="-136364"/>
                </a:stretch>
              </a:blipFill>
            </p:spPr>
            <p:txBody>
              <a:bodyPr/>
              <a:lstStyle/>
              <a:p>
                <a:r>
                  <a:rPr lang="zh-CN" altLang="en-US">
                    <a:noFill/>
                  </a:rPr>
                  <a:t> </a:t>
                </a:r>
              </a:p>
            </p:txBody>
          </p:sp>
        </mc:Fallback>
      </mc:AlternateContent>
      <p:sp>
        <p:nvSpPr>
          <p:cNvPr id="11" name="TextBox 10"/>
          <p:cNvSpPr txBox="1"/>
          <p:nvPr/>
        </p:nvSpPr>
        <p:spPr>
          <a:xfrm>
            <a:off x="305352" y="4602273"/>
            <a:ext cx="8227088"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When outcomes are equally likely, computing probabilities reduces to </a:t>
            </a:r>
            <a:r>
              <a:rPr lang="en-US" altLang="zh-CN" sz="2200" dirty="0">
                <a:solidFill>
                  <a:srgbClr val="FF0000"/>
                </a:solidFill>
                <a:latin typeface="Times New Roman" panose="02020603050405020304" pitchFamily="18" charset="0"/>
                <a:cs typeface="Times New Roman" panose="02020603050405020304" pitchFamily="18" charset="0"/>
              </a:rPr>
              <a:t>counting</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14" name="灯片编号占位符 13">
            <a:extLst>
              <a:ext uri="{FF2B5EF4-FFF2-40B4-BE49-F238E27FC236}">
                <a16:creationId xmlns:a16="http://schemas.microsoft.com/office/drawing/2014/main" xmlns="" id="{A6659715-0647-4481-8FA3-A5A40ADCCF1C}"/>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80</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0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916" y="1268760"/>
            <a:ext cx="157517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473946" y="1736963"/>
                <a:ext cx="8036673"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Consider the experiment of rolling two </a:t>
                </a:r>
                <a:r>
                  <a:rPr lang="en-US" altLang="zh-CN" sz="2200" dirty="0" smtClean="0">
                    <a:latin typeface="Times New Roman" panose="02020603050405020304" pitchFamily="18" charset="0"/>
                    <a:cs typeface="Times New Roman" panose="02020603050405020304" pitchFamily="18" charset="0"/>
                  </a:rPr>
                  <a:t>dices </a:t>
                </a:r>
                <a:r>
                  <a:rPr lang="en-US" altLang="zh-CN" sz="2200" dirty="0">
                    <a:latin typeface="Times New Roman" panose="02020603050405020304" pitchFamily="18" charset="0"/>
                    <a:cs typeface="Times New Roman" panose="02020603050405020304" pitchFamily="18" charset="0"/>
                  </a:rPr>
                  <a:t>one after the other. If both </a:t>
                </a:r>
                <a:r>
                  <a:rPr lang="en-US" altLang="zh-CN" sz="2200" dirty="0" smtClean="0">
                    <a:latin typeface="Times New Roman" panose="02020603050405020304" pitchFamily="18" charset="0"/>
                    <a:cs typeface="Times New Roman" panose="02020603050405020304" pitchFamily="18" charset="0"/>
                  </a:rPr>
                  <a:t>dices </a:t>
                </a:r>
                <a:r>
                  <a:rPr lang="en-US" altLang="zh-CN" sz="2200" dirty="0">
                    <a:latin typeface="Times New Roman" panose="02020603050405020304" pitchFamily="18" charset="0"/>
                    <a:cs typeface="Times New Roman" panose="02020603050405020304" pitchFamily="18" charset="0"/>
                  </a:rPr>
                  <a:t>are fair and the event </a:t>
                </a:r>
                <a14:m>
                  <m:oMath xmlns:m="http://schemas.openxmlformats.org/officeDocument/2006/math">
                    <m:r>
                      <a:rPr lang="en-US" altLang="zh-CN" sz="2200" b="0" i="1" smtClean="0">
                        <a:latin typeface="Cambria Math"/>
                      </a:rPr>
                      <m:t>𝐴</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sum of the two numbers </a:t>
                </a:r>
                <a14:m>
                  <m:oMath xmlns:m="http://schemas.openxmlformats.org/officeDocument/2006/math">
                    <m:r>
                      <a:rPr lang="en-US" altLang="zh-CN" sz="2200" b="0" i="1" smtClean="0">
                        <a:latin typeface="Cambria Math"/>
                      </a:rPr>
                      <m:t>=7}</m:t>
                    </m:r>
                  </m:oMath>
                </a14:m>
                <a:r>
                  <a:rPr lang="en-US" altLang="zh-CN" sz="2200" dirty="0">
                    <a:latin typeface="Times New Roman" panose="02020603050405020304" pitchFamily="18" charset="0"/>
                    <a:cs typeface="Times New Roman" panose="02020603050405020304" pitchFamily="18" charset="0"/>
                  </a:rPr>
                  <a:t>, please compute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473946" y="1736963"/>
                <a:ext cx="8036673" cy="1107996"/>
              </a:xfrm>
              <a:prstGeom prst="rect">
                <a:avLst/>
              </a:prstGeom>
              <a:blipFill rotWithShape="0">
                <a:blip r:embed="rId2"/>
                <a:stretch>
                  <a:fillRect l="-986" t="-3846" r="-986" b="-9890"/>
                </a:stretch>
              </a:blipFill>
            </p:spPr>
            <p:txBody>
              <a:bodyPr/>
              <a:lstStyle/>
              <a:p>
                <a:r>
                  <a:rPr lang="zh-CN" altLang="en-US">
                    <a:noFill/>
                  </a:rPr>
                  <a:t> </a:t>
                </a:r>
              </a:p>
            </p:txBody>
          </p:sp>
        </mc:Fallback>
      </mc:AlternateContent>
      <p:sp>
        <p:nvSpPr>
          <p:cNvPr id="4" name="TextBox 3"/>
          <p:cNvSpPr txBox="1"/>
          <p:nvPr/>
        </p:nvSpPr>
        <p:spPr>
          <a:xfrm>
            <a:off x="476545" y="2943526"/>
            <a:ext cx="234026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489539" y="3374413"/>
                <a:ext cx="803667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There are </a:t>
                </a:r>
                <a14:m>
                  <m:oMath xmlns:m="http://schemas.openxmlformats.org/officeDocument/2006/math">
                    <m:r>
                      <a:rPr lang="en-US" altLang="zh-CN" sz="2200" i="1" dirty="0" smtClean="0">
                        <a:solidFill>
                          <a:srgbClr val="3333FF"/>
                        </a:solidFill>
                        <a:latin typeface="Cambria Math"/>
                      </a:rPr>
                      <m:t>36</m:t>
                    </m:r>
                  </m:oMath>
                </a14:m>
                <a:r>
                  <a:rPr lang="en-US" altLang="zh-CN" sz="2200" dirty="0">
                    <a:solidFill>
                      <a:srgbClr val="3333FF"/>
                    </a:solidFill>
                    <a:latin typeface="Times New Roman" panose="02020603050405020304" pitchFamily="18" charset="0"/>
                    <a:cs typeface="Times New Roman" panose="02020603050405020304" pitchFamily="18" charset="0"/>
                  </a:rPr>
                  <a:t> outcomes </a:t>
                </a:r>
                <a:r>
                  <a:rPr lang="en-US" altLang="zh-CN" sz="2200" dirty="0">
                    <a:latin typeface="Times New Roman" panose="02020603050405020304" pitchFamily="18" charset="0"/>
                    <a:cs typeface="Times New Roman" panose="02020603050405020304" pitchFamily="18" charset="0"/>
                  </a:rPr>
                  <a:t>and all the outcomes are equally likely.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9539" y="3374413"/>
                <a:ext cx="8036674" cy="430887"/>
              </a:xfrm>
              <a:prstGeom prst="rect">
                <a:avLst/>
              </a:prstGeom>
              <a:blipFill>
                <a:blip r:embed="rId3"/>
                <a:stretch>
                  <a:fillRect l="-986"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9538" y="3893928"/>
                <a:ext cx="7604133"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On the other hand, </a:t>
                </a:r>
                <a14:m>
                  <m:oMath xmlns:m="http://schemas.openxmlformats.org/officeDocument/2006/math">
                    <m:r>
                      <a:rPr lang="en-US" altLang="zh-CN" sz="2200" b="0" i="1" smtClean="0">
                        <a:latin typeface="Cambria Math"/>
                      </a:rPr>
                      <m:t>𝐴</m:t>
                    </m:r>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1,6</m:t>
                        </m:r>
                      </m:e>
                    </m:d>
                    <m:r>
                      <a:rPr lang="en-US" altLang="zh-CN" sz="2200" b="0" i="1" smtClean="0">
                        <a:latin typeface="Cambria Math"/>
                      </a:rPr>
                      <m:t>, </m:t>
                    </m:r>
                    <m:d>
                      <m:dPr>
                        <m:ctrlPr>
                          <a:rPr lang="en-US" altLang="zh-CN" sz="2200" b="0" i="1" smtClean="0">
                            <a:latin typeface="Cambria Math" charset="0"/>
                          </a:rPr>
                        </m:ctrlPr>
                      </m:dPr>
                      <m:e>
                        <m:r>
                          <a:rPr lang="en-US" altLang="zh-CN" sz="2200" b="0" i="1" smtClean="0">
                            <a:latin typeface="Cambria Math"/>
                          </a:rPr>
                          <m:t>2,5</m:t>
                        </m:r>
                      </m:e>
                    </m:d>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3,4</m:t>
                        </m:r>
                      </m:e>
                    </m:d>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4,3</m:t>
                        </m:r>
                      </m:e>
                    </m:d>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5,2</m:t>
                        </m:r>
                      </m:e>
                    </m:d>
                    <m:r>
                      <a:rPr lang="en-US" altLang="zh-CN" sz="2200" b="0" i="1" smtClean="0">
                        <a:latin typeface="Cambria Math"/>
                      </a:rPr>
                      <m:t>,(6,1)}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89538" y="3893928"/>
                <a:ext cx="7604133" cy="430887"/>
              </a:xfrm>
              <a:prstGeom prst="rect">
                <a:avLst/>
              </a:prstGeom>
              <a:blipFill>
                <a:blip r:embed="rId4"/>
                <a:stretch>
                  <a:fillRect l="-1042"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89538" y="4419110"/>
                <a:ext cx="3555395" cy="491353"/>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So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num>
                          <m:den>
                            <m:r>
                              <a:rPr lang="en-US" altLang="zh-CN" sz="2200" b="0" i="1" smtClean="0">
                                <a:latin typeface="Cambria Math"/>
                              </a:rPr>
                              <m:t>36</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6</m:t>
                            </m:r>
                          </m:num>
                          <m:den>
                            <m:r>
                              <a:rPr lang="en-US" altLang="zh-CN" sz="2200" b="0" i="1" smtClean="0">
                                <a:latin typeface="Cambria Math"/>
                              </a:rPr>
                              <m:t>36</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6</m:t>
                            </m:r>
                          </m:den>
                        </m:f>
                      </m:e>
                    </m:box>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9538" y="4419110"/>
                <a:ext cx="3555395" cy="491353"/>
              </a:xfrm>
              <a:prstGeom prst="rect">
                <a:avLst/>
              </a:prstGeom>
              <a:blipFill>
                <a:blip r:embed="rId5"/>
                <a:stretch>
                  <a:fillRect l="-2226" t="-6173" b="-13580"/>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87512A0C-4D29-42D3-AAE1-E3DD24A00596}"/>
              </a:ext>
            </a:extLst>
          </p:cNvPr>
          <p:cNvSpPr>
            <a:spLocks noGrp="1"/>
          </p:cNvSpPr>
          <p:nvPr>
            <p:ph type="sldNum" sz="quarter" idx="11"/>
          </p:nvPr>
        </p:nvSpPr>
        <p:spPr/>
        <p:txBody>
          <a:bodyPr/>
          <a:lstStyle/>
          <a:p>
            <a:pPr>
              <a:defRPr/>
            </a:pPr>
            <a:fld id="{DF2308B0-52A9-437D-9700-D7B37876F5B1}" type="slidenum">
              <a:rPr lang="zh-CN" altLang="en-US" smtClean="0">
                <a:latin typeface="Times New Roman" panose="02020603050405020304" pitchFamily="18" charset="0"/>
                <a:cs typeface="Times New Roman" panose="02020603050405020304" pitchFamily="18" charset="0"/>
              </a:rPr>
              <a:pPr>
                <a:defRPr/>
              </a:pPr>
              <a:t>81</a:t>
            </a:fld>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61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52041" y="801288"/>
            <a:ext cx="4900624" cy="523220"/>
          </a:xfrm>
          <a:prstGeom prst="rect">
            <a:avLst/>
          </a:prstGeom>
          <a:noFill/>
        </p:spPr>
        <p:txBody>
          <a:bodyPr wrap="square" rtlCol="0">
            <a:spAutoFit/>
          </a:bodyPr>
          <a:lstStyle/>
          <a:p>
            <a:r>
              <a:rPr lang="en-US" altLang="zh-CN" sz="2800" dirty="0">
                <a:solidFill>
                  <a:srgbClr val="3333FF"/>
                </a:solidFill>
                <a:latin typeface="+mj-lt"/>
              </a:rPr>
              <a:t>2.3 Counting Techniques</a:t>
            </a:r>
            <a:endParaRPr lang="zh-CN" altLang="en-US" sz="2800" dirty="0">
              <a:solidFill>
                <a:srgbClr val="3333FF"/>
              </a:solidFill>
              <a:latin typeface="+mj-lt"/>
            </a:endParaRPr>
          </a:p>
        </p:txBody>
      </p:sp>
      <p:sp>
        <p:nvSpPr>
          <p:cNvPr id="3" name="TextBox 2"/>
          <p:cNvSpPr txBox="1"/>
          <p:nvPr/>
        </p:nvSpPr>
        <p:spPr>
          <a:xfrm>
            <a:off x="206514" y="1493785"/>
            <a:ext cx="8937485" cy="769441"/>
          </a:xfrm>
          <a:prstGeom prst="rect">
            <a:avLst/>
          </a:prstGeom>
          <a:noFill/>
        </p:spPr>
        <p:txBody>
          <a:bodyPr wrap="square" rtlCol="0">
            <a:spAutoFit/>
          </a:bodyPr>
          <a:lstStyle/>
          <a:p>
            <a:r>
              <a:rPr lang="en-US" altLang="zh-CN" sz="2200" dirty="0">
                <a:latin typeface="+mj-lt"/>
              </a:rPr>
              <a:t>When the number of outcomes in the sample space is large, exploiting some general </a:t>
            </a:r>
            <a:r>
              <a:rPr lang="en-US" altLang="zh-CN" sz="2200" dirty="0">
                <a:solidFill>
                  <a:srgbClr val="FF0000"/>
                </a:solidFill>
                <a:latin typeface="+mj-lt"/>
              </a:rPr>
              <a:t>counting rules </a:t>
            </a:r>
            <a:r>
              <a:rPr lang="en-US" altLang="zh-CN" sz="2200" dirty="0">
                <a:latin typeface="+mj-lt"/>
              </a:rPr>
              <a:t>are important to study the probability.</a:t>
            </a:r>
            <a:endParaRPr lang="zh-CN" altLang="en-US" sz="2200" dirty="0">
              <a:latin typeface="+mj-lt"/>
            </a:endParaRPr>
          </a:p>
        </p:txBody>
      </p:sp>
      <p:sp>
        <p:nvSpPr>
          <p:cNvPr id="4" name="TextBox 3"/>
          <p:cNvSpPr txBox="1"/>
          <p:nvPr/>
        </p:nvSpPr>
        <p:spPr>
          <a:xfrm>
            <a:off x="206515" y="2303875"/>
            <a:ext cx="6300700" cy="430887"/>
          </a:xfrm>
          <a:prstGeom prst="rect">
            <a:avLst/>
          </a:prstGeom>
          <a:noFill/>
        </p:spPr>
        <p:txBody>
          <a:bodyPr wrap="square" rtlCol="0">
            <a:spAutoFit/>
          </a:bodyPr>
          <a:lstStyle/>
          <a:p>
            <a:r>
              <a:rPr lang="en-US" altLang="zh-CN" sz="2200" dirty="0">
                <a:latin typeface="+mj-lt"/>
              </a:rPr>
              <a:t>The Product Rule for</a:t>
            </a:r>
            <a:r>
              <a:rPr lang="en-US" altLang="zh-CN" sz="2200" dirty="0">
                <a:solidFill>
                  <a:srgbClr val="FF0000"/>
                </a:solidFill>
                <a:latin typeface="+mj-lt"/>
              </a:rPr>
              <a:t> Ordered Pairs</a:t>
            </a:r>
            <a:endParaRPr lang="zh-CN" altLang="en-US" sz="2200" dirty="0">
              <a:solidFill>
                <a:srgbClr val="FF0000"/>
              </a:solidFill>
              <a:latin typeface="+mj-lt"/>
            </a:endParaRPr>
          </a:p>
        </p:txBody>
      </p:sp>
      <p:sp>
        <p:nvSpPr>
          <p:cNvPr id="7" name="TextBox 6"/>
          <p:cNvSpPr txBox="1"/>
          <p:nvPr/>
        </p:nvSpPr>
        <p:spPr>
          <a:xfrm>
            <a:off x="254395" y="2869570"/>
            <a:ext cx="157517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8" name="TextBox 7"/>
          <p:cNvSpPr txBox="1"/>
          <p:nvPr/>
        </p:nvSpPr>
        <p:spPr>
          <a:xfrm>
            <a:off x="254395" y="3248980"/>
            <a:ext cx="8052266" cy="430887"/>
          </a:xfrm>
          <a:prstGeom prst="rect">
            <a:avLst/>
          </a:prstGeom>
          <a:noFill/>
        </p:spPr>
        <p:txBody>
          <a:bodyPr wrap="square" rtlCol="0">
            <a:spAutoFit/>
          </a:bodyPr>
          <a:lstStyle/>
          <a:p>
            <a:r>
              <a:rPr lang="en-US" altLang="zh-CN" sz="2200" dirty="0">
                <a:latin typeface="+mj-lt"/>
              </a:rPr>
              <a:t>Consider the experiment of rolling two </a:t>
            </a:r>
            <a:r>
              <a:rPr lang="en-US" altLang="zh-CN" sz="2200" dirty="0" smtClean="0">
                <a:latin typeface="+mj-lt"/>
              </a:rPr>
              <a:t>dices </a:t>
            </a:r>
            <a:r>
              <a:rPr lang="en-US" altLang="zh-CN" sz="2200" dirty="0">
                <a:latin typeface="+mj-lt"/>
              </a:rPr>
              <a:t>one after the other. </a:t>
            </a:r>
            <a:endParaRPr lang="zh-CN" altLang="en-US" sz="2200" dirty="0">
              <a:latin typeface="+mj-lt"/>
            </a:endParaRPr>
          </a:p>
        </p:txBody>
      </p:sp>
      <mc:AlternateContent xmlns:mc="http://schemas.openxmlformats.org/markup-compatibility/2006" xmlns:a14="http://schemas.microsoft.com/office/drawing/2010/main">
        <mc:Choice Requires="a14">
          <p:sp>
            <p:nvSpPr>
              <p:cNvPr id="9" name="TextBox 8"/>
              <p:cNvSpPr txBox="1"/>
              <p:nvPr/>
            </p:nvSpPr>
            <p:spPr>
              <a:xfrm>
                <a:off x="252041" y="3699030"/>
                <a:ext cx="7868617" cy="769441"/>
              </a:xfrm>
              <a:prstGeom prst="rect">
                <a:avLst/>
              </a:prstGeom>
              <a:noFill/>
            </p:spPr>
            <p:txBody>
              <a:bodyPr wrap="square" rtlCol="0">
                <a:spAutoFit/>
              </a:bodyPr>
              <a:lstStyle/>
              <a:p>
                <a:r>
                  <a:rPr lang="en-US" altLang="zh-CN" sz="2200" dirty="0">
                    <a:latin typeface="+mj-lt"/>
                  </a:rPr>
                  <a:t>Each possible </a:t>
                </a:r>
                <a:r>
                  <a:rPr lang="en-US" altLang="zh-CN" sz="2200" dirty="0">
                    <a:solidFill>
                      <a:srgbClr val="FF0000"/>
                    </a:solidFill>
                    <a:latin typeface="+mj-lt"/>
                  </a:rPr>
                  <a:t>outcome </a:t>
                </a:r>
                <a:r>
                  <a:rPr lang="en-US" altLang="zh-CN" sz="2200" dirty="0">
                    <a:latin typeface="+mj-lt"/>
                  </a:rPr>
                  <a:t>of the experiment is an </a:t>
                </a:r>
                <a:r>
                  <a:rPr lang="en-US" altLang="zh-CN" sz="2200" dirty="0">
                    <a:solidFill>
                      <a:srgbClr val="FF0000"/>
                    </a:solidFill>
                    <a:latin typeface="+mj-lt"/>
                  </a:rPr>
                  <a:t>ordered pair</a:t>
                </a:r>
                <a:r>
                  <a:rPr lang="en-US" altLang="zh-CN" sz="2200" dirty="0">
                    <a:latin typeface="+mj-lt"/>
                  </a:rPr>
                  <a:t>. Both elements of an ordered pair can be selected in </a:t>
                </a:r>
                <a14:m>
                  <m:oMath xmlns:m="http://schemas.openxmlformats.org/officeDocument/2006/math">
                    <m:r>
                      <a:rPr lang="en-US" altLang="zh-CN" sz="2200" i="1" dirty="0" smtClean="0">
                        <a:latin typeface="Cambria Math"/>
                      </a:rPr>
                      <m:t>6</m:t>
                    </m:r>
                  </m:oMath>
                </a14:m>
                <a:r>
                  <a:rPr lang="en-US" altLang="zh-CN" sz="2200" dirty="0">
                    <a:latin typeface="+mj-lt"/>
                  </a:rPr>
                  <a:t> ways. </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52041" y="3699030"/>
                <a:ext cx="7868617" cy="769441"/>
              </a:xfrm>
              <a:prstGeom prst="rect">
                <a:avLst/>
              </a:prstGeom>
              <a:blipFill rotWithShape="1">
                <a:blip r:embed="rId3"/>
                <a:stretch>
                  <a:fillRect l="-930"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23167" y="4464115"/>
                <a:ext cx="6349334" cy="430887"/>
              </a:xfrm>
              <a:prstGeom prst="rect">
                <a:avLst/>
              </a:prstGeom>
              <a:noFill/>
            </p:spPr>
            <p:txBody>
              <a:bodyPr wrap="square" rtlCol="0">
                <a:spAutoFit/>
              </a:bodyPr>
              <a:lstStyle/>
              <a:p>
                <a:r>
                  <a:rPr lang="en-US" altLang="zh-CN" sz="2200" dirty="0">
                    <a:latin typeface="+mj-lt"/>
                  </a:rPr>
                  <a:t>The number of all the outcomes is </a:t>
                </a:r>
                <a14:m>
                  <m:oMath xmlns:m="http://schemas.openxmlformats.org/officeDocument/2006/math">
                    <m:r>
                      <a:rPr lang="en-US" altLang="zh-CN" sz="2200" b="0" i="0" dirty="0" smtClean="0">
                        <a:latin typeface="Cambria Math"/>
                      </a:rPr>
                      <m:t>6</m:t>
                    </m:r>
                    <m:r>
                      <a:rPr lang="en-US" altLang="zh-CN" sz="2200" b="0" i="1" dirty="0" smtClean="0">
                        <a:latin typeface="Cambria Math"/>
                        <a:ea typeface="Cambria Math"/>
                      </a:rPr>
                      <m:t>×6=</m:t>
                    </m:r>
                    <m:r>
                      <a:rPr lang="en-US" altLang="zh-CN" sz="2200" i="1" dirty="0" smtClean="0">
                        <a:latin typeface="Cambria Math"/>
                      </a:rPr>
                      <m:t>36</m:t>
                    </m:r>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23167" y="4464115"/>
                <a:ext cx="6349334" cy="430887"/>
              </a:xfrm>
              <a:prstGeom prst="rect">
                <a:avLst/>
              </a:prstGeom>
              <a:blipFill rotWithShape="1">
                <a:blip r:embed="rId4"/>
                <a:stretch>
                  <a:fillRect l="-1249"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4395" y="4896984"/>
                <a:ext cx="6741138" cy="430887"/>
              </a:xfrm>
              <a:prstGeom prst="rect">
                <a:avLst/>
              </a:prstGeom>
              <a:noFill/>
            </p:spPr>
            <p:txBody>
              <a:bodyPr wrap="square" rtlCol="0">
                <a:spAutoFit/>
              </a:bodyPr>
              <a:lstStyle/>
              <a:p>
                <a:r>
                  <a:rPr lang="en-US" altLang="zh-CN" sz="2200" dirty="0">
                    <a:latin typeface="+mj-lt"/>
                  </a:rPr>
                  <a:t>If </a:t>
                </a:r>
                <a14:m>
                  <m:oMath xmlns:m="http://schemas.openxmlformats.org/officeDocument/2006/math">
                    <m:r>
                      <a:rPr lang="en-US" altLang="zh-CN" sz="2200" b="0" i="1" smtClean="0">
                        <a:latin typeface="Cambria Math"/>
                      </a:rPr>
                      <m:t>𝐴</m:t>
                    </m:r>
                    <m:r>
                      <a:rPr lang="en-US" altLang="zh-CN" sz="2200" b="0" i="0" smtClean="0">
                        <a:latin typeface="Cambria Math"/>
                      </a:rPr>
                      <m:t>=</m:t>
                    </m:r>
                    <m:r>
                      <a:rPr lang="en-US" altLang="zh-CN" sz="2200" i="1">
                        <a:latin typeface="Cambria Math"/>
                      </a:rPr>
                      <m:t>{</m:t>
                    </m:r>
                    <m:r>
                      <m:rPr>
                        <m:nor/>
                      </m:rPr>
                      <a:rPr lang="en-US" altLang="zh-CN" sz="2200" dirty="0"/>
                      <m:t>the</m:t>
                    </m:r>
                    <m:r>
                      <m:rPr>
                        <m:nor/>
                      </m:rPr>
                      <a:rPr lang="en-US" altLang="zh-CN" sz="2200" dirty="0"/>
                      <m:t> </m:t>
                    </m:r>
                  </m:oMath>
                </a14:m>
                <a:r>
                  <a:rPr lang="en-US" altLang="zh-CN" sz="2200" b="0" i="0" dirty="0">
                    <a:latin typeface="+mj-lt"/>
                  </a:rPr>
                  <a:t>second rolling is odd</a:t>
                </a:r>
                <a14:m>
                  <m:oMath xmlns:m="http://schemas.openxmlformats.org/officeDocument/2006/math">
                    <m:r>
                      <a:rPr lang="en-US" altLang="zh-CN" sz="2200" i="1">
                        <a:latin typeface="Cambria Math"/>
                      </a:rPr>
                      <m:t>}</m:t>
                    </m:r>
                  </m:oMath>
                </a14:m>
                <a:r>
                  <a:rPr lang="en-US" altLang="zh-CN" sz="2200" dirty="0">
                    <a:latin typeface="+mj-lt"/>
                  </a:rPr>
                  <a:t>, what’s </a:t>
                </a:r>
                <a14:m>
                  <m:oMath xmlns:m="http://schemas.openxmlformats.org/officeDocument/2006/math">
                    <m:r>
                      <a:rPr lang="en-US" altLang="zh-CN" sz="2200" i="1" dirty="0">
                        <a:latin typeface="Cambria Math"/>
                      </a:rPr>
                      <m:t>𝑁</m:t>
                    </m:r>
                    <m:r>
                      <a:rPr lang="en-US" altLang="zh-CN" sz="2200" i="1" dirty="0">
                        <a:latin typeface="Cambria Math"/>
                      </a:rPr>
                      <m:t>(</m:t>
                    </m:r>
                    <m:r>
                      <a:rPr lang="en-US" altLang="zh-CN" sz="2200" i="1" dirty="0">
                        <a:latin typeface="Cambria Math"/>
                      </a:rPr>
                      <m:t>𝐴</m:t>
                    </m:r>
                    <m:r>
                      <a:rPr lang="en-US" altLang="zh-CN" sz="2200" i="1" dirty="0">
                        <a:latin typeface="Cambria Math"/>
                      </a:rPr>
                      <m:t>)</m:t>
                    </m:r>
                  </m:oMath>
                </a14:m>
                <a:r>
                  <a:rPr lang="en-US" altLang="zh-CN" sz="2200" dirty="0"/>
                  <a:t> ?</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395" y="4896984"/>
                <a:ext cx="6741138" cy="430887"/>
              </a:xfrm>
              <a:prstGeom prst="rect">
                <a:avLst/>
              </a:prstGeom>
              <a:blipFill rotWithShape="0">
                <a:blip r:embed="rId5"/>
                <a:stretch>
                  <a:fillRect l="-1175" t="-7042"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2041" y="5342120"/>
                <a:ext cx="2574487"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𝑁</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=6</m:t>
                    </m:r>
                    <m:r>
                      <a:rPr lang="en-US" altLang="zh-CN" sz="2200" b="0" i="1" smtClean="0">
                        <a:latin typeface="Cambria Math"/>
                        <a:ea typeface="Cambria Math"/>
                      </a:rPr>
                      <m:t>×3=18</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2041" y="5342120"/>
                <a:ext cx="2574487" cy="430887"/>
              </a:xfrm>
              <a:prstGeom prst="rect">
                <a:avLst/>
              </a:prstGeom>
              <a:blipFill rotWithShape="1">
                <a:blip r:embed="rId6"/>
                <a:stretch>
                  <a:fillRect t="-7042" r="-212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879939" y="5327871"/>
                <a:ext cx="1595052"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=0.5</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879939" y="5327871"/>
                <a:ext cx="1595052" cy="430887"/>
              </a:xfrm>
              <a:prstGeom prst="rect">
                <a:avLst/>
              </a:prstGeom>
              <a:blipFill rotWithShape="1">
                <a:blip r:embed="rId7"/>
                <a:stretch>
                  <a:fillRect t="-7042" r="-4198" b="-28169"/>
                </a:stretch>
              </a:blipFill>
            </p:spPr>
            <p:txBody>
              <a:bodyPr/>
              <a:lstStyle/>
              <a:p>
                <a:r>
                  <a:rPr lang="zh-CN" altLang="en-US">
                    <a:noFill/>
                  </a:rPr>
                  <a:t> </a:t>
                </a:r>
              </a:p>
            </p:txBody>
          </p:sp>
        </mc:Fallback>
      </mc:AlternateContent>
      <p:sp>
        <p:nvSpPr>
          <p:cNvPr id="16" name="灯片编号占位符 15">
            <a:extLst>
              <a:ext uri="{FF2B5EF4-FFF2-40B4-BE49-F238E27FC236}">
                <a16:creationId xmlns:a16="http://schemas.microsoft.com/office/drawing/2014/main" xmlns="" id="{7126CF70-4ABD-45BA-91CA-85FBA77AD148}"/>
              </a:ext>
            </a:extLst>
          </p:cNvPr>
          <p:cNvSpPr>
            <a:spLocks noGrp="1"/>
          </p:cNvSpPr>
          <p:nvPr>
            <p:ph type="sldNum" sz="quarter" idx="11"/>
          </p:nvPr>
        </p:nvSpPr>
        <p:spPr/>
        <p:txBody>
          <a:bodyPr/>
          <a:lstStyle/>
          <a:p>
            <a:pPr>
              <a:defRPr/>
            </a:pPr>
            <a:fld id="{DF2308B0-52A9-437D-9700-D7B37876F5B1}" type="slidenum">
              <a:rPr lang="zh-CN" altLang="en-US" smtClean="0"/>
              <a:pPr>
                <a:defRPr/>
              </a:pPr>
              <a:t>82</a:t>
            </a:fld>
            <a:endParaRPr lang="en-US" altLang="zh-CN" dirty="0"/>
          </a:p>
        </p:txBody>
      </p:sp>
    </p:spTree>
    <p:extLst>
      <p:ext uri="{BB962C8B-B14F-4D97-AF65-F5344CB8AC3E}">
        <p14:creationId xmlns:p14="http://schemas.microsoft.com/office/powerpoint/2010/main" val="106160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5" grpId="0"/>
      <p:bldP spid="6"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413" y="1022665"/>
            <a:ext cx="5085565" cy="430887"/>
          </a:xfrm>
          <a:prstGeom prst="rect">
            <a:avLst/>
          </a:prstGeom>
          <a:noFill/>
        </p:spPr>
        <p:txBody>
          <a:bodyPr wrap="square" rtlCol="0">
            <a:spAutoFit/>
          </a:bodyPr>
          <a:lstStyle/>
          <a:p>
            <a:r>
              <a:rPr lang="en-US" altLang="zh-CN" sz="2200" dirty="0">
                <a:latin typeface="+mj-lt"/>
              </a:rPr>
              <a:t>Proposition for the </a:t>
            </a:r>
            <a:r>
              <a:rPr lang="en-US" altLang="zh-CN" sz="2200" dirty="0">
                <a:solidFill>
                  <a:srgbClr val="FF0000"/>
                </a:solidFill>
                <a:latin typeface="+mj-lt"/>
              </a:rPr>
              <a:t>Ordered Pair</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251520" y="1479766"/>
                <a:ext cx="8370930" cy="1107996"/>
              </a:xfrm>
              <a:prstGeom prst="rect">
                <a:avLst/>
              </a:prstGeom>
              <a:noFill/>
            </p:spPr>
            <p:txBody>
              <a:bodyPr wrap="square" rtlCol="0">
                <a:spAutoFit/>
              </a:bodyPr>
              <a:lstStyle/>
              <a:p>
                <a:r>
                  <a:rPr lang="en-US" altLang="zh-CN" sz="2200" dirty="0">
                    <a:latin typeface="+mj-lt"/>
                  </a:rPr>
                  <a:t>If the first element or object of an ordered pair can be selected in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𝑛</m:t>
                        </m:r>
                      </m:e>
                      <m:sub>
                        <m:r>
                          <a:rPr lang="en-US" altLang="zh-CN" sz="2200" b="0" i="1" smtClean="0">
                            <a:latin typeface="Cambria Math"/>
                          </a:rPr>
                          <m:t>1</m:t>
                        </m:r>
                      </m:sub>
                    </m:sSub>
                    <m:r>
                      <a:rPr lang="en-US" altLang="zh-CN" sz="2200" b="0" i="1" smtClean="0">
                        <a:latin typeface="Cambria Math"/>
                      </a:rPr>
                      <m:t> </m:t>
                    </m:r>
                  </m:oMath>
                </a14:m>
                <a:r>
                  <a:rPr lang="en-US" altLang="zh-CN" sz="2200" dirty="0">
                    <a:latin typeface="+mj-lt"/>
                  </a:rPr>
                  <a:t>ways, and for each of these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𝑛</m:t>
                        </m:r>
                      </m:e>
                      <m:sub>
                        <m:r>
                          <a:rPr lang="en-US" altLang="zh-CN" sz="2200" b="0" i="1" smtClean="0">
                            <a:latin typeface="Cambria Math"/>
                          </a:rPr>
                          <m:t>1</m:t>
                        </m:r>
                      </m:sub>
                    </m:sSub>
                  </m:oMath>
                </a14:m>
                <a:r>
                  <a:rPr lang="zh-CN" altLang="en-US" sz="2200" dirty="0">
                    <a:latin typeface="+mj-lt"/>
                  </a:rPr>
                  <a:t> </a:t>
                </a:r>
                <a:r>
                  <a:rPr lang="en-US" altLang="zh-CN" sz="2200" dirty="0">
                    <a:latin typeface="+mj-lt"/>
                  </a:rPr>
                  <a:t>ways the second element of the pair can be selected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𝑛</m:t>
                        </m:r>
                      </m:e>
                      <m:sub>
                        <m:r>
                          <a:rPr lang="en-US" altLang="zh-CN" sz="2200" b="0" i="1" smtClean="0">
                            <a:latin typeface="Cambria Math"/>
                          </a:rPr>
                          <m:t>2</m:t>
                        </m:r>
                      </m:sub>
                    </m:sSub>
                  </m:oMath>
                </a14:m>
                <a:r>
                  <a:rPr lang="zh-CN" altLang="en-US" sz="2200" dirty="0">
                    <a:latin typeface="+mj-lt"/>
                  </a:rPr>
                  <a:t> </a:t>
                </a:r>
                <a:r>
                  <a:rPr lang="en-US" altLang="zh-CN" sz="2200" dirty="0">
                    <a:latin typeface="+mj-lt"/>
                  </a:rPr>
                  <a:t>ways, then the number for pairs is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𝑛</m:t>
                        </m:r>
                      </m:e>
                      <m:sub>
                        <m:r>
                          <a:rPr lang="en-US" altLang="zh-CN" sz="2200" b="0" i="1" smtClean="0">
                            <a:latin typeface="Cambria Math"/>
                          </a:rPr>
                          <m:t>1</m:t>
                        </m:r>
                      </m:sub>
                    </m:sSub>
                    <m:sSub>
                      <m:sSubPr>
                        <m:ctrlPr>
                          <a:rPr lang="en-US" altLang="zh-CN" sz="2200" i="1" smtClean="0">
                            <a:latin typeface="Cambria Math" charset="0"/>
                          </a:rPr>
                        </m:ctrlPr>
                      </m:sSubPr>
                      <m:e>
                        <m:r>
                          <a:rPr lang="en-US" altLang="zh-CN" sz="2200" b="0" i="1" smtClean="0">
                            <a:latin typeface="Cambria Math"/>
                          </a:rPr>
                          <m:t>𝑛</m:t>
                        </m:r>
                      </m:e>
                      <m:sub>
                        <m:r>
                          <a:rPr lang="en-US" altLang="zh-CN" sz="2200" b="0" i="1" smtClean="0">
                            <a:latin typeface="Cambria Math"/>
                          </a:rPr>
                          <m:t>2</m:t>
                        </m:r>
                      </m:sub>
                    </m:sSub>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1520" y="1479766"/>
                <a:ext cx="8370930" cy="1107996"/>
              </a:xfrm>
              <a:prstGeom prst="rect">
                <a:avLst/>
              </a:prstGeom>
              <a:blipFill rotWithShape="1">
                <a:blip r:embed="rId2"/>
                <a:stretch>
                  <a:fillRect l="-874" t="-2747" r="-1384" b="-10440"/>
                </a:stretch>
              </a:blipFill>
            </p:spPr>
            <p:txBody>
              <a:bodyPr/>
              <a:lstStyle/>
              <a:p>
                <a:r>
                  <a:rPr lang="zh-CN" altLang="en-US">
                    <a:noFill/>
                  </a:rPr>
                  <a:t> </a:t>
                </a:r>
              </a:p>
            </p:txBody>
          </p:sp>
        </mc:Fallback>
      </mc:AlternateContent>
      <p:sp>
        <p:nvSpPr>
          <p:cNvPr id="4" name="TextBox 3"/>
          <p:cNvSpPr txBox="1"/>
          <p:nvPr/>
        </p:nvSpPr>
        <p:spPr>
          <a:xfrm>
            <a:off x="268419" y="3178133"/>
            <a:ext cx="4995555" cy="430887"/>
          </a:xfrm>
          <a:prstGeom prst="rect">
            <a:avLst/>
          </a:prstGeom>
          <a:noFill/>
        </p:spPr>
        <p:txBody>
          <a:bodyPr wrap="square" rtlCol="0">
            <a:spAutoFit/>
          </a:bodyPr>
          <a:lstStyle/>
          <a:p>
            <a:r>
              <a:rPr lang="en-US" altLang="zh-CN" sz="2200" dirty="0">
                <a:solidFill>
                  <a:srgbClr val="FF0000"/>
                </a:solidFill>
                <a:latin typeface="+mj-lt"/>
              </a:rPr>
              <a:t>A More General Product Rule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268419" y="3547125"/>
                <a:ext cx="8415936" cy="1785104"/>
              </a:xfrm>
              <a:prstGeom prst="rect">
                <a:avLst/>
              </a:prstGeom>
              <a:noFill/>
            </p:spPr>
            <p:txBody>
              <a:bodyPr wrap="square" rtlCol="0">
                <a:spAutoFit/>
              </a:bodyPr>
              <a:lstStyle/>
              <a:p>
                <a:r>
                  <a:rPr lang="en-US" altLang="zh-CN" sz="2200" dirty="0">
                    <a:latin typeface="+mj-lt"/>
                  </a:rPr>
                  <a:t>Suppose a set consists of </a:t>
                </a:r>
                <a14:m>
                  <m:oMath xmlns:m="http://schemas.openxmlformats.org/officeDocument/2006/math">
                    <m:r>
                      <a:rPr lang="en-US" altLang="zh-CN" sz="2200" i="1">
                        <a:solidFill>
                          <a:srgbClr val="FF0000"/>
                        </a:solidFill>
                        <a:latin typeface="Cambria Math"/>
                      </a:rPr>
                      <m:t>𝑘</m:t>
                    </m:r>
                  </m:oMath>
                </a14:m>
                <a:r>
                  <a:rPr lang="en-US" altLang="zh-CN" sz="2200" dirty="0">
                    <a:solidFill>
                      <a:srgbClr val="FF0000"/>
                    </a:solidFill>
                  </a:rPr>
                  <a:t>-tuple </a:t>
                </a:r>
                <a:r>
                  <a:rPr lang="en-US" altLang="zh-CN" sz="2200" dirty="0">
                    <a:latin typeface="+mj-lt"/>
                  </a:rPr>
                  <a:t>and that there are </a:t>
                </a:r>
                <a14:m>
                  <m:oMath xmlns:m="http://schemas.openxmlformats.org/officeDocument/2006/math">
                    <m:sSub>
                      <m:sSubPr>
                        <m:ctrlPr>
                          <a:rPr lang="en-US" altLang="zh-CN" sz="2200" i="1">
                            <a:latin typeface="Cambria Math" charset="0"/>
                          </a:rPr>
                        </m:ctrlPr>
                      </m:sSubPr>
                      <m:e>
                        <m:r>
                          <a:rPr lang="en-US" altLang="zh-CN" sz="2200" i="1">
                            <a:latin typeface="Cambria Math"/>
                          </a:rPr>
                          <m:t>𝑛</m:t>
                        </m:r>
                      </m:e>
                      <m:sub>
                        <m:r>
                          <a:rPr lang="en-US" altLang="zh-CN" sz="2200" i="1">
                            <a:latin typeface="Cambria Math"/>
                          </a:rPr>
                          <m:t>1</m:t>
                        </m:r>
                      </m:sub>
                    </m:sSub>
                  </m:oMath>
                </a14:m>
                <a:r>
                  <a:rPr lang="en-US" altLang="zh-CN" sz="2200" dirty="0">
                    <a:latin typeface="+mj-lt"/>
                  </a:rPr>
                  <a:t> possible choices for the first elements; </a:t>
                </a:r>
                <a:r>
                  <a:rPr lang="en-US" altLang="zh-CN" sz="2200" dirty="0"/>
                  <a:t>for each choice of the first element, there are </a:t>
                </a:r>
                <a14:m>
                  <m:oMath xmlns:m="http://schemas.openxmlformats.org/officeDocument/2006/math">
                    <m:sSub>
                      <m:sSubPr>
                        <m:ctrlPr>
                          <a:rPr lang="en-US" altLang="zh-CN" sz="2200" i="1">
                            <a:latin typeface="Cambria Math" charset="0"/>
                          </a:rPr>
                        </m:ctrlPr>
                      </m:sSubPr>
                      <m:e>
                        <m:r>
                          <a:rPr lang="en-US" altLang="zh-CN" sz="2200" i="1">
                            <a:latin typeface="Cambria Math"/>
                          </a:rPr>
                          <m:t>𝑛</m:t>
                        </m:r>
                      </m:e>
                      <m:sub>
                        <m:r>
                          <a:rPr lang="en-US" altLang="zh-CN" sz="2200" i="1">
                            <a:latin typeface="Cambria Math"/>
                          </a:rPr>
                          <m:t>2</m:t>
                        </m:r>
                      </m:sub>
                    </m:sSub>
                  </m:oMath>
                </a14:m>
                <a:r>
                  <a:rPr lang="zh-CN" altLang="en-US" sz="2200" dirty="0"/>
                  <a:t> </a:t>
                </a:r>
                <a:r>
                  <a:rPr lang="en-US" altLang="zh-CN" sz="2200" dirty="0"/>
                  <a:t>possible choices of the second element;…; for each choice of the </a:t>
                </a:r>
                <a14:m>
                  <m:oMath xmlns:m="http://schemas.openxmlformats.org/officeDocument/2006/math">
                    <m:d>
                      <m:dPr>
                        <m:ctrlPr>
                          <a:rPr lang="en-US" altLang="zh-CN" sz="2200" b="0" i="1" dirty="0" smtClean="0">
                            <a:latin typeface="Cambria Math" charset="0"/>
                          </a:rPr>
                        </m:ctrlPr>
                      </m:dPr>
                      <m:e>
                        <m:r>
                          <a:rPr lang="en-US" altLang="zh-CN" sz="2200" i="1" dirty="0" smtClean="0">
                            <a:latin typeface="Cambria Math"/>
                          </a:rPr>
                          <m:t>𝑘</m:t>
                        </m:r>
                        <m:r>
                          <a:rPr lang="en-US" altLang="zh-CN" sz="2200" i="1" dirty="0" smtClean="0">
                            <a:latin typeface="Cambria Math"/>
                          </a:rPr>
                          <m:t>−1</m:t>
                        </m:r>
                      </m:e>
                    </m:d>
                  </m:oMath>
                </a14:m>
                <a:r>
                  <a:rPr lang="en-US" altLang="zh-CN" sz="2200" dirty="0"/>
                  <a:t>th element, there are </a:t>
                </a:r>
                <a14:m>
                  <m:oMath xmlns:m="http://schemas.openxmlformats.org/officeDocument/2006/math">
                    <m:sSub>
                      <m:sSubPr>
                        <m:ctrlPr>
                          <a:rPr lang="en-US" altLang="zh-CN" sz="2200" i="1">
                            <a:latin typeface="Cambria Math" charset="0"/>
                          </a:rPr>
                        </m:ctrlPr>
                      </m:sSubPr>
                      <m:e>
                        <m:r>
                          <a:rPr lang="en-US" altLang="zh-CN" sz="2200" i="1">
                            <a:latin typeface="Cambria Math"/>
                          </a:rPr>
                          <m:t>𝑛</m:t>
                        </m:r>
                      </m:e>
                      <m:sub>
                        <m:r>
                          <a:rPr lang="en-US" altLang="zh-CN" sz="2200" b="0" i="1" smtClean="0">
                            <a:latin typeface="Cambria Math"/>
                          </a:rPr>
                          <m:t>𝑘</m:t>
                        </m:r>
                      </m:sub>
                    </m:sSub>
                  </m:oMath>
                </a14:m>
                <a:r>
                  <a:rPr lang="zh-CN" altLang="en-US" sz="2200" dirty="0"/>
                  <a:t> </a:t>
                </a:r>
                <a:r>
                  <a:rPr lang="en-US" altLang="zh-CN" sz="2200" dirty="0"/>
                  <a:t>possible choices of the </a:t>
                </a:r>
                <a14:m>
                  <m:oMath xmlns:m="http://schemas.openxmlformats.org/officeDocument/2006/math">
                    <m:r>
                      <a:rPr lang="en-US" altLang="zh-CN" sz="2200" i="1" dirty="0" smtClean="0">
                        <a:latin typeface="Cambria Math"/>
                      </a:rPr>
                      <m:t>𝑘</m:t>
                    </m:r>
                  </m:oMath>
                </a14:m>
                <a:r>
                  <a:rPr lang="en-US" altLang="zh-CN" sz="2200" dirty="0" err="1"/>
                  <a:t>th</a:t>
                </a:r>
                <a:r>
                  <a:rPr lang="en-US" altLang="zh-CN" sz="2200" dirty="0"/>
                  <a:t> element. Then there are </a:t>
                </a:r>
                <a14:m>
                  <m:oMath xmlns:m="http://schemas.openxmlformats.org/officeDocument/2006/math">
                    <m:sSub>
                      <m:sSubPr>
                        <m:ctrlPr>
                          <a:rPr lang="en-US" altLang="zh-CN" sz="2200" i="1">
                            <a:latin typeface="Cambria Math" charset="0"/>
                          </a:rPr>
                        </m:ctrlPr>
                      </m:sSubPr>
                      <m:e>
                        <m:r>
                          <a:rPr lang="en-US" altLang="zh-CN" sz="2200" i="1">
                            <a:latin typeface="Cambria Math"/>
                          </a:rPr>
                          <m:t>𝑛</m:t>
                        </m:r>
                      </m:e>
                      <m:sub>
                        <m:r>
                          <a:rPr lang="en-US" altLang="zh-CN" sz="2200" i="1">
                            <a:latin typeface="Cambria Math"/>
                          </a:rPr>
                          <m:t>1</m:t>
                        </m:r>
                      </m:sub>
                    </m:sSub>
                    <m:sSub>
                      <m:sSubPr>
                        <m:ctrlPr>
                          <a:rPr lang="en-US" altLang="zh-CN" sz="2200" i="1">
                            <a:latin typeface="Cambria Math" charset="0"/>
                          </a:rPr>
                        </m:ctrlPr>
                      </m:sSubPr>
                      <m:e>
                        <m:r>
                          <a:rPr lang="en-US" altLang="zh-CN" sz="2200" i="1">
                            <a:latin typeface="Cambria Math"/>
                          </a:rPr>
                          <m:t>𝑛</m:t>
                        </m:r>
                      </m:e>
                      <m:sub>
                        <m:r>
                          <a:rPr lang="en-US" altLang="zh-CN" sz="2200" i="1">
                            <a:latin typeface="Cambria Math"/>
                          </a:rPr>
                          <m:t>2</m:t>
                        </m:r>
                      </m:sub>
                    </m:sSub>
                    <m:r>
                      <a:rPr lang="en-US" altLang="zh-CN" sz="2200" b="0" i="1" smtClean="0">
                        <a:latin typeface="Cambria Math"/>
                      </a:rPr>
                      <m:t>…</m:t>
                    </m:r>
                    <m:sSub>
                      <m:sSubPr>
                        <m:ctrlPr>
                          <a:rPr lang="en-US" altLang="zh-CN" sz="2200" i="1">
                            <a:latin typeface="Cambria Math" charset="0"/>
                          </a:rPr>
                        </m:ctrlPr>
                      </m:sSubPr>
                      <m:e>
                        <m:r>
                          <a:rPr lang="en-US" altLang="zh-CN" sz="2200" i="1">
                            <a:latin typeface="Cambria Math"/>
                          </a:rPr>
                          <m:t>𝑛</m:t>
                        </m:r>
                      </m:e>
                      <m:sub>
                        <m:r>
                          <a:rPr lang="en-US" altLang="zh-CN" sz="2200" b="0" i="1" smtClean="0">
                            <a:latin typeface="Cambria Math"/>
                          </a:rPr>
                          <m:t>𝑘</m:t>
                        </m:r>
                      </m:sub>
                    </m:sSub>
                  </m:oMath>
                </a14:m>
                <a:r>
                  <a:rPr lang="zh-CN" altLang="en-US" sz="2200" dirty="0">
                    <a:latin typeface="+mj-lt"/>
                  </a:rPr>
                  <a:t> </a:t>
                </a:r>
                <a14:m>
                  <m:oMath xmlns:m="http://schemas.openxmlformats.org/officeDocument/2006/math">
                    <m:r>
                      <a:rPr lang="en-US" altLang="zh-CN" sz="2200" i="1">
                        <a:solidFill>
                          <a:srgbClr val="FF0000"/>
                        </a:solidFill>
                        <a:latin typeface="Cambria Math"/>
                      </a:rPr>
                      <m:t>𝑘</m:t>
                    </m:r>
                  </m:oMath>
                </a14:m>
                <a:r>
                  <a:rPr lang="en-US" altLang="zh-CN" sz="2200" dirty="0">
                    <a:solidFill>
                      <a:srgbClr val="FF0000"/>
                    </a:solidFill>
                  </a:rPr>
                  <a:t>-tuples</a:t>
                </a:r>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8419" y="3547125"/>
                <a:ext cx="8415936" cy="1785104"/>
              </a:xfrm>
              <a:prstGeom prst="rect">
                <a:avLst/>
              </a:prstGeom>
              <a:blipFill rotWithShape="1">
                <a:blip r:embed="rId3"/>
                <a:stretch>
                  <a:fillRect l="-869" t="-1706" b="-6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1520" y="2728083"/>
                <a:ext cx="7875875" cy="430887"/>
              </a:xfrm>
              <a:prstGeom prst="rect">
                <a:avLst/>
              </a:prstGeom>
              <a:noFill/>
            </p:spPr>
            <p:txBody>
              <a:bodyPr wrap="square" rtlCol="0">
                <a:spAutoFit/>
              </a:bodyPr>
              <a:lstStyle/>
              <a:p>
                <a:r>
                  <a:rPr lang="en-US" altLang="zh-CN" sz="2200" dirty="0">
                    <a:latin typeface="+mj-lt"/>
                  </a:rPr>
                  <a:t>We call an ordered collection of </a:t>
                </a:r>
                <a14:m>
                  <m:oMath xmlns:m="http://schemas.openxmlformats.org/officeDocument/2006/math">
                    <m:r>
                      <a:rPr lang="en-US" altLang="zh-CN" sz="2200" i="1" dirty="0" smtClean="0">
                        <a:latin typeface="Cambria Math"/>
                      </a:rPr>
                      <m:t>𝑘</m:t>
                    </m:r>
                    <m:r>
                      <a:rPr lang="en-US" altLang="zh-CN" sz="2200" i="1" dirty="0" smtClean="0">
                        <a:latin typeface="Cambria Math"/>
                      </a:rPr>
                      <m:t> </m:t>
                    </m:r>
                  </m:oMath>
                </a14:m>
                <a:r>
                  <a:rPr lang="en-US" altLang="zh-CN" sz="2200" dirty="0">
                    <a:latin typeface="+mj-lt"/>
                  </a:rPr>
                  <a:t>objects a </a:t>
                </a:r>
                <a14:m>
                  <m:oMath xmlns:m="http://schemas.openxmlformats.org/officeDocument/2006/math">
                    <m:r>
                      <a:rPr lang="en-US" altLang="zh-CN" sz="2200" b="0" i="1" smtClean="0">
                        <a:solidFill>
                          <a:srgbClr val="FF0000"/>
                        </a:solidFill>
                        <a:latin typeface="Cambria Math"/>
                      </a:rPr>
                      <m:t>𝑘</m:t>
                    </m:r>
                  </m:oMath>
                </a14:m>
                <a:r>
                  <a:rPr lang="en-US" altLang="zh-CN" sz="2200" dirty="0">
                    <a:solidFill>
                      <a:srgbClr val="FF0000"/>
                    </a:solidFill>
                    <a:latin typeface="+mj-lt"/>
                  </a:rPr>
                  <a:t>-tuple (</a:t>
                </a:r>
                <a14:m>
                  <m:oMath xmlns:m="http://schemas.openxmlformats.org/officeDocument/2006/math">
                    <m:r>
                      <a:rPr lang="en-US" altLang="zh-CN" sz="2200" i="1" dirty="0" smtClean="0">
                        <a:solidFill>
                          <a:srgbClr val="FF0000"/>
                        </a:solidFill>
                        <a:latin typeface="Cambria Math"/>
                      </a:rPr>
                      <m:t>𝑘</m:t>
                    </m:r>
                  </m:oMath>
                </a14:m>
                <a:r>
                  <a:rPr lang="zh-CN" altLang="en-US" sz="2200" dirty="0">
                    <a:solidFill>
                      <a:srgbClr val="FF0000"/>
                    </a:solidFill>
                    <a:latin typeface="+mj-lt"/>
                  </a:rPr>
                  <a:t>元组</a:t>
                </a:r>
                <a:r>
                  <a:rPr lang="en-US" altLang="zh-CN" sz="2200" dirty="0">
                    <a:solidFill>
                      <a:srgbClr val="FF0000"/>
                    </a:solidFill>
                    <a:latin typeface="+mj-lt"/>
                  </a:rPr>
                  <a:t>).</a:t>
                </a:r>
                <a:endParaRPr lang="zh-CN" altLang="en-US" sz="2200" dirty="0">
                  <a:solidFill>
                    <a:srgbClr val="FF0000"/>
                  </a:solidFill>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1520" y="2728083"/>
                <a:ext cx="7875875" cy="430887"/>
              </a:xfrm>
              <a:prstGeom prst="rect">
                <a:avLst/>
              </a:prstGeom>
              <a:blipFill rotWithShape="1">
                <a:blip r:embed="rId4"/>
                <a:stretch>
                  <a:fillRect l="-929" t="-12857" b="-30000"/>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CD14A9E1-DC21-4A43-A0EE-C6F3A6A901ED}"/>
              </a:ext>
            </a:extLst>
          </p:cNvPr>
          <p:cNvSpPr>
            <a:spLocks noGrp="1"/>
          </p:cNvSpPr>
          <p:nvPr>
            <p:ph type="sldNum" sz="quarter" idx="11"/>
          </p:nvPr>
        </p:nvSpPr>
        <p:spPr/>
        <p:txBody>
          <a:bodyPr/>
          <a:lstStyle/>
          <a:p>
            <a:pPr>
              <a:defRPr/>
            </a:pPr>
            <a:fld id="{DF2308B0-52A9-437D-9700-D7B37876F5B1}" type="slidenum">
              <a:rPr lang="zh-CN" altLang="en-US" smtClean="0"/>
              <a:pPr>
                <a:defRPr/>
              </a:pPr>
              <a:t>83</a:t>
            </a:fld>
            <a:endParaRPr lang="en-US" altLang="zh-CN" dirty="0"/>
          </a:p>
        </p:txBody>
      </p:sp>
    </p:spTree>
    <p:extLst>
      <p:ext uri="{BB962C8B-B14F-4D97-AF65-F5344CB8AC3E}">
        <p14:creationId xmlns:p14="http://schemas.microsoft.com/office/powerpoint/2010/main" val="221373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9407" y="1178750"/>
            <a:ext cx="157517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4" name="TextBox 3"/>
              <p:cNvSpPr txBox="1"/>
              <p:nvPr/>
            </p:nvSpPr>
            <p:spPr>
              <a:xfrm>
                <a:off x="259274" y="1641109"/>
                <a:ext cx="8052266" cy="430887"/>
              </a:xfrm>
              <a:prstGeom prst="rect">
                <a:avLst/>
              </a:prstGeom>
              <a:noFill/>
            </p:spPr>
            <p:txBody>
              <a:bodyPr wrap="square" rtlCol="0">
                <a:spAutoFit/>
              </a:bodyPr>
              <a:lstStyle/>
              <a:p>
                <a:r>
                  <a:rPr lang="en-US" altLang="zh-CN" sz="2200" dirty="0">
                    <a:latin typeface="+mj-lt"/>
                  </a:rPr>
                  <a:t>Consider the experiment of rolling a dice </a:t>
                </a:r>
                <a14:m>
                  <m:oMath xmlns:m="http://schemas.openxmlformats.org/officeDocument/2006/math">
                    <m:r>
                      <a:rPr lang="en-US" altLang="zh-CN" sz="2200" b="0" i="1" smtClean="0">
                        <a:latin typeface="Cambria Math"/>
                      </a:rPr>
                      <m:t>𝑘</m:t>
                    </m:r>
                  </m:oMath>
                </a14:m>
                <a:r>
                  <a:rPr lang="en-US" altLang="zh-CN" sz="2200" dirty="0">
                    <a:latin typeface="+mj-lt"/>
                  </a:rPr>
                  <a:t> times. </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9274" y="1641109"/>
                <a:ext cx="8052266" cy="430887"/>
              </a:xfrm>
              <a:prstGeom prst="rect">
                <a:avLst/>
              </a:prstGeom>
              <a:blipFill rotWithShape="1">
                <a:blip r:embed="rId2"/>
                <a:stretch>
                  <a:fillRect l="-985"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8425" y="2071996"/>
                <a:ext cx="8325925" cy="769441"/>
              </a:xfrm>
              <a:prstGeom prst="rect">
                <a:avLst/>
              </a:prstGeom>
              <a:noFill/>
            </p:spPr>
            <p:txBody>
              <a:bodyPr wrap="square" rtlCol="0">
                <a:spAutoFit/>
              </a:bodyPr>
              <a:lstStyle/>
              <a:p>
                <a:r>
                  <a:rPr lang="en-US" altLang="zh-CN" sz="2200" dirty="0">
                    <a:latin typeface="+mj-lt"/>
                  </a:rPr>
                  <a:t>Each possible outcome is a </a:t>
                </a:r>
                <a14:m>
                  <m:oMath xmlns:m="http://schemas.openxmlformats.org/officeDocument/2006/math">
                    <m:r>
                      <a:rPr lang="en-US" altLang="zh-CN" sz="2200" b="0" i="1" smtClean="0">
                        <a:latin typeface="Cambria Math"/>
                      </a:rPr>
                      <m:t>𝑘</m:t>
                    </m:r>
                  </m:oMath>
                </a14:m>
                <a:r>
                  <a:rPr lang="en-US" altLang="zh-CN" sz="2200" dirty="0">
                    <a:latin typeface="+mj-lt"/>
                  </a:rPr>
                  <a:t>-tuple and all the elements in each </a:t>
                </a:r>
                <a14:m>
                  <m:oMath xmlns:m="http://schemas.openxmlformats.org/officeDocument/2006/math">
                    <m:r>
                      <a:rPr lang="en-US" altLang="zh-CN" sz="2200" i="1">
                        <a:latin typeface="Cambria Math"/>
                      </a:rPr>
                      <m:t>𝑘</m:t>
                    </m:r>
                  </m:oMath>
                </a14:m>
                <a:r>
                  <a:rPr lang="en-US" altLang="zh-CN" sz="2200" dirty="0"/>
                  <a:t>-tuple are chosen from the same set </a:t>
                </a:r>
                <a14:m>
                  <m:oMath xmlns:m="http://schemas.openxmlformats.org/officeDocument/2006/math">
                    <m:r>
                      <a:rPr lang="en-US" altLang="zh-CN" sz="2200" b="0" i="1" smtClean="0">
                        <a:latin typeface="Cambria Math"/>
                      </a:rPr>
                      <m:t>{1,2,3,4,5,6}</m:t>
                    </m:r>
                  </m:oMath>
                </a14:m>
                <a:r>
                  <a:rPr lang="en-US" altLang="zh-CN" sz="2200" dirty="0"/>
                  <a:t>.  </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88425" y="2071996"/>
                <a:ext cx="8325925" cy="769441"/>
              </a:xfrm>
              <a:prstGeom prst="rect">
                <a:avLst/>
              </a:prstGeom>
              <a:blipFill rotWithShape="1">
                <a:blip r:embed="rId3"/>
                <a:stretch>
                  <a:fillRect l="-878"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8425" y="2841437"/>
                <a:ext cx="8685776" cy="436979"/>
              </a:xfrm>
              <a:prstGeom prst="rect">
                <a:avLst/>
              </a:prstGeom>
              <a:noFill/>
            </p:spPr>
            <p:txBody>
              <a:bodyPr wrap="none" rtlCol="0">
                <a:spAutoFit/>
              </a:bodyPr>
              <a:lstStyle/>
              <a:p>
                <a:r>
                  <a:rPr lang="en-US" altLang="zh-CN" sz="2200" dirty="0">
                    <a:latin typeface="+mj-lt"/>
                  </a:rPr>
                  <a:t>So </a:t>
                </a:r>
                <a:r>
                  <a:rPr lang="en-US" altLang="zh-CN" sz="2200" dirty="0"/>
                  <a:t>there are </a:t>
                </a:r>
                <a14:m>
                  <m:oMath xmlns:m="http://schemas.openxmlformats.org/officeDocument/2006/math">
                    <m:sSup>
                      <m:sSupPr>
                        <m:ctrlPr>
                          <a:rPr lang="en-US" altLang="zh-CN" sz="2200" i="1" smtClean="0">
                            <a:solidFill>
                              <a:srgbClr val="FF0000"/>
                            </a:solidFill>
                            <a:latin typeface="Cambria Math" charset="0"/>
                          </a:rPr>
                        </m:ctrlPr>
                      </m:sSupPr>
                      <m:e>
                        <m:r>
                          <a:rPr lang="en-US" altLang="zh-CN" sz="2200" b="0" i="1" smtClean="0">
                            <a:solidFill>
                              <a:srgbClr val="FF0000"/>
                            </a:solidFill>
                            <a:latin typeface="Cambria Math"/>
                          </a:rPr>
                          <m:t>6</m:t>
                        </m:r>
                      </m:e>
                      <m:sup>
                        <m:r>
                          <a:rPr lang="en-US" altLang="zh-CN" sz="2200" b="0" i="1" smtClean="0">
                            <a:solidFill>
                              <a:srgbClr val="FF0000"/>
                            </a:solidFill>
                            <a:latin typeface="Cambria Math"/>
                          </a:rPr>
                          <m:t>𝑘</m:t>
                        </m:r>
                      </m:sup>
                    </m:sSup>
                    <m:r>
                      <a:rPr lang="en-US" altLang="zh-CN" sz="2200" b="0" i="1" smtClean="0">
                        <a:solidFill>
                          <a:srgbClr val="FF0000"/>
                        </a:solidFill>
                        <a:latin typeface="Cambria Math"/>
                      </a:rPr>
                      <m:t> </m:t>
                    </m:r>
                    <m:r>
                      <a:rPr lang="en-US" altLang="zh-CN" sz="2200" i="1" smtClean="0">
                        <a:solidFill>
                          <a:schemeClr val="tx1"/>
                        </a:solidFill>
                        <a:latin typeface="Cambria Math"/>
                      </a:rPr>
                      <m:t>𝑘</m:t>
                    </m:r>
                  </m:oMath>
                </a14:m>
                <a:r>
                  <a:rPr lang="en-US" altLang="zh-CN" sz="2200" dirty="0">
                    <a:solidFill>
                      <a:schemeClr val="tx1"/>
                    </a:solidFill>
                  </a:rPr>
                  <a:t>-tuples (each elements can be selected in 6 ways).</a:t>
                </a:r>
                <a:endParaRPr lang="zh-CN" altLang="en-US" sz="2200" dirty="0">
                  <a:solidFill>
                    <a:schemeClr val="tx1"/>
                  </a:solidFill>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8425" y="2841437"/>
                <a:ext cx="8685776" cy="436979"/>
              </a:xfrm>
              <a:prstGeom prst="rect">
                <a:avLst/>
              </a:prstGeom>
              <a:blipFill rotWithShape="1">
                <a:blip r:embed="rId4"/>
                <a:stretch>
                  <a:fillRect l="-842" t="-5556"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7019" y="3383995"/>
                <a:ext cx="8100900" cy="769441"/>
              </a:xfrm>
              <a:prstGeom prst="rect">
                <a:avLst/>
              </a:prstGeom>
              <a:noFill/>
            </p:spPr>
            <p:txBody>
              <a:bodyPr wrap="square" rtlCol="0">
                <a:spAutoFit/>
              </a:bodyPr>
              <a:lstStyle/>
              <a:p>
                <a:r>
                  <a:rPr lang="en-US" altLang="zh-CN" sz="2200" dirty="0">
                    <a:latin typeface="+mj-lt"/>
                  </a:rPr>
                  <a:t>In the above example the same elements can appear more than once in a </a:t>
                </a:r>
                <a14:m>
                  <m:oMath xmlns:m="http://schemas.openxmlformats.org/officeDocument/2006/math">
                    <m:r>
                      <a:rPr lang="en-US" altLang="zh-CN" sz="2200" i="1">
                        <a:latin typeface="Cambria Math"/>
                      </a:rPr>
                      <m:t>𝑘</m:t>
                    </m:r>
                  </m:oMath>
                </a14:m>
                <a:r>
                  <a:rPr lang="en-US" altLang="zh-CN" sz="2200" dirty="0"/>
                  <a:t>-tuples.</a:t>
                </a:r>
                <a:r>
                  <a:rPr lang="en-US" altLang="zh-CN" sz="2200" dirty="0">
                    <a:latin typeface="+mj-lt"/>
                  </a:rPr>
                  <a:t> </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019" y="3383995"/>
                <a:ext cx="8100900" cy="769441"/>
              </a:xfrm>
              <a:prstGeom prst="rect">
                <a:avLst/>
              </a:prstGeom>
              <a:blipFill rotWithShape="1">
                <a:blip r:embed="rId5"/>
                <a:stretch>
                  <a:fillRect l="-903"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2575" y="4239090"/>
                <a:ext cx="8535909" cy="1107996"/>
              </a:xfrm>
              <a:prstGeom prst="rect">
                <a:avLst/>
              </a:prstGeom>
              <a:noFill/>
            </p:spPr>
            <p:txBody>
              <a:bodyPr wrap="square" rtlCol="0">
                <a:spAutoFit/>
              </a:bodyPr>
              <a:lstStyle/>
              <a:p>
                <a:r>
                  <a:rPr lang="en-US" altLang="zh-CN" sz="2200" dirty="0">
                    <a:latin typeface="+mj-lt"/>
                  </a:rPr>
                  <a:t>Next we consider a situation in which the elements of the </a:t>
                </a:r>
                <a14:m>
                  <m:oMath xmlns:m="http://schemas.openxmlformats.org/officeDocument/2006/math">
                    <m:r>
                      <a:rPr lang="en-US" altLang="zh-CN" sz="2200" i="1">
                        <a:latin typeface="Cambria Math"/>
                      </a:rPr>
                      <m:t>𝑘</m:t>
                    </m:r>
                  </m:oMath>
                </a14:m>
                <a:r>
                  <a:rPr lang="en-US" altLang="zh-CN" sz="2200" dirty="0"/>
                  <a:t>-tuples are selected from the same set but the </a:t>
                </a:r>
                <a:r>
                  <a:rPr lang="en-US" altLang="zh-CN" sz="2200" dirty="0">
                    <a:latin typeface="+mj-lt"/>
                  </a:rPr>
                  <a:t>element can appear in at most one of the </a:t>
                </a:r>
                <a14:m>
                  <m:oMath xmlns:m="http://schemas.openxmlformats.org/officeDocument/2006/math">
                    <m:r>
                      <a:rPr lang="en-US" altLang="zh-CN" sz="2200" i="1" dirty="0" smtClean="0">
                        <a:latin typeface="Cambria Math"/>
                      </a:rPr>
                      <m:t>𝑘</m:t>
                    </m:r>
                  </m:oMath>
                </a14:m>
                <a:r>
                  <a:rPr lang="en-US" altLang="zh-CN" sz="2200" dirty="0">
                    <a:latin typeface="+mj-lt"/>
                  </a:rPr>
                  <a:t> positions of a </a:t>
                </a:r>
                <a14:m>
                  <m:oMath xmlns:m="http://schemas.openxmlformats.org/officeDocument/2006/math">
                    <m:r>
                      <a:rPr lang="en-US" altLang="zh-CN" sz="2200" i="1" dirty="0" smtClean="0">
                        <a:latin typeface="Cambria Math"/>
                      </a:rPr>
                      <m:t>𝑘</m:t>
                    </m:r>
                  </m:oMath>
                </a14:m>
                <a:r>
                  <a:rPr lang="en-US" altLang="zh-CN" sz="2200" dirty="0">
                    <a:latin typeface="+mj-lt"/>
                  </a:rPr>
                  <a:t>-tuple.</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2575" y="4239090"/>
                <a:ext cx="8535909" cy="1107996"/>
              </a:xfrm>
              <a:prstGeom prst="rect">
                <a:avLst/>
              </a:prstGeom>
              <a:blipFill rotWithShape="1">
                <a:blip r:embed="rId6"/>
                <a:stretch>
                  <a:fillRect l="-929" t="-2747" b="-10440"/>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D0C41123-B793-47D7-B752-85FF3909FD72}"/>
              </a:ext>
            </a:extLst>
          </p:cNvPr>
          <p:cNvSpPr>
            <a:spLocks noGrp="1"/>
          </p:cNvSpPr>
          <p:nvPr>
            <p:ph type="sldNum" sz="quarter" idx="11"/>
          </p:nvPr>
        </p:nvSpPr>
        <p:spPr/>
        <p:txBody>
          <a:bodyPr/>
          <a:lstStyle/>
          <a:p>
            <a:pPr>
              <a:defRPr/>
            </a:pPr>
            <a:fld id="{DF2308B0-52A9-437D-9700-D7B37876F5B1}" type="slidenum">
              <a:rPr lang="zh-CN" altLang="en-US" smtClean="0"/>
              <a:pPr>
                <a:defRPr/>
              </a:pPr>
              <a:t>84</a:t>
            </a:fld>
            <a:endParaRPr lang="en-US" altLang="zh-CN" dirty="0"/>
          </a:p>
        </p:txBody>
      </p:sp>
    </p:spTree>
    <p:extLst>
      <p:ext uri="{BB962C8B-B14F-4D97-AF65-F5344CB8AC3E}">
        <p14:creationId xmlns:p14="http://schemas.microsoft.com/office/powerpoint/2010/main" val="42632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86535" y="1808820"/>
                <a:ext cx="8280920" cy="769441"/>
              </a:xfrm>
              <a:prstGeom prst="rect">
                <a:avLst/>
              </a:prstGeom>
              <a:noFill/>
            </p:spPr>
            <p:txBody>
              <a:bodyPr wrap="square" rtlCol="0">
                <a:spAutoFit/>
              </a:bodyPr>
              <a:lstStyle/>
              <a:p>
                <a:r>
                  <a:rPr lang="en-US" altLang="zh-CN" sz="2200" dirty="0">
                    <a:latin typeface="+mj-lt"/>
                  </a:rPr>
                  <a:t>Any </a:t>
                </a:r>
                <a:r>
                  <a:rPr lang="en-US" altLang="zh-CN" sz="2200" dirty="0">
                    <a:solidFill>
                      <a:srgbClr val="FF0000"/>
                    </a:solidFill>
                    <a:latin typeface="+mj-lt"/>
                  </a:rPr>
                  <a:t>ordered sequence </a:t>
                </a:r>
                <a:r>
                  <a:rPr lang="en-US" altLang="zh-CN" sz="2200" dirty="0">
                    <a:latin typeface="+mj-lt"/>
                  </a:rPr>
                  <a:t>of </a:t>
                </a:r>
                <a14:m>
                  <m:oMath xmlns:m="http://schemas.openxmlformats.org/officeDocument/2006/math">
                    <m:r>
                      <a:rPr lang="en-US" altLang="zh-CN" sz="2200" i="1" dirty="0" smtClean="0">
                        <a:latin typeface="Cambria Math"/>
                      </a:rPr>
                      <m:t>𝑘</m:t>
                    </m:r>
                  </m:oMath>
                </a14:m>
                <a:r>
                  <a:rPr lang="en-US" altLang="zh-CN" sz="2200" dirty="0">
                    <a:latin typeface="+mj-lt"/>
                  </a:rPr>
                  <a:t> objects taken from a set of </a:t>
                </a:r>
                <a14:m>
                  <m:oMath xmlns:m="http://schemas.openxmlformats.org/officeDocument/2006/math">
                    <m:r>
                      <a:rPr lang="en-US" altLang="zh-CN" sz="2200" i="1" dirty="0" smtClean="0">
                        <a:latin typeface="Cambria Math"/>
                      </a:rPr>
                      <m:t>𝑛</m:t>
                    </m:r>
                    <m:r>
                      <a:rPr lang="en-US" altLang="zh-CN" sz="2200" i="1" dirty="0" smtClean="0">
                        <a:latin typeface="Cambria Math"/>
                      </a:rPr>
                      <m:t> </m:t>
                    </m:r>
                  </m:oMath>
                </a14:m>
                <a:r>
                  <a:rPr lang="en-US" altLang="zh-CN" sz="2200" dirty="0">
                    <a:latin typeface="+mj-lt"/>
                  </a:rPr>
                  <a:t>distinct objects is called a </a:t>
                </a:r>
                <a:r>
                  <a:rPr lang="en-US" altLang="zh-CN" sz="2200" dirty="0">
                    <a:solidFill>
                      <a:srgbClr val="FF0000"/>
                    </a:solidFill>
                    <a:latin typeface="+mj-lt"/>
                  </a:rPr>
                  <a:t>permutation</a:t>
                </a:r>
                <a:r>
                  <a:rPr lang="en-US" altLang="zh-CN" sz="2200" dirty="0">
                    <a:latin typeface="+mj-lt"/>
                  </a:rPr>
                  <a:t> of size </a:t>
                </a:r>
                <a14:m>
                  <m:oMath xmlns:m="http://schemas.openxmlformats.org/officeDocument/2006/math">
                    <m:r>
                      <a:rPr lang="en-US" altLang="zh-CN" sz="2200" i="1" dirty="0" smtClean="0">
                        <a:latin typeface="Cambria Math"/>
                      </a:rPr>
                      <m:t>𝑘</m:t>
                    </m:r>
                  </m:oMath>
                </a14:m>
                <a:r>
                  <a:rPr lang="en-US" altLang="zh-CN" sz="2200" dirty="0">
                    <a:latin typeface="+mj-lt"/>
                  </a:rPr>
                  <a:t> of the objects.</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6535" y="1808820"/>
                <a:ext cx="8280920" cy="769441"/>
              </a:xfrm>
              <a:prstGeom prst="rect">
                <a:avLst/>
              </a:prstGeom>
              <a:blipFill>
                <a:blip r:embed="rId2"/>
                <a:stretch>
                  <a:fillRect l="-957" t="-476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41530" y="1238108"/>
                <a:ext cx="5090111" cy="430887"/>
              </a:xfrm>
              <a:prstGeom prst="rect">
                <a:avLst/>
              </a:prstGeom>
            </p:spPr>
            <p:txBody>
              <a:bodyPr wrap="none">
                <a:spAutoFit/>
              </a:bodyPr>
              <a:lstStyle/>
              <a:p>
                <a:r>
                  <a:rPr lang="en-US" altLang="zh-CN" sz="2200" dirty="0"/>
                  <a:t> </a:t>
                </a:r>
                <a:r>
                  <a:rPr lang="en-US" altLang="zh-CN" sz="2200" dirty="0">
                    <a:solidFill>
                      <a:srgbClr val="FF0000"/>
                    </a:solidFill>
                  </a:rPr>
                  <a:t>Permutation (</a:t>
                </a:r>
                <a:r>
                  <a:rPr lang="zh-CN" altLang="en-US" sz="2200" dirty="0">
                    <a:solidFill>
                      <a:srgbClr val="FF0000"/>
                    </a:solidFill>
                  </a:rPr>
                  <a:t>排列</a:t>
                </a:r>
                <a:r>
                  <a:rPr lang="en-US" altLang="zh-CN" sz="2200" dirty="0">
                    <a:solidFill>
                      <a:srgbClr val="FF0000"/>
                    </a:solidFill>
                  </a:rPr>
                  <a:t>)–</a:t>
                </a:r>
                <a:r>
                  <a:rPr lang="en-US" altLang="zh-CN" sz="2200" dirty="0"/>
                  <a:t> a kind of </a:t>
                </a:r>
                <a14:m>
                  <m:oMath xmlns:m="http://schemas.openxmlformats.org/officeDocument/2006/math">
                    <m:r>
                      <a:rPr lang="en-US" altLang="zh-CN" sz="2200" i="1">
                        <a:latin typeface="Cambria Math"/>
                      </a:rPr>
                      <m:t>𝑘</m:t>
                    </m:r>
                  </m:oMath>
                </a14:m>
                <a:r>
                  <a:rPr lang="en-US" altLang="zh-CN" sz="2200" dirty="0"/>
                  <a:t>-tuples </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341530" y="1238108"/>
                <a:ext cx="5090111" cy="430887"/>
              </a:xfrm>
              <a:prstGeom prst="rect">
                <a:avLst/>
              </a:prstGeom>
              <a:blipFill rotWithShape="1">
                <a:blip r:embed="rId3"/>
                <a:stretch>
                  <a:fillRect t="-1267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6535" y="2749569"/>
                <a:ext cx="7965885" cy="784254"/>
              </a:xfrm>
              <a:prstGeom prst="rect">
                <a:avLst/>
              </a:prstGeom>
              <a:noFill/>
            </p:spPr>
            <p:txBody>
              <a:bodyPr wrap="square" rtlCol="0">
                <a:spAutoFit/>
              </a:bodyPr>
              <a:lstStyle/>
              <a:p>
                <a:r>
                  <a:rPr lang="en-US" altLang="zh-CN" sz="2200" dirty="0">
                    <a:latin typeface="+mj-lt"/>
                  </a:rPr>
                  <a:t>The number of permutation of size </a:t>
                </a:r>
                <a14:m>
                  <m:oMath xmlns:m="http://schemas.openxmlformats.org/officeDocument/2006/math">
                    <m:r>
                      <a:rPr lang="en-US" altLang="zh-CN" sz="2200" i="1" dirty="0" smtClean="0">
                        <a:latin typeface="Cambria Math"/>
                      </a:rPr>
                      <m:t>𝑘</m:t>
                    </m:r>
                  </m:oMath>
                </a14:m>
                <a:r>
                  <a:rPr lang="en-US" altLang="zh-CN" sz="2200" dirty="0">
                    <a:latin typeface="+mj-lt"/>
                  </a:rPr>
                  <a:t> that can be constructed from the </a:t>
                </a:r>
                <a14:m>
                  <m:oMath xmlns:m="http://schemas.openxmlformats.org/officeDocument/2006/math">
                    <m:r>
                      <a:rPr lang="en-US" altLang="zh-CN" sz="2200" i="1" dirty="0" smtClean="0">
                        <a:latin typeface="Cambria Math"/>
                      </a:rPr>
                      <m:t>𝑛</m:t>
                    </m:r>
                  </m:oMath>
                </a14:m>
                <a:r>
                  <a:rPr lang="en-US" altLang="zh-CN" sz="2200" dirty="0">
                    <a:latin typeface="+mj-lt"/>
                  </a:rPr>
                  <a:t> objects is denoted by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𝑃</m:t>
                        </m:r>
                      </m:e>
                      <m:sub>
                        <m:r>
                          <a:rPr lang="en-US" altLang="zh-CN" sz="2200" b="0" i="1" smtClean="0">
                            <a:latin typeface="Cambria Math"/>
                          </a:rPr>
                          <m:t>𝑘</m:t>
                        </m:r>
                        <m:r>
                          <a:rPr lang="en-US" altLang="zh-CN" sz="2200" b="0" i="1" smtClean="0">
                            <a:latin typeface="Cambria Math"/>
                          </a:rPr>
                          <m:t>,</m:t>
                        </m:r>
                        <m:r>
                          <a:rPr lang="en-US" altLang="zh-CN" sz="2200" b="0" i="1" smtClean="0">
                            <a:latin typeface="Cambria Math"/>
                          </a:rPr>
                          <m:t>𝑛</m:t>
                        </m:r>
                      </m:sub>
                    </m:sSub>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6535" y="2749569"/>
                <a:ext cx="7965885" cy="784254"/>
              </a:xfrm>
              <a:prstGeom prst="rect">
                <a:avLst/>
              </a:prstGeom>
              <a:blipFill rotWithShape="1">
                <a:blip r:embed="rId4"/>
                <a:stretch>
                  <a:fillRect l="-918" t="-3876" b="-124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6018" y="3533823"/>
                <a:ext cx="3880614" cy="445699"/>
              </a:xfrm>
              <a:prstGeom prst="rect">
                <a:avLst/>
              </a:prstGeom>
            </p:spPr>
            <p:txBody>
              <a:bodyPr wrap="none">
                <a:spAutoFit/>
              </a:bodyPr>
              <a:lstStyle/>
              <a:p>
                <a14:m>
                  <m:oMath xmlns:m="http://schemas.openxmlformats.org/officeDocument/2006/math">
                    <m:sSub>
                      <m:sSubPr>
                        <m:ctrlPr>
                          <a:rPr lang="en-US" altLang="zh-CN" sz="2200" i="1" smtClean="0">
                            <a:latin typeface="Cambria Math" charset="0"/>
                          </a:rPr>
                        </m:ctrlPr>
                      </m:sSubPr>
                      <m:e>
                        <m:r>
                          <a:rPr lang="en-US" altLang="zh-CN" sz="2200" i="1">
                            <a:latin typeface="Cambria Math"/>
                          </a:rPr>
                          <m:t>𝑃</m:t>
                        </m:r>
                      </m:e>
                      <m:sub>
                        <m:r>
                          <a:rPr lang="en-US" altLang="zh-CN" sz="2200" i="1">
                            <a:latin typeface="Cambria Math"/>
                          </a:rPr>
                          <m:t>𝑘</m:t>
                        </m:r>
                        <m:r>
                          <a:rPr lang="en-US" altLang="zh-CN" sz="2200" i="1">
                            <a:latin typeface="Cambria Math"/>
                          </a:rPr>
                          <m:t>,</m:t>
                        </m:r>
                        <m:r>
                          <a:rPr lang="en-US" altLang="zh-CN" sz="2200" i="1">
                            <a:latin typeface="Cambria Math"/>
                          </a:rPr>
                          <m:t>𝑛</m:t>
                        </m:r>
                      </m:sub>
                    </m:sSub>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−1)⋯(</m:t>
                    </m:r>
                    <m:r>
                      <a:rPr lang="en-US" altLang="zh-CN" sz="2200" b="0" i="1" smtClean="0">
                        <a:latin typeface="Cambria Math"/>
                        <a:ea typeface="Cambria Math"/>
                      </a:rPr>
                      <m:t>𝑛</m:t>
                    </m:r>
                    <m:r>
                      <a:rPr lang="en-US" altLang="zh-CN" sz="2200" b="0" i="1" smtClean="0">
                        <a:latin typeface="Cambria Math"/>
                        <a:ea typeface="Cambria Math"/>
                      </a:rPr>
                      <m:t>−</m:t>
                    </m:r>
                    <m:r>
                      <a:rPr lang="en-US" altLang="zh-CN" sz="2200" b="0" i="1" smtClean="0">
                        <a:latin typeface="Cambria Math"/>
                        <a:ea typeface="Cambria Math"/>
                      </a:rPr>
                      <m:t>𝑘</m:t>
                    </m:r>
                    <m:r>
                      <a:rPr lang="en-US" altLang="zh-CN" sz="2200" b="0" i="1" smtClean="0">
                        <a:latin typeface="Cambria Math"/>
                        <a:ea typeface="Cambria Math"/>
                      </a:rPr>
                      <m:t>+1)</m:t>
                    </m:r>
                  </m:oMath>
                </a14:m>
                <a:r>
                  <a:rPr lang="en-US" altLang="zh-CN" sz="2200" dirty="0"/>
                  <a:t>.</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406018" y="3533823"/>
                <a:ext cx="3880614" cy="445699"/>
              </a:xfrm>
              <a:prstGeom prst="rect">
                <a:avLst/>
              </a:prstGeom>
              <a:blipFill rotWithShape="1">
                <a:blip r:embed="rId5"/>
                <a:stretch>
                  <a:fillRect l="-157" t="-8219" r="-1258" b="-23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37101" y="4059070"/>
                <a:ext cx="8123404" cy="769441"/>
              </a:xfrm>
              <a:prstGeom prst="rect">
                <a:avLst/>
              </a:prstGeom>
              <a:noFill/>
            </p:spPr>
            <p:txBody>
              <a:bodyPr wrap="square" rtlCol="0">
                <a:spAutoFit/>
              </a:bodyPr>
              <a:lstStyle/>
              <a:p>
                <a:r>
                  <a:rPr lang="en-US" altLang="zh-CN" sz="2200" dirty="0">
                    <a:latin typeface="+mj-lt"/>
                  </a:rPr>
                  <a:t>For any positive integer </a:t>
                </a:r>
                <a14:m>
                  <m:oMath xmlns:m="http://schemas.openxmlformats.org/officeDocument/2006/math">
                    <m:r>
                      <a:rPr lang="en-US" altLang="zh-CN" sz="2200" b="0" i="1" smtClean="0">
                        <a:latin typeface="Cambria Math"/>
                      </a:rPr>
                      <m:t>𝑚</m:t>
                    </m:r>
                  </m:oMath>
                </a14:m>
                <a:r>
                  <a:rPr lang="en-US" altLang="zh-CN" sz="2200" dirty="0">
                    <a:latin typeface="+mj-lt"/>
                  </a:rPr>
                  <a:t>, </a:t>
                </a:r>
                <a14:m>
                  <m:oMath xmlns:m="http://schemas.openxmlformats.org/officeDocument/2006/math">
                    <m:r>
                      <a:rPr lang="en-US" altLang="zh-CN" sz="2200" b="0" i="1" smtClean="0">
                        <a:latin typeface="Cambria Math"/>
                      </a:rPr>
                      <m:t>𝑚</m:t>
                    </m:r>
                    <m:r>
                      <a:rPr lang="en-US" altLang="zh-CN" sz="2200" b="0" i="1" smtClean="0">
                        <a:latin typeface="Cambria Math"/>
                        <a:ea typeface="Cambria Math"/>
                      </a:rPr>
                      <m:t>!</m:t>
                    </m:r>
                  </m:oMath>
                </a14:m>
                <a:r>
                  <a:rPr lang="zh-CN" altLang="en-US" sz="2200" dirty="0">
                    <a:latin typeface="+mj-lt"/>
                  </a:rPr>
                  <a:t> </a:t>
                </a:r>
                <a:r>
                  <a:rPr lang="en-US" altLang="zh-CN" sz="2200" dirty="0">
                    <a:latin typeface="+mj-lt"/>
                  </a:rPr>
                  <a:t>is</a:t>
                </a:r>
                <a:r>
                  <a:rPr lang="zh-CN" altLang="en-US" sz="2200" dirty="0">
                    <a:latin typeface="+mj-lt"/>
                  </a:rPr>
                  <a:t> </a:t>
                </a:r>
                <a:r>
                  <a:rPr lang="en-US" altLang="zh-CN" sz="2200" dirty="0">
                    <a:latin typeface="+mj-lt"/>
                  </a:rPr>
                  <a:t>read </a:t>
                </a:r>
                <a:r>
                  <a:rPr lang="zh-CN" altLang="en-US" sz="2200" dirty="0">
                    <a:latin typeface="+mj-lt"/>
                  </a:rPr>
                  <a:t>“</a:t>
                </a:r>
                <a14:m>
                  <m:oMath xmlns:m="http://schemas.openxmlformats.org/officeDocument/2006/math">
                    <m:r>
                      <a:rPr lang="en-US" altLang="zh-CN" sz="2200" i="1" dirty="0" smtClean="0">
                        <a:solidFill>
                          <a:srgbClr val="FF0000"/>
                        </a:solidFill>
                        <a:latin typeface="Cambria Math"/>
                      </a:rPr>
                      <m:t>𝑚</m:t>
                    </m:r>
                  </m:oMath>
                </a14:m>
                <a:r>
                  <a:rPr lang="en-US" altLang="zh-CN" sz="2200" dirty="0">
                    <a:solidFill>
                      <a:srgbClr val="FF0000"/>
                    </a:solidFill>
                    <a:latin typeface="+mj-lt"/>
                  </a:rPr>
                  <a:t> factorial</a:t>
                </a:r>
                <a:r>
                  <a:rPr lang="zh-CN" altLang="en-US" sz="2200" dirty="0">
                    <a:latin typeface="+mj-lt"/>
                  </a:rPr>
                  <a:t>”</a:t>
                </a:r>
                <a:r>
                  <a:rPr lang="en-US" altLang="zh-CN" sz="2200" dirty="0">
                    <a:latin typeface="+mj-lt"/>
                  </a:rPr>
                  <a:t>and is defined by </a:t>
                </a:r>
                <a14:m>
                  <m:oMath xmlns:m="http://schemas.openxmlformats.org/officeDocument/2006/math">
                    <m:r>
                      <a:rPr lang="en-US" altLang="zh-CN" sz="2200" i="1">
                        <a:latin typeface="Cambria Math"/>
                      </a:rPr>
                      <m:t>𝑚</m:t>
                    </m:r>
                    <m:r>
                      <a:rPr lang="en-US" altLang="zh-CN" sz="2200" i="1">
                        <a:latin typeface="Cambria Math"/>
                        <a:ea typeface="Cambria Math"/>
                      </a:rPr>
                      <m:t>!</m:t>
                    </m:r>
                    <m:r>
                      <a:rPr lang="en-US" altLang="zh-CN" sz="2200" b="0" i="0" smtClean="0">
                        <a:latin typeface="Cambria Math"/>
                        <a:ea typeface="Cambria Math"/>
                      </a:rPr>
                      <m:t>=</m:t>
                    </m:r>
                    <m:r>
                      <m:rPr>
                        <m:sty m:val="p"/>
                      </m:rPr>
                      <a:rPr lang="en-US" altLang="zh-CN" sz="2200" b="0" i="0" smtClean="0">
                        <a:latin typeface="Cambria Math"/>
                        <a:ea typeface="Cambria Math"/>
                      </a:rPr>
                      <m:t>m</m:t>
                    </m:r>
                    <m:d>
                      <m:dPr>
                        <m:ctrlPr>
                          <a:rPr lang="en-US" altLang="zh-CN" sz="2200" b="0" i="1" smtClean="0">
                            <a:latin typeface="Cambria Math" charset="0"/>
                            <a:ea typeface="Cambria Math"/>
                          </a:rPr>
                        </m:ctrlPr>
                      </m:dPr>
                      <m:e>
                        <m:r>
                          <m:rPr>
                            <m:sty m:val="p"/>
                          </m:rPr>
                          <a:rPr lang="en-US" altLang="zh-CN" sz="2200" b="0" i="0" smtClean="0">
                            <a:latin typeface="Cambria Math"/>
                            <a:ea typeface="Cambria Math"/>
                          </a:rPr>
                          <m:t>m</m:t>
                        </m:r>
                        <m:r>
                          <a:rPr lang="en-US" altLang="zh-CN" sz="2200" b="0" i="0" smtClean="0">
                            <a:latin typeface="Cambria Math"/>
                            <a:ea typeface="Cambria Math"/>
                          </a:rPr>
                          <m:t>−1</m:t>
                        </m:r>
                      </m:e>
                    </m:d>
                    <m:r>
                      <a:rPr lang="en-US" altLang="zh-CN" sz="2200" b="0" i="1" smtClean="0">
                        <a:latin typeface="Cambria Math"/>
                        <a:ea typeface="Cambria Math"/>
                      </a:rPr>
                      <m:t>⋯(2)(1)</m:t>
                    </m:r>
                  </m:oMath>
                </a14:m>
                <a:r>
                  <a:rPr lang="en-US" altLang="zh-CN" sz="2200" dirty="0"/>
                  <a:t>. </a:t>
                </a:r>
                <a14:m>
                  <m:oMath xmlns:m="http://schemas.openxmlformats.org/officeDocument/2006/math">
                    <m:r>
                      <a:rPr lang="en-US" altLang="zh-CN" sz="2200" b="0" i="1" smtClean="0">
                        <a:latin typeface="Cambria Math"/>
                      </a:rPr>
                      <m:t>0</m:t>
                    </m:r>
                    <m:r>
                      <a:rPr lang="en-US" altLang="zh-CN" sz="2200" b="0" i="1" smtClean="0">
                        <a:latin typeface="Cambria Math"/>
                        <a:ea typeface="Cambria Math"/>
                      </a:rPr>
                      <m:t>!=1.</m:t>
                    </m:r>
                  </m:oMath>
                </a14:m>
                <a:r>
                  <a:rPr lang="en-US" altLang="zh-CN" sz="2200" dirty="0"/>
                  <a:t> </a:t>
                </a:r>
                <a:r>
                  <a:rPr lang="zh-CN" altLang="en-US" sz="2200" dirty="0"/>
                  <a:t> </a:t>
                </a:r>
                <a:r>
                  <a:rPr lang="en-US" altLang="zh-CN" sz="2200" dirty="0"/>
                  <a:t>Then we have</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7101" y="4059070"/>
                <a:ext cx="8123404" cy="769441"/>
              </a:xfrm>
              <a:prstGeom prst="rect">
                <a:avLst/>
              </a:prstGeom>
              <a:blipFill rotWithShape="0">
                <a:blip r:embed="rId6"/>
                <a:stretch>
                  <a:fillRect l="-975" t="-793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6525" y="4843227"/>
                <a:ext cx="1742336" cy="5435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charset="0"/>
                            </a:rPr>
                          </m:ctrlPr>
                        </m:sSubPr>
                        <m:e>
                          <m:r>
                            <a:rPr lang="en-US" altLang="zh-CN" sz="2200" i="1">
                              <a:latin typeface="Cambria Math"/>
                            </a:rPr>
                            <m:t>𝑃</m:t>
                          </m:r>
                        </m:e>
                        <m:sub>
                          <m:r>
                            <a:rPr lang="en-US" altLang="zh-CN" sz="2200" i="1">
                              <a:latin typeface="Cambria Math"/>
                            </a:rPr>
                            <m:t>𝑘</m:t>
                          </m:r>
                          <m:r>
                            <a:rPr lang="en-US" altLang="zh-CN" sz="2200" i="1">
                              <a:latin typeface="Cambria Math"/>
                            </a:rPr>
                            <m:t>,</m:t>
                          </m:r>
                          <m:r>
                            <a:rPr lang="en-US" altLang="zh-CN" sz="2200" i="1">
                              <a:latin typeface="Cambria Math"/>
                            </a:rPr>
                            <m:t>𝑛</m:t>
                          </m:r>
                        </m:sub>
                      </m:sSub>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𝑛</m:t>
                              </m:r>
                              <m:r>
                                <a:rPr lang="en-US" altLang="zh-CN" sz="2200" b="0" i="1" smtClean="0">
                                  <a:latin typeface="Cambria Math"/>
                                </a:rPr>
                                <m:t>!</m:t>
                              </m:r>
                            </m:num>
                            <m:den>
                              <m:d>
                                <m:dPr>
                                  <m:ctrlPr>
                                    <a:rPr lang="en-US" altLang="zh-CN" sz="2200" b="0" i="1" smtClean="0">
                                      <a:latin typeface="Cambria Math" charset="0"/>
                                    </a:rPr>
                                  </m:ctrlPr>
                                </m:dPr>
                                <m:e>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𝑘</m:t>
                                  </m:r>
                                </m:e>
                              </m:d>
                              <m:r>
                                <a:rPr lang="en-US" altLang="zh-CN" sz="2200" b="0" i="1" smtClean="0">
                                  <a:latin typeface="Cambria Math"/>
                                </a:rPr>
                                <m:t>!</m:t>
                              </m:r>
                            </m:den>
                          </m:f>
                        </m:e>
                      </m:box>
                    </m:oMath>
                  </m:oMathPara>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96525" y="4843227"/>
                <a:ext cx="1742336" cy="543547"/>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xmlns="" id="{E92AE006-302C-4C17-B236-9CF96C2F806C}"/>
              </a:ext>
            </a:extLst>
          </p:cNvPr>
          <p:cNvSpPr>
            <a:spLocks noGrp="1"/>
          </p:cNvSpPr>
          <p:nvPr>
            <p:ph type="sldNum" sz="quarter" idx="11"/>
          </p:nvPr>
        </p:nvSpPr>
        <p:spPr/>
        <p:txBody>
          <a:bodyPr/>
          <a:lstStyle/>
          <a:p>
            <a:pPr>
              <a:defRPr/>
            </a:pPr>
            <a:fld id="{DF2308B0-52A9-437D-9700-D7B37876F5B1}" type="slidenum">
              <a:rPr lang="zh-CN" altLang="en-US" smtClean="0"/>
              <a:pPr>
                <a:defRPr/>
              </a:pPr>
              <a:t>85</a:t>
            </a:fld>
            <a:endParaRPr lang="en-US" altLang="zh-CN" dirty="0"/>
          </a:p>
        </p:txBody>
      </p:sp>
    </p:spTree>
    <p:extLst>
      <p:ext uri="{BB962C8B-B14F-4D97-AF65-F5344CB8AC3E}">
        <p14:creationId xmlns:p14="http://schemas.microsoft.com/office/powerpoint/2010/main" val="41806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515" y="818710"/>
            <a:ext cx="274530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p:sp>
        <p:nvSpPr>
          <p:cNvPr id="3" name="TextBox 2"/>
          <p:cNvSpPr txBox="1"/>
          <p:nvPr/>
        </p:nvSpPr>
        <p:spPr>
          <a:xfrm>
            <a:off x="201449" y="1261883"/>
            <a:ext cx="8325925" cy="1107996"/>
          </a:xfrm>
          <a:prstGeom prst="rect">
            <a:avLst/>
          </a:prstGeom>
          <a:noFill/>
        </p:spPr>
        <p:txBody>
          <a:bodyPr wrap="square" rtlCol="0">
            <a:spAutoFit/>
          </a:bodyPr>
          <a:lstStyle/>
          <a:p>
            <a:r>
              <a:rPr lang="en-US" altLang="zh-CN" sz="2200" dirty="0">
                <a:latin typeface="+mj-lt"/>
              </a:rPr>
              <a:t>Given red, blue, yellow and green balls and red,</a:t>
            </a:r>
            <a:r>
              <a:rPr lang="en-US" altLang="zh-CN" sz="2200" dirty="0"/>
              <a:t> blue, yellow and green</a:t>
            </a:r>
            <a:r>
              <a:rPr lang="en-US" altLang="zh-CN" sz="2200" dirty="0">
                <a:latin typeface="+mj-lt"/>
              </a:rPr>
              <a:t> boxes, what is the probability that if you place the balls randomly in the boxes, the </a:t>
            </a:r>
            <a:r>
              <a:rPr lang="en-US" altLang="zh-CN" sz="2200" dirty="0"/>
              <a:t>red ball is in the red box</a:t>
            </a:r>
            <a:r>
              <a:rPr lang="en-US" altLang="zh-CN" sz="2200" dirty="0">
                <a:latin typeface="+mj-lt"/>
              </a:rPr>
              <a:t>?</a:t>
            </a:r>
            <a:endParaRPr lang="zh-CN" altLang="en-US" sz="2200" dirty="0">
              <a:latin typeface="+mj-lt"/>
            </a:endParaRPr>
          </a:p>
        </p:txBody>
      </p:sp>
      <p:sp>
        <p:nvSpPr>
          <p:cNvPr id="4" name="矩形 3"/>
          <p:cNvSpPr/>
          <p:nvPr/>
        </p:nvSpPr>
        <p:spPr>
          <a:xfrm>
            <a:off x="194377" y="2416791"/>
            <a:ext cx="8473077" cy="430887"/>
          </a:xfrm>
          <a:prstGeom prst="rect">
            <a:avLst/>
          </a:prstGeom>
        </p:spPr>
        <p:txBody>
          <a:bodyPr wrap="square">
            <a:spAutoFit/>
          </a:bodyPr>
          <a:lstStyle/>
          <a:p>
            <a:r>
              <a:rPr lang="en-US" altLang="zh-CN" sz="2200" dirty="0"/>
              <a:t>Each outcome of the experiment corresponds to a permutation of 4. </a:t>
            </a:r>
            <a:endParaRPr lang="zh-CN" altLang="en-US" sz="2200" dirty="0"/>
          </a:p>
        </p:txBody>
      </p:sp>
      <p:sp>
        <p:nvSpPr>
          <p:cNvPr id="5" name="矩形 4"/>
          <p:cNvSpPr/>
          <p:nvPr/>
        </p:nvSpPr>
        <p:spPr>
          <a:xfrm>
            <a:off x="143552" y="2860191"/>
            <a:ext cx="3275256" cy="430887"/>
          </a:xfrm>
          <a:prstGeom prst="rect">
            <a:avLst/>
          </a:prstGeom>
        </p:spPr>
        <p:txBody>
          <a:bodyPr wrap="none">
            <a:spAutoFit/>
          </a:bodyPr>
          <a:lstStyle/>
          <a:p>
            <a:r>
              <a:rPr lang="en-US" altLang="zh-CN" sz="2200" dirty="0"/>
              <a:t> Equally likely outcomes.</a:t>
            </a:r>
            <a:endParaRPr lang="zh-CN" altLang="en-US" sz="2200" dirty="0"/>
          </a:p>
        </p:txBody>
      </p:sp>
      <p:sp>
        <p:nvSpPr>
          <p:cNvPr id="6" name="TextBox 5"/>
          <p:cNvSpPr txBox="1"/>
          <p:nvPr/>
        </p:nvSpPr>
        <p:spPr>
          <a:xfrm>
            <a:off x="206515" y="3338990"/>
            <a:ext cx="2475275" cy="430887"/>
          </a:xfrm>
          <a:prstGeom prst="rect">
            <a:avLst/>
          </a:prstGeom>
          <a:noFill/>
        </p:spPr>
        <p:txBody>
          <a:bodyPr wrap="square" rtlCol="0">
            <a:spAutoFit/>
          </a:bodyPr>
          <a:lstStyle/>
          <a:p>
            <a:r>
              <a:rPr lang="en-US" altLang="zh-CN" sz="2200" dirty="0">
                <a:solidFill>
                  <a:srgbClr val="FF0000"/>
                </a:solidFill>
                <a:latin typeface="+mj-lt"/>
              </a:rPr>
              <a:t>Solution</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7" name="TextBox 6"/>
              <p:cNvSpPr txBox="1"/>
              <p:nvPr/>
            </p:nvSpPr>
            <p:spPr>
              <a:xfrm>
                <a:off x="206515" y="3789040"/>
                <a:ext cx="8281704" cy="769441"/>
              </a:xfrm>
              <a:prstGeom prst="rect">
                <a:avLst/>
              </a:prstGeom>
              <a:noFill/>
            </p:spPr>
            <p:txBody>
              <a:bodyPr wrap="square" rtlCol="0">
                <a:spAutoFit/>
              </a:bodyPr>
              <a:lstStyle/>
              <a:p>
                <a:r>
                  <a:rPr lang="en-US" altLang="zh-CN" sz="2200" dirty="0">
                    <a:latin typeface="+mj-lt"/>
                  </a:rPr>
                  <a:t>Totally, there are </a:t>
                </a:r>
                <a14:m>
                  <m:oMath xmlns:m="http://schemas.openxmlformats.org/officeDocument/2006/math">
                    <m:r>
                      <a:rPr lang="en-US" altLang="zh-CN" sz="2200" b="0" i="1" smtClean="0">
                        <a:latin typeface="Cambria Math"/>
                      </a:rPr>
                      <m:t>4!=24</m:t>
                    </m:r>
                  </m:oMath>
                </a14:m>
                <a:r>
                  <a:rPr lang="en-US" altLang="zh-CN" sz="2200" dirty="0">
                    <a:latin typeface="+mj-lt"/>
                  </a:rPr>
                  <a:t> permutations of the four balls. So we have </a:t>
                </a:r>
                <a14:m>
                  <m:oMath xmlns:m="http://schemas.openxmlformats.org/officeDocument/2006/math">
                    <m:r>
                      <a:rPr lang="en-US" altLang="zh-CN" sz="2200" i="1" dirty="0" smtClean="0">
                        <a:latin typeface="Cambria Math"/>
                      </a:rPr>
                      <m:t>24</m:t>
                    </m:r>
                  </m:oMath>
                </a14:m>
                <a:r>
                  <a:rPr lang="en-US" altLang="zh-CN" sz="2200" dirty="0">
                    <a:latin typeface="+mj-lt"/>
                  </a:rPr>
                  <a:t> ways to place the </a:t>
                </a:r>
                <a14:m>
                  <m:oMath xmlns:m="http://schemas.openxmlformats.org/officeDocument/2006/math">
                    <m:r>
                      <a:rPr lang="en-US" altLang="zh-CN" sz="2200" i="1" dirty="0" smtClean="0">
                        <a:latin typeface="Cambria Math"/>
                      </a:rPr>
                      <m:t>4</m:t>
                    </m:r>
                  </m:oMath>
                </a14:m>
                <a:r>
                  <a:rPr lang="en-US" altLang="zh-CN" sz="2200" dirty="0">
                    <a:latin typeface="+mj-lt"/>
                  </a:rPr>
                  <a:t> balls.</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6515" y="3789040"/>
                <a:ext cx="8281704" cy="769441"/>
              </a:xfrm>
              <a:prstGeom prst="rect">
                <a:avLst/>
              </a:prstGeom>
              <a:blipFill rotWithShape="1">
                <a:blip r:embed="rId2"/>
                <a:stretch>
                  <a:fillRect l="-957"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6515" y="4573669"/>
                <a:ext cx="8679922" cy="430887"/>
              </a:xfrm>
              <a:prstGeom prst="rect">
                <a:avLst/>
              </a:prstGeom>
            </p:spPr>
            <p:txBody>
              <a:bodyPr wrap="square">
                <a:spAutoFit/>
              </a:bodyPr>
              <a:lstStyle/>
              <a:p>
                <a:r>
                  <a:rPr lang="en-US" altLang="zh-CN" sz="2200" dirty="0"/>
                  <a:t>Let </a:t>
                </a:r>
                <a14:m>
                  <m:oMath xmlns:m="http://schemas.openxmlformats.org/officeDocument/2006/math">
                    <m:r>
                      <a:rPr lang="en-US" altLang="zh-CN" sz="2200" i="1">
                        <a:latin typeface="Cambria Math"/>
                      </a:rPr>
                      <m:t>𝑅</m:t>
                    </m:r>
                  </m:oMath>
                </a14:m>
                <a:r>
                  <a:rPr lang="zh-CN" altLang="en-US" sz="2200" dirty="0"/>
                  <a:t> </a:t>
                </a:r>
                <a:r>
                  <a:rPr lang="en-US" altLang="zh-CN" sz="2200" dirty="0"/>
                  <a:t>be the event that red ball is in the red box. Then </a:t>
                </a:r>
                <a14:m>
                  <m:oMath xmlns:m="http://schemas.openxmlformats.org/officeDocument/2006/math">
                    <m:r>
                      <a:rPr lang="en-US" altLang="zh-CN" sz="2200" b="0" i="1" smtClean="0">
                        <a:latin typeface="Cambria Math"/>
                      </a:rPr>
                      <m:t>𝑁</m:t>
                    </m:r>
                    <m:d>
                      <m:dPr>
                        <m:ctrlPr>
                          <a:rPr lang="en-US" altLang="zh-CN" sz="2200" b="0" i="1" smtClean="0">
                            <a:latin typeface="Cambria Math" charset="0"/>
                          </a:rPr>
                        </m:ctrlPr>
                      </m:dPr>
                      <m:e>
                        <m:r>
                          <a:rPr lang="en-US" altLang="zh-CN" sz="2200" b="0" i="1" smtClean="0">
                            <a:latin typeface="Cambria Math"/>
                          </a:rPr>
                          <m:t>𝑅</m:t>
                        </m:r>
                      </m:e>
                    </m:d>
                    <m:r>
                      <a:rPr lang="en-US" altLang="zh-CN" sz="2200" b="0" i="1" smtClean="0">
                        <a:latin typeface="Cambria Math"/>
                      </a:rPr>
                      <m:t>=3!</m:t>
                    </m:r>
                  </m:oMath>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06515" y="4573669"/>
                <a:ext cx="8679922" cy="430887"/>
              </a:xfrm>
              <a:prstGeom prst="rect">
                <a:avLst/>
              </a:prstGeom>
              <a:blipFill rotWithShape="1">
                <a:blip r:embed="rId3"/>
                <a:stretch>
                  <a:fillRect l="-913" t="-704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6515" y="5073204"/>
                <a:ext cx="3021661" cy="477247"/>
              </a:xfrm>
              <a:prstGeom prst="rect">
                <a:avLst/>
              </a:prstGeom>
              <a:noFill/>
            </p:spPr>
            <p:txBody>
              <a:bodyPr wrap="none" rtlCol="0">
                <a:spAutoFit/>
              </a:bodyPr>
              <a:lstStyle/>
              <a:p>
                <a:r>
                  <a:rPr lang="en-US" altLang="zh-CN" sz="2200" b="0" dirty="0"/>
                  <a:t>So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𝑅</m:t>
                        </m:r>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𝑅</m:t>
                            </m:r>
                            <m:r>
                              <a:rPr lang="en-US" altLang="zh-CN" sz="2200" b="0" i="1" smtClean="0">
                                <a:latin typeface="Cambria Math"/>
                              </a:rPr>
                              <m:t>)</m:t>
                            </m:r>
                          </m:num>
                          <m:den>
                            <m:r>
                              <a:rPr lang="en-US" altLang="zh-CN" sz="2200" b="0" i="1" smtClean="0">
                                <a:latin typeface="Cambria Math"/>
                              </a:rPr>
                              <m:t>24</m:t>
                            </m:r>
                          </m:den>
                        </m:f>
                      </m:e>
                    </m:box>
                    <m:r>
                      <a:rPr lang="en-US" altLang="zh-CN" sz="2200" b="0" i="0"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3!</m:t>
                            </m:r>
                          </m:num>
                          <m:den>
                            <m:r>
                              <a:rPr lang="en-US" altLang="zh-CN" sz="2200" b="0" i="1" smtClean="0">
                                <a:latin typeface="Cambria Math"/>
                              </a:rPr>
                              <m:t>24</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4</m:t>
                            </m:r>
                          </m:den>
                        </m:f>
                      </m:e>
                    </m:box>
                  </m:oMath>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6515" y="5073204"/>
                <a:ext cx="3021661" cy="477247"/>
              </a:xfrm>
              <a:prstGeom prst="rect">
                <a:avLst/>
              </a:prstGeom>
              <a:blipFill rotWithShape="1">
                <a:blip r:embed="rId4"/>
                <a:stretch>
                  <a:fillRect l="-2621" t="-5063" b="-16456"/>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E6093651-7591-45FD-83F0-5B3CA4EB46B3}"/>
              </a:ext>
            </a:extLst>
          </p:cNvPr>
          <p:cNvSpPr>
            <a:spLocks noGrp="1"/>
          </p:cNvSpPr>
          <p:nvPr>
            <p:ph type="sldNum" sz="quarter" idx="11"/>
          </p:nvPr>
        </p:nvSpPr>
        <p:spPr/>
        <p:txBody>
          <a:bodyPr/>
          <a:lstStyle/>
          <a:p>
            <a:pPr>
              <a:defRPr/>
            </a:pPr>
            <a:fld id="{DF2308B0-52A9-437D-9700-D7B37876F5B1}" type="slidenum">
              <a:rPr lang="zh-CN" altLang="en-US" smtClean="0"/>
              <a:pPr>
                <a:defRPr/>
              </a:pPr>
              <a:t>86</a:t>
            </a:fld>
            <a:endParaRPr lang="en-US" altLang="zh-CN" dirty="0"/>
          </a:p>
        </p:txBody>
      </p:sp>
    </p:spTree>
    <p:extLst>
      <p:ext uri="{BB962C8B-B14F-4D97-AF65-F5344CB8AC3E}">
        <p14:creationId xmlns:p14="http://schemas.microsoft.com/office/powerpoint/2010/main" val="395072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524" y="1133745"/>
            <a:ext cx="8505945" cy="1107996"/>
          </a:xfrm>
          <a:prstGeom prst="rect">
            <a:avLst/>
          </a:prstGeom>
        </p:spPr>
        <p:txBody>
          <a:bodyPr wrap="square">
            <a:spAutoFit/>
          </a:bodyPr>
          <a:lstStyle/>
          <a:p>
            <a:r>
              <a:rPr lang="en-US" altLang="zh-CN" sz="2200" dirty="0">
                <a:solidFill>
                  <a:srgbClr val="FF0000"/>
                </a:solidFill>
              </a:rPr>
              <a:t>Another Example:</a:t>
            </a:r>
            <a:r>
              <a:rPr lang="en-US" altLang="zh-CN" sz="2200" dirty="0"/>
              <a:t> Given red, blue, yellow and green balls, what is the probability that if you select two balls from them at random, a red ball is selected?</a:t>
            </a:r>
            <a:endParaRPr lang="zh-CN" altLang="en-US" sz="2200" dirty="0"/>
          </a:p>
        </p:txBody>
      </p:sp>
      <mc:AlternateContent xmlns:mc="http://schemas.openxmlformats.org/markup-compatibility/2006" xmlns:a14="http://schemas.microsoft.com/office/drawing/2010/main">
        <mc:Choice Requires="a14">
          <p:sp>
            <p:nvSpPr>
              <p:cNvPr id="5" name="TextBox 4"/>
              <p:cNvSpPr txBox="1"/>
              <p:nvPr/>
            </p:nvSpPr>
            <p:spPr>
              <a:xfrm>
                <a:off x="296524" y="2348880"/>
                <a:ext cx="9271031" cy="769441"/>
              </a:xfrm>
              <a:prstGeom prst="rect">
                <a:avLst/>
              </a:prstGeom>
              <a:noFill/>
            </p:spPr>
            <p:txBody>
              <a:bodyPr wrap="square" rtlCol="0">
                <a:spAutoFit/>
              </a:bodyPr>
              <a:lstStyle/>
              <a:p>
                <a:r>
                  <a:rPr lang="en-US" altLang="zh-CN" sz="2200" dirty="0">
                    <a:latin typeface="+mj-lt"/>
                  </a:rPr>
                  <a:t>The experiment is to select two balls from </a:t>
                </a:r>
                <a14:m>
                  <m:oMath xmlns:m="http://schemas.openxmlformats.org/officeDocument/2006/math">
                    <m:r>
                      <a:rPr lang="en-US" altLang="zh-CN" sz="2200" i="1" dirty="0" smtClean="0">
                        <a:latin typeface="Cambria Math"/>
                      </a:rPr>
                      <m:t>4</m:t>
                    </m:r>
                  </m:oMath>
                </a14:m>
                <a:r>
                  <a:rPr lang="en-US" altLang="zh-CN" sz="2200" dirty="0">
                    <a:latin typeface="+mj-lt"/>
                  </a:rPr>
                  <a:t>. We do not need to care about the order.</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6524" y="2348880"/>
                <a:ext cx="9271031" cy="769441"/>
              </a:xfrm>
              <a:prstGeom prst="rect">
                <a:avLst/>
              </a:prstGeom>
              <a:blipFill rotWithShape="1">
                <a:blip r:embed="rId2"/>
                <a:stretch>
                  <a:fillRect l="-855" t="-3937" b="-14961"/>
                </a:stretch>
              </a:blipFill>
            </p:spPr>
            <p:txBody>
              <a:bodyPr/>
              <a:lstStyle/>
              <a:p>
                <a:r>
                  <a:rPr lang="zh-CN" altLang="en-US">
                    <a:noFill/>
                  </a:rPr>
                  <a:t> </a:t>
                </a:r>
              </a:p>
            </p:txBody>
          </p:sp>
        </mc:Fallback>
      </mc:AlternateContent>
      <p:sp>
        <p:nvSpPr>
          <p:cNvPr id="6" name="矩形 5"/>
          <p:cNvSpPr/>
          <p:nvPr/>
        </p:nvSpPr>
        <p:spPr>
          <a:xfrm>
            <a:off x="329392" y="3203975"/>
            <a:ext cx="8473077" cy="769441"/>
          </a:xfrm>
          <a:prstGeom prst="rect">
            <a:avLst/>
          </a:prstGeom>
        </p:spPr>
        <p:txBody>
          <a:bodyPr wrap="square">
            <a:spAutoFit/>
          </a:bodyPr>
          <a:lstStyle/>
          <a:p>
            <a:r>
              <a:rPr lang="en-US" altLang="zh-CN" sz="2200" dirty="0"/>
              <a:t>Each outcome of the experiment corresponds to a </a:t>
            </a:r>
            <a:r>
              <a:rPr lang="en-US" altLang="zh-CN" sz="2200" dirty="0">
                <a:solidFill>
                  <a:srgbClr val="FF0000"/>
                </a:solidFill>
              </a:rPr>
              <a:t>combination </a:t>
            </a:r>
            <a:r>
              <a:rPr lang="en-US" altLang="zh-CN" sz="2200" dirty="0"/>
              <a:t>of size 2. </a:t>
            </a:r>
            <a:endParaRPr lang="zh-CN" altLang="en-US" sz="2200" dirty="0"/>
          </a:p>
        </p:txBody>
      </p:sp>
      <mc:AlternateContent xmlns:mc="http://schemas.openxmlformats.org/markup-compatibility/2006" xmlns:a14="http://schemas.microsoft.com/office/drawing/2010/main">
        <mc:Choice Requires="a14">
          <p:sp>
            <p:nvSpPr>
              <p:cNvPr id="7" name="TextBox 6"/>
              <p:cNvSpPr txBox="1"/>
              <p:nvPr/>
            </p:nvSpPr>
            <p:spPr>
              <a:xfrm>
                <a:off x="296495" y="3986754"/>
                <a:ext cx="1172692" cy="577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sSub>
                                <m:sSubPr>
                                  <m:ctrlPr>
                                    <a:rPr lang="en-US" altLang="zh-CN" sz="2200" b="0" i="1" smtClean="0">
                                      <a:latin typeface="Cambria Math" charset="0"/>
                                    </a:rPr>
                                  </m:ctrlPr>
                                </m:sSubPr>
                                <m:e>
                                  <m:r>
                                    <a:rPr lang="en-US" altLang="zh-CN" sz="2200" b="0" i="1" smtClean="0">
                                      <a:latin typeface="Cambria Math"/>
                                    </a:rPr>
                                    <m:t>𝐶</m:t>
                                  </m:r>
                                </m:e>
                                <m:sub>
                                  <m:r>
                                    <a:rPr lang="en-US" altLang="zh-CN" sz="2200" b="0" i="1" smtClean="0">
                                      <a:latin typeface="Cambria Math"/>
                                    </a:rPr>
                                    <m:t>1,3</m:t>
                                  </m:r>
                                </m:sub>
                              </m:sSub>
                            </m:num>
                            <m:den>
                              <m:sSub>
                                <m:sSubPr>
                                  <m:ctrlPr>
                                    <a:rPr lang="en-US" altLang="zh-CN" sz="2200" i="1">
                                      <a:latin typeface="Cambria Math" charset="0"/>
                                    </a:rPr>
                                  </m:ctrlPr>
                                </m:sSubPr>
                                <m:e>
                                  <m:r>
                                    <a:rPr lang="en-US" altLang="zh-CN" sz="2200" i="1">
                                      <a:latin typeface="Cambria Math"/>
                                    </a:rPr>
                                    <m:t>𝐶</m:t>
                                  </m:r>
                                </m:e>
                                <m:sub>
                                  <m:r>
                                    <a:rPr lang="en-US" altLang="zh-CN" sz="2200" i="1">
                                      <a:latin typeface="Cambria Math" panose="02040503050406030204" pitchFamily="18" charset="0"/>
                                    </a:rPr>
                                    <m:t>2</m:t>
                                  </m:r>
                                  <m:r>
                                    <a:rPr lang="en-US" altLang="zh-CN" sz="2200" i="1">
                                      <a:latin typeface="Cambria Math"/>
                                    </a:rPr>
                                    <m:t>,</m:t>
                                  </m:r>
                                  <m:r>
                                    <a:rPr lang="en-US" altLang="zh-CN" sz="2200" i="1">
                                      <a:latin typeface="Cambria Math" panose="02040503050406030204" pitchFamily="18" charset="0"/>
                                    </a:rPr>
                                    <m:t>4</m:t>
                                  </m:r>
                                </m:sub>
                              </m:sSub>
                            </m:den>
                          </m:f>
                        </m:e>
                      </m:box>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6495" y="3986754"/>
                <a:ext cx="1172692" cy="577979"/>
              </a:xfrm>
              <a:prstGeom prst="rect">
                <a:avLst/>
              </a:prstGeom>
              <a:blipFill>
                <a:blip r:embed="rId3"/>
                <a:stretch>
                  <a:fillRect/>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5F85BDFA-B17C-436C-B5EF-502C69B09B89}"/>
              </a:ext>
            </a:extLst>
          </p:cNvPr>
          <p:cNvSpPr>
            <a:spLocks noGrp="1"/>
          </p:cNvSpPr>
          <p:nvPr>
            <p:ph type="sldNum" sz="quarter" idx="11"/>
          </p:nvPr>
        </p:nvSpPr>
        <p:spPr/>
        <p:txBody>
          <a:bodyPr/>
          <a:lstStyle/>
          <a:p>
            <a:pPr>
              <a:defRPr/>
            </a:pPr>
            <a:fld id="{DF2308B0-52A9-437D-9700-D7B37876F5B1}" type="slidenum">
              <a:rPr lang="zh-CN" altLang="en-US" smtClean="0"/>
              <a:pPr>
                <a:defRPr/>
              </a:pPr>
              <a:t>87</a:t>
            </a:fld>
            <a:endParaRPr lang="en-US" altLang="zh-CN" dirty="0"/>
          </a:p>
        </p:txBody>
      </p:sp>
    </p:spTree>
    <p:extLst>
      <p:ext uri="{BB962C8B-B14F-4D97-AF65-F5344CB8AC3E}">
        <p14:creationId xmlns:p14="http://schemas.microsoft.com/office/powerpoint/2010/main" val="32072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5894" y="1133745"/>
            <a:ext cx="2680542" cy="430887"/>
          </a:xfrm>
          <a:prstGeom prst="rect">
            <a:avLst/>
          </a:prstGeom>
        </p:spPr>
        <p:txBody>
          <a:bodyPr wrap="none">
            <a:spAutoFit/>
          </a:bodyPr>
          <a:lstStyle/>
          <a:p>
            <a:r>
              <a:rPr lang="en-US" altLang="zh-CN" sz="2200" dirty="0">
                <a:solidFill>
                  <a:srgbClr val="FF0000"/>
                </a:solidFill>
              </a:rPr>
              <a:t>Combination (</a:t>
            </a:r>
            <a:r>
              <a:rPr lang="zh-CN" altLang="en-US" sz="2200" dirty="0">
                <a:solidFill>
                  <a:srgbClr val="FF0000"/>
                </a:solidFill>
              </a:rPr>
              <a:t>组合</a:t>
            </a:r>
            <a:r>
              <a:rPr lang="en-US" altLang="zh-CN" sz="2200" dirty="0">
                <a:solidFill>
                  <a:srgbClr val="FF0000"/>
                </a:solidFill>
              </a:rPr>
              <a:t>) </a:t>
            </a:r>
            <a:endParaRPr lang="zh-CN" altLang="en-US" sz="2200" dirty="0">
              <a:solidFill>
                <a:srgbClr val="FF0000"/>
              </a:solidFill>
            </a:endParaRPr>
          </a:p>
        </p:txBody>
      </p:sp>
      <mc:AlternateContent xmlns:mc="http://schemas.openxmlformats.org/markup-compatibility/2006" xmlns:a14="http://schemas.microsoft.com/office/drawing/2010/main">
        <mc:Choice Requires="a14">
          <p:sp>
            <p:nvSpPr>
              <p:cNvPr id="6" name="TextBox 5"/>
              <p:cNvSpPr txBox="1"/>
              <p:nvPr/>
            </p:nvSpPr>
            <p:spPr>
              <a:xfrm>
                <a:off x="325894" y="1663189"/>
                <a:ext cx="8280920" cy="769441"/>
              </a:xfrm>
              <a:prstGeom prst="rect">
                <a:avLst/>
              </a:prstGeom>
              <a:noFill/>
            </p:spPr>
            <p:txBody>
              <a:bodyPr wrap="square" rtlCol="0">
                <a:spAutoFit/>
              </a:bodyPr>
              <a:lstStyle/>
              <a:p>
                <a:r>
                  <a:rPr lang="en-US" altLang="zh-CN" sz="2200" dirty="0">
                    <a:latin typeface="+mj-lt"/>
                  </a:rPr>
                  <a:t>Given a set of </a:t>
                </a:r>
                <a14:m>
                  <m:oMath xmlns:m="http://schemas.openxmlformats.org/officeDocument/2006/math">
                    <m:r>
                      <a:rPr lang="en-US" altLang="zh-CN" sz="2200" i="1" dirty="0">
                        <a:latin typeface="Cambria Math"/>
                      </a:rPr>
                      <m:t>𝑛</m:t>
                    </m:r>
                    <m:r>
                      <a:rPr lang="en-US" altLang="zh-CN" sz="2200" i="1" dirty="0">
                        <a:latin typeface="Cambria Math"/>
                      </a:rPr>
                      <m:t> </m:t>
                    </m:r>
                  </m:oMath>
                </a14:m>
                <a:r>
                  <a:rPr lang="en-US" altLang="zh-CN" sz="2200" dirty="0"/>
                  <a:t>distinct objects, </a:t>
                </a:r>
                <a:r>
                  <a:rPr lang="en-US" altLang="zh-CN" sz="2200" dirty="0">
                    <a:latin typeface="+mj-lt"/>
                  </a:rPr>
                  <a:t> any </a:t>
                </a:r>
                <a:r>
                  <a:rPr lang="en-US" altLang="zh-CN" sz="2200" dirty="0">
                    <a:solidFill>
                      <a:srgbClr val="FF0000"/>
                    </a:solidFill>
                    <a:latin typeface="+mj-lt"/>
                  </a:rPr>
                  <a:t>unordered </a:t>
                </a:r>
                <a:r>
                  <a:rPr lang="en-US" altLang="zh-CN" sz="2200" dirty="0">
                    <a:latin typeface="+mj-lt"/>
                  </a:rPr>
                  <a:t>subset of size </a:t>
                </a:r>
                <a14:m>
                  <m:oMath xmlns:m="http://schemas.openxmlformats.org/officeDocument/2006/math">
                    <m:r>
                      <a:rPr lang="en-US" altLang="zh-CN" sz="2200" i="1" dirty="0" smtClean="0">
                        <a:latin typeface="Cambria Math"/>
                      </a:rPr>
                      <m:t>𝑘</m:t>
                    </m:r>
                    <m:r>
                      <a:rPr lang="en-US" altLang="zh-CN" sz="2200" i="1" dirty="0" smtClean="0">
                        <a:latin typeface="Cambria Math"/>
                      </a:rPr>
                      <m:t> </m:t>
                    </m:r>
                  </m:oMath>
                </a14:m>
                <a:r>
                  <a:rPr lang="en-US" altLang="zh-CN" sz="2200" dirty="0">
                    <a:latin typeface="+mj-lt"/>
                  </a:rPr>
                  <a:t>of the objects is</a:t>
                </a:r>
                <a:r>
                  <a:rPr lang="en-US" altLang="zh-CN" sz="2200" dirty="0">
                    <a:solidFill>
                      <a:srgbClr val="FF0000"/>
                    </a:solidFill>
                    <a:latin typeface="+mj-lt"/>
                  </a:rPr>
                  <a:t> </a:t>
                </a:r>
                <a:r>
                  <a:rPr lang="en-US" altLang="zh-CN" sz="2200" dirty="0">
                    <a:latin typeface="+mj-lt"/>
                  </a:rPr>
                  <a:t>called a </a:t>
                </a:r>
                <a:r>
                  <a:rPr lang="en-US" altLang="zh-CN" sz="2200" dirty="0">
                    <a:solidFill>
                      <a:srgbClr val="FF0000"/>
                    </a:solidFill>
                    <a:latin typeface="+mj-lt"/>
                  </a:rPr>
                  <a:t>combination</a:t>
                </a:r>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5894" y="1663189"/>
                <a:ext cx="8280920" cy="769441"/>
              </a:xfrm>
              <a:prstGeom prst="rect">
                <a:avLst/>
              </a:prstGeom>
              <a:blipFill rotWithShape="0">
                <a:blip r:embed="rId2"/>
                <a:stretch>
                  <a:fillRect l="-957" t="-55556" b="-730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86535" y="2501070"/>
                <a:ext cx="8460940" cy="939231"/>
              </a:xfrm>
              <a:prstGeom prst="rect">
                <a:avLst/>
              </a:prstGeom>
            </p:spPr>
            <p:txBody>
              <a:bodyPr wrap="square">
                <a:spAutoFit/>
              </a:bodyPr>
              <a:lstStyle/>
              <a:p>
                <a:r>
                  <a:rPr lang="en-US" altLang="zh-CN" sz="2200" dirty="0"/>
                  <a:t>The number of combination of size </a:t>
                </a:r>
                <a14:m>
                  <m:oMath xmlns:m="http://schemas.openxmlformats.org/officeDocument/2006/math">
                    <m:r>
                      <a:rPr lang="en-US" altLang="zh-CN" sz="2200" i="1" dirty="0">
                        <a:latin typeface="Cambria Math"/>
                      </a:rPr>
                      <m:t>𝑘</m:t>
                    </m:r>
                  </m:oMath>
                </a14:m>
                <a:r>
                  <a:rPr lang="en-US" altLang="zh-CN" sz="2200" dirty="0"/>
                  <a:t> that can be constructed from the </a:t>
                </a:r>
                <a14:m>
                  <m:oMath xmlns:m="http://schemas.openxmlformats.org/officeDocument/2006/math">
                    <m:r>
                      <a:rPr lang="en-US" altLang="zh-CN" sz="2200" i="1" dirty="0">
                        <a:latin typeface="Cambria Math"/>
                      </a:rPr>
                      <m:t>𝑛</m:t>
                    </m:r>
                  </m:oMath>
                </a14:m>
                <a:r>
                  <a:rPr lang="en-US" altLang="zh-CN" sz="2200" dirty="0"/>
                  <a:t> objects is denoted by </a:t>
                </a:r>
                <a14:m>
                  <m:oMath xmlns:m="http://schemas.openxmlformats.org/officeDocument/2006/math">
                    <m:d>
                      <m:dPr>
                        <m:ctrlPr>
                          <a:rPr lang="en-US" altLang="zh-CN" sz="2200" i="1" smtClean="0">
                            <a:latin typeface="Cambria Math" charset="0"/>
                          </a:rPr>
                        </m:ctrlPr>
                      </m:dPr>
                      <m:e>
                        <m:m>
                          <m:mPr>
                            <m:mcs>
                              <m:mc>
                                <m:mcPr>
                                  <m:count m:val="1"/>
                                  <m:mcJc m:val="center"/>
                                </m:mcPr>
                              </m:mc>
                            </m:mcs>
                            <m:ctrlPr>
                              <a:rPr lang="en-US" altLang="zh-CN" sz="2200" i="1" smtClean="0">
                                <a:latin typeface="Cambria Math" charset="0"/>
                              </a:rPr>
                            </m:ctrlPr>
                          </m:mPr>
                          <m:mr>
                            <m:e>
                              <m:r>
                                <m:rPr>
                                  <m:brk m:alnAt="7"/>
                                </m:rPr>
                                <a:rPr lang="en-US" altLang="zh-CN" sz="2200" b="0" i="1" smtClean="0">
                                  <a:latin typeface="Cambria Math"/>
                                </a:rPr>
                                <m:t>𝑛</m:t>
                              </m:r>
                            </m:e>
                          </m:mr>
                          <m:mr>
                            <m:e>
                              <m:r>
                                <a:rPr lang="en-US" altLang="zh-CN" sz="2200" b="0" i="1" smtClean="0">
                                  <a:latin typeface="Cambria Math"/>
                                </a:rPr>
                                <m:t>𝑘</m:t>
                              </m:r>
                            </m:e>
                          </m:mr>
                        </m:m>
                      </m:e>
                    </m:d>
                  </m:oMath>
                </a14:m>
                <a:r>
                  <a:rPr lang="zh-CN" altLang="en-US" sz="2200" dirty="0"/>
                  <a:t> </a:t>
                </a:r>
                <a:r>
                  <a:rPr lang="en-US" altLang="zh-CN" sz="2200" dirty="0"/>
                  <a:t>(or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𝐶</m:t>
                        </m:r>
                      </m:e>
                      <m:sub>
                        <m:r>
                          <a:rPr lang="en-US" altLang="zh-CN" sz="2200" b="0" i="1" smtClean="0">
                            <a:latin typeface="Cambria Math"/>
                          </a:rPr>
                          <m:t>𝑘</m:t>
                        </m:r>
                        <m:r>
                          <a:rPr lang="en-US" altLang="zh-CN" sz="2200" b="0" i="1" smtClean="0">
                            <a:latin typeface="Cambria Math"/>
                          </a:rPr>
                          <m:t>,</m:t>
                        </m:r>
                        <m:r>
                          <a:rPr lang="en-US" altLang="zh-CN" sz="2200" b="0" i="1" smtClean="0">
                            <a:latin typeface="Cambria Math"/>
                          </a:rPr>
                          <m:t>𝑛</m:t>
                        </m:r>
                      </m:sub>
                    </m:sSub>
                  </m:oMath>
                </a14:m>
                <a:r>
                  <a:rPr lang="en-US" altLang="zh-CN" sz="2200" dirty="0"/>
                  <a:t> corresponding to </a:t>
                </a:r>
                <a14:m>
                  <m:oMath xmlns:m="http://schemas.openxmlformats.org/officeDocument/2006/math">
                    <m:sSub>
                      <m:sSubPr>
                        <m:ctrlPr>
                          <a:rPr lang="en-US" altLang="zh-CN" sz="2200" i="1">
                            <a:latin typeface="Cambria Math" charset="0"/>
                          </a:rPr>
                        </m:ctrlPr>
                      </m:sSubPr>
                      <m:e>
                        <m:r>
                          <a:rPr lang="en-US" altLang="zh-CN" sz="2200" b="0" i="1" smtClean="0">
                            <a:latin typeface="Cambria Math"/>
                          </a:rPr>
                          <m:t>𝑃</m:t>
                        </m:r>
                      </m:e>
                      <m:sub>
                        <m:r>
                          <a:rPr lang="en-US" altLang="zh-CN" sz="2200" i="1">
                            <a:latin typeface="Cambria Math"/>
                          </a:rPr>
                          <m:t>𝑘</m:t>
                        </m:r>
                        <m:r>
                          <a:rPr lang="en-US" altLang="zh-CN" sz="2200" i="1">
                            <a:latin typeface="Cambria Math"/>
                          </a:rPr>
                          <m:t>,</m:t>
                        </m:r>
                        <m:r>
                          <a:rPr lang="en-US" altLang="zh-CN" sz="2200" i="1">
                            <a:latin typeface="Cambria Math"/>
                          </a:rPr>
                          <m:t>𝑛</m:t>
                        </m:r>
                      </m:sub>
                    </m:sSub>
                  </m:oMath>
                </a14:m>
                <a:r>
                  <a:rPr lang="en-US" altLang="zh-CN" sz="2200" dirty="0"/>
                  <a:t> ).</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86535" y="2501070"/>
                <a:ext cx="8460940" cy="939231"/>
              </a:xfrm>
              <a:prstGeom prst="rect">
                <a:avLst/>
              </a:prstGeom>
              <a:blipFill rotWithShape="1">
                <a:blip r:embed="rId3"/>
                <a:stretch>
                  <a:fillRect l="-865" t="-3247" r="-504" b="-3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99478" y="4194085"/>
                <a:ext cx="8570708" cy="769441"/>
              </a:xfrm>
              <a:prstGeom prst="rect">
                <a:avLst/>
              </a:prstGeom>
              <a:noFill/>
            </p:spPr>
            <p:txBody>
              <a:bodyPr wrap="square" rtlCol="0">
                <a:spAutoFit/>
              </a:bodyPr>
              <a:lstStyle/>
              <a:p>
                <a:r>
                  <a:rPr lang="en-US" altLang="zh-CN" sz="2200" dirty="0">
                    <a:solidFill>
                      <a:srgbClr val="FF0000"/>
                    </a:solidFill>
                  </a:rPr>
                  <a:t>Tips: </a:t>
                </a:r>
                <a:r>
                  <a:rPr lang="en-US" altLang="zh-CN" sz="2200" dirty="0"/>
                  <a:t>When the order is disregarded, how many permutations of size </a:t>
                </a:r>
                <a14:m>
                  <m:oMath xmlns:m="http://schemas.openxmlformats.org/officeDocument/2006/math">
                    <m:r>
                      <a:rPr lang="en-US" altLang="zh-CN" sz="2200" b="0" i="1" smtClean="0">
                        <a:latin typeface="Cambria Math"/>
                      </a:rPr>
                      <m:t>𝑘</m:t>
                    </m:r>
                  </m:oMath>
                </a14:m>
                <a:r>
                  <a:rPr lang="en-US" altLang="zh-CN" sz="2200" dirty="0"/>
                  <a:t> correspond to the same combination?</a:t>
                </a:r>
                <a:endParaRPr lang="zh-CN" altLang="en-US" sz="2200" dirty="0">
                  <a:solidFill>
                    <a:srgbClr val="FF0000"/>
                  </a:solidFill>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9478" y="4194085"/>
                <a:ext cx="8570708" cy="769441"/>
              </a:xfrm>
              <a:prstGeom prst="rect">
                <a:avLst/>
              </a:prstGeom>
              <a:blipFill rotWithShape="1">
                <a:blip r:embed="rId4"/>
                <a:stretch>
                  <a:fillRect l="-925"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9478" y="3519010"/>
                <a:ext cx="2160240" cy="600677"/>
              </a:xfrm>
              <a:prstGeom prst="rect">
                <a:avLst/>
              </a:prstGeom>
              <a:noFill/>
            </p:spPr>
            <p:txBody>
              <a:bodyPr wrap="square" rtlCol="0">
                <a:spAutoFit/>
              </a:bodyPr>
              <a:lstStyle/>
              <a:p>
                <a:r>
                  <a:rPr lang="en-US" altLang="zh-CN" sz="2200" dirty="0">
                    <a:latin typeface="+mj-lt"/>
                  </a:rPr>
                  <a:t>What’s </a:t>
                </a:r>
                <a14:m>
                  <m:oMath xmlns:m="http://schemas.openxmlformats.org/officeDocument/2006/math">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m:rPr>
                                  <m:brk m:alnAt="7"/>
                                </m:rPr>
                                <a:rPr lang="en-US" altLang="zh-CN" sz="2200" i="1">
                                  <a:latin typeface="Cambria Math"/>
                                </a:rPr>
                                <m:t>𝑛</m:t>
                              </m:r>
                            </m:e>
                          </m:mr>
                          <m:mr>
                            <m:e>
                              <m:r>
                                <a:rPr lang="en-US" altLang="zh-CN" sz="2200" i="1">
                                  <a:latin typeface="Cambria Math"/>
                                </a:rPr>
                                <m:t>𝑘</m:t>
                              </m:r>
                            </m:e>
                          </m:mr>
                        </m:m>
                      </m:e>
                    </m:d>
                  </m:oMath>
                </a14:m>
                <a:r>
                  <a:rPr lang="en-US" altLang="zh-CN" sz="2200" dirty="0">
                    <a:latin typeface="+mj-lt"/>
                  </a:rPr>
                  <a:t>? </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99478" y="3519010"/>
                <a:ext cx="2160240" cy="600677"/>
              </a:xfrm>
              <a:prstGeom prst="rect">
                <a:avLst/>
              </a:prstGeom>
              <a:blipFill rotWithShape="1">
                <a:blip r:embed="rId5"/>
                <a:stretch>
                  <a:fillRect l="-3672" b="-5051"/>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ACCE64BA-600F-4501-9B37-6EE36014B78F}"/>
              </a:ext>
            </a:extLst>
          </p:cNvPr>
          <p:cNvSpPr>
            <a:spLocks noGrp="1"/>
          </p:cNvSpPr>
          <p:nvPr>
            <p:ph type="sldNum" sz="quarter" idx="11"/>
          </p:nvPr>
        </p:nvSpPr>
        <p:spPr/>
        <p:txBody>
          <a:bodyPr/>
          <a:lstStyle/>
          <a:p>
            <a:pPr>
              <a:defRPr/>
            </a:pPr>
            <a:fld id="{DF2308B0-52A9-437D-9700-D7B37876F5B1}" type="slidenum">
              <a:rPr lang="zh-CN" altLang="en-US" smtClean="0"/>
              <a:pPr>
                <a:defRPr/>
              </a:pPr>
              <a:t>88</a:t>
            </a:fld>
            <a:endParaRPr lang="en-US" altLang="zh-CN" dirty="0"/>
          </a:p>
        </p:txBody>
      </p:sp>
    </p:spTree>
    <p:extLst>
      <p:ext uri="{BB962C8B-B14F-4D97-AF65-F5344CB8AC3E}">
        <p14:creationId xmlns:p14="http://schemas.microsoft.com/office/powerpoint/2010/main" val="412900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527557" y="1538790"/>
                <a:ext cx="2534925" cy="600677"/>
              </a:xfrm>
              <a:prstGeom prst="rect">
                <a:avLst/>
              </a:prstGeom>
              <a:noFill/>
            </p:spPr>
            <p:txBody>
              <a:bodyPr wrap="none" rtlCol="0">
                <a:spAutoFit/>
              </a:bodyPr>
              <a:lstStyle/>
              <a:p>
                <a14:m>
                  <m:oMath xmlns:m="http://schemas.openxmlformats.org/officeDocument/2006/math">
                    <m:d>
                      <m:dPr>
                        <m:ctrlPr>
                          <a:rPr lang="en-US" altLang="zh-CN" sz="2200" i="1" smtClean="0">
                            <a:latin typeface="Cambria Math" charset="0"/>
                          </a:rPr>
                        </m:ctrlPr>
                      </m:dPr>
                      <m:e>
                        <m:m>
                          <m:mPr>
                            <m:mcs>
                              <m:mc>
                                <m:mcPr>
                                  <m:count m:val="1"/>
                                  <m:mcJc m:val="center"/>
                                </m:mcPr>
                              </m:mc>
                            </m:mcs>
                            <m:ctrlPr>
                              <a:rPr lang="en-US" altLang="zh-CN" sz="2200" i="1" smtClean="0">
                                <a:latin typeface="Cambria Math" charset="0"/>
                              </a:rPr>
                            </m:ctrlPr>
                          </m:mPr>
                          <m:mr>
                            <m:e>
                              <m:r>
                                <m:rPr>
                                  <m:brk m:alnAt="7"/>
                                </m:rPr>
                                <a:rPr lang="en-US" altLang="zh-CN" sz="2200" b="0" i="1" smtClean="0">
                                  <a:latin typeface="Cambria Math"/>
                                </a:rPr>
                                <m:t>𝑛</m:t>
                              </m:r>
                            </m:e>
                          </m:mr>
                          <m:mr>
                            <m:e>
                              <m:r>
                                <a:rPr lang="en-US" altLang="zh-CN" sz="2200" b="0" i="1" smtClean="0">
                                  <a:latin typeface="Cambria Math"/>
                                </a:rPr>
                                <m:t>𝑘</m:t>
                              </m:r>
                            </m:e>
                          </m:mr>
                        </m:m>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sSub>
                              <m:sSubPr>
                                <m:ctrlPr>
                                  <a:rPr lang="en-US" altLang="zh-CN" sz="2200" b="0" i="1" smtClean="0">
                                    <a:latin typeface="Cambria Math" charset="0"/>
                                  </a:rPr>
                                </m:ctrlPr>
                              </m:sSubPr>
                              <m:e>
                                <m:r>
                                  <a:rPr lang="en-US" altLang="zh-CN" sz="2200" b="0" i="1" smtClean="0">
                                    <a:latin typeface="Cambria Math"/>
                                  </a:rPr>
                                  <m:t>𝑃</m:t>
                                </m:r>
                              </m:e>
                              <m:sub>
                                <m:r>
                                  <a:rPr lang="en-US" altLang="zh-CN" sz="2200" b="0" i="1" smtClean="0">
                                    <a:latin typeface="Cambria Math"/>
                                  </a:rPr>
                                  <m:t>𝑘</m:t>
                                </m:r>
                                <m:r>
                                  <a:rPr lang="en-US" altLang="zh-CN" sz="2200" b="0" i="1" smtClean="0">
                                    <a:latin typeface="Cambria Math"/>
                                  </a:rPr>
                                  <m:t>,</m:t>
                                </m:r>
                                <m:r>
                                  <a:rPr lang="en-US" altLang="zh-CN" sz="2200" b="0" i="1" smtClean="0">
                                    <a:latin typeface="Cambria Math"/>
                                  </a:rPr>
                                  <m:t>𝑛</m:t>
                                </m:r>
                              </m:sub>
                            </m:sSub>
                          </m:num>
                          <m:den>
                            <m:r>
                              <a:rPr lang="en-US" altLang="zh-CN" sz="2200" b="0" i="1" smtClean="0">
                                <a:latin typeface="Cambria Math"/>
                              </a:rPr>
                              <m:t>𝑘</m:t>
                            </m:r>
                            <m:r>
                              <a:rPr lang="en-US" altLang="zh-CN" sz="2200" b="0" i="1" smtClean="0">
                                <a:latin typeface="Cambria Math"/>
                              </a:rPr>
                              <m:t>!</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𝑛</m:t>
                            </m:r>
                            <m:r>
                              <a:rPr lang="en-US" altLang="zh-CN" sz="2200" b="0" i="1" smtClean="0">
                                <a:latin typeface="Cambria Math"/>
                              </a:rPr>
                              <m:t>!</m:t>
                            </m:r>
                          </m:num>
                          <m:den>
                            <m:r>
                              <a:rPr lang="en-US" altLang="zh-CN" sz="2200" b="0" i="1" smtClean="0">
                                <a:latin typeface="Cambria Math"/>
                              </a:rPr>
                              <m:t>𝑘</m:t>
                            </m:r>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𝑘</m:t>
                                </m:r>
                              </m:e>
                            </m:d>
                            <m:r>
                              <a:rPr lang="en-US" altLang="zh-CN" sz="2200" b="0" i="1" smtClean="0">
                                <a:latin typeface="Cambria Math"/>
                              </a:rPr>
                              <m:t>!</m:t>
                            </m:r>
                          </m:den>
                        </m:f>
                      </m:e>
                    </m:box>
                  </m:oMath>
                </a14:m>
                <a:r>
                  <a:rPr lang="en-US" altLang="zh-CN" sz="2200" dirty="0">
                    <a:latin typeface="+mj-lt"/>
                  </a:rPr>
                  <a:t>.</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527557" y="1538790"/>
                <a:ext cx="2534925" cy="600677"/>
              </a:xfrm>
              <a:prstGeom prst="rect">
                <a:avLst/>
              </a:prstGeom>
              <a:blipFill rotWithShape="1">
                <a:blip r:embed="rId2"/>
                <a:stretch>
                  <a:fillRect r="-2410" b="-5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41604" y="809633"/>
                <a:ext cx="8325926" cy="769441"/>
              </a:xfrm>
              <a:prstGeom prst="rect">
                <a:avLst/>
              </a:prstGeom>
              <a:noFill/>
            </p:spPr>
            <p:txBody>
              <a:bodyPr wrap="square" rtlCol="0">
                <a:spAutoFit/>
              </a:bodyPr>
              <a:lstStyle/>
              <a:p>
                <a:r>
                  <a:rPr lang="en-US" altLang="zh-CN" sz="2200" dirty="0">
                    <a:latin typeface="+mj-lt"/>
                  </a:rPr>
                  <a:t>In general, </a:t>
                </a:r>
                <a14:m>
                  <m:oMath xmlns:m="http://schemas.openxmlformats.org/officeDocument/2006/math">
                    <m:r>
                      <a:rPr lang="en-US" altLang="zh-CN" sz="2200" b="0" i="1" smtClean="0">
                        <a:latin typeface="Cambria Math"/>
                      </a:rPr>
                      <m:t>𝑘</m:t>
                    </m:r>
                    <m:r>
                      <a:rPr lang="en-US" altLang="zh-CN" sz="2200" b="0" i="1" smtClean="0">
                        <a:latin typeface="Cambria Math"/>
                      </a:rPr>
                      <m:t>!</m:t>
                    </m:r>
                  </m:oMath>
                </a14:m>
                <a:r>
                  <a:rPr lang="en-US" altLang="zh-CN" sz="2200" dirty="0">
                    <a:latin typeface="+mj-lt"/>
                  </a:rPr>
                  <a:t> Permutations of size </a:t>
                </a:r>
                <a14:m>
                  <m:oMath xmlns:m="http://schemas.openxmlformats.org/officeDocument/2006/math">
                    <m:r>
                      <a:rPr lang="en-US" altLang="zh-CN" sz="2200" i="1" dirty="0" smtClean="0">
                        <a:latin typeface="Cambria Math"/>
                      </a:rPr>
                      <m:t>𝑘</m:t>
                    </m:r>
                  </m:oMath>
                </a14:m>
                <a:r>
                  <a:rPr lang="en-US" altLang="zh-CN" sz="2200" dirty="0">
                    <a:latin typeface="+mj-lt"/>
                  </a:rPr>
                  <a:t> correspond to the same combination. </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1604" y="809633"/>
                <a:ext cx="8325926" cy="769441"/>
              </a:xfrm>
              <a:prstGeom prst="rect">
                <a:avLst/>
              </a:prstGeom>
              <a:blipFill rotWithShape="1">
                <a:blip r:embed="rId3"/>
                <a:stretch>
                  <a:fillRect l="-952" t="-3968" b="-15873"/>
                </a:stretch>
              </a:blipFill>
            </p:spPr>
            <p:txBody>
              <a:bodyPr/>
              <a:lstStyle/>
              <a:p>
                <a:r>
                  <a:rPr lang="zh-CN" altLang="en-US">
                    <a:noFill/>
                  </a:rPr>
                  <a:t> </a:t>
                </a:r>
              </a:p>
            </p:txBody>
          </p:sp>
        </mc:Fallback>
      </mc:AlternateContent>
      <p:sp>
        <p:nvSpPr>
          <p:cNvPr id="7" name="TextBox 6"/>
          <p:cNvSpPr txBox="1"/>
          <p:nvPr/>
        </p:nvSpPr>
        <p:spPr>
          <a:xfrm>
            <a:off x="251520" y="1623686"/>
            <a:ext cx="1575175" cy="430887"/>
          </a:xfrm>
          <a:prstGeom prst="rect">
            <a:avLst/>
          </a:prstGeom>
          <a:noFill/>
        </p:spPr>
        <p:txBody>
          <a:bodyPr wrap="square" rtlCol="0">
            <a:spAutoFit/>
          </a:bodyPr>
          <a:lstStyle/>
          <a:p>
            <a:r>
              <a:rPr lang="en-US" altLang="zh-CN" sz="2200" dirty="0">
                <a:latin typeface="+mj-lt"/>
              </a:rPr>
              <a:t>And thus</a:t>
            </a:r>
            <a:endParaRPr lang="zh-CN" altLang="en-US" sz="2200" dirty="0">
              <a:latin typeface="+mj-lt"/>
            </a:endParaRPr>
          </a:p>
        </p:txBody>
      </p:sp>
      <p:sp>
        <p:nvSpPr>
          <p:cNvPr id="9" name="矩形 8"/>
          <p:cNvSpPr/>
          <p:nvPr/>
        </p:nvSpPr>
        <p:spPr>
          <a:xfrm>
            <a:off x="190081" y="2168860"/>
            <a:ext cx="8505945" cy="1107996"/>
          </a:xfrm>
          <a:prstGeom prst="rect">
            <a:avLst/>
          </a:prstGeom>
        </p:spPr>
        <p:txBody>
          <a:bodyPr wrap="square">
            <a:spAutoFit/>
          </a:bodyPr>
          <a:lstStyle/>
          <a:p>
            <a:r>
              <a:rPr lang="en-US" altLang="zh-CN" sz="2200" dirty="0">
                <a:solidFill>
                  <a:srgbClr val="FF0000"/>
                </a:solidFill>
              </a:rPr>
              <a:t>Back to the Example:</a:t>
            </a:r>
            <a:r>
              <a:rPr lang="en-US" altLang="zh-CN" sz="2200" dirty="0"/>
              <a:t> Given red, blue, yellow and green balls, what is the probability that if you select two balls from them at random, a red ball is selected?</a:t>
            </a:r>
            <a:endParaRPr lang="zh-CN" altLang="en-US" sz="2200" dirty="0"/>
          </a:p>
        </p:txBody>
      </p:sp>
      <p:sp>
        <p:nvSpPr>
          <p:cNvPr id="10" name="矩形 9"/>
          <p:cNvSpPr/>
          <p:nvPr/>
        </p:nvSpPr>
        <p:spPr>
          <a:xfrm>
            <a:off x="116505" y="3276856"/>
            <a:ext cx="8473077" cy="769441"/>
          </a:xfrm>
          <a:prstGeom prst="rect">
            <a:avLst/>
          </a:prstGeom>
        </p:spPr>
        <p:txBody>
          <a:bodyPr wrap="square">
            <a:spAutoFit/>
          </a:bodyPr>
          <a:lstStyle/>
          <a:p>
            <a:r>
              <a:rPr lang="en-US" altLang="zh-CN" sz="2200" dirty="0"/>
              <a:t>Each outcome of the experiment corresponds to a </a:t>
            </a:r>
            <a:r>
              <a:rPr lang="en-US" altLang="zh-CN" sz="2200" dirty="0">
                <a:solidFill>
                  <a:srgbClr val="FF0000"/>
                </a:solidFill>
              </a:rPr>
              <a:t>combination </a:t>
            </a:r>
            <a:r>
              <a:rPr lang="en-US" altLang="zh-CN" sz="2200" dirty="0"/>
              <a:t>of size 2. </a:t>
            </a:r>
            <a:endParaRPr lang="zh-CN" altLang="en-US" sz="2200" dirty="0"/>
          </a:p>
        </p:txBody>
      </p:sp>
      <mc:AlternateContent xmlns:mc="http://schemas.openxmlformats.org/markup-compatibility/2006" xmlns:a14="http://schemas.microsoft.com/office/drawing/2010/main">
        <mc:Choice Requires="a14">
          <p:sp>
            <p:nvSpPr>
              <p:cNvPr id="11" name="TextBox 10"/>
              <p:cNvSpPr txBox="1"/>
              <p:nvPr/>
            </p:nvSpPr>
            <p:spPr>
              <a:xfrm>
                <a:off x="1145102" y="3556738"/>
                <a:ext cx="1908086" cy="5923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i="1">
                                  <a:latin typeface="Cambria Math" charset="0"/>
                                </a:rPr>
                              </m:ctrlPr>
                            </m:fPr>
                            <m:num>
                              <m:sSub>
                                <m:sSubPr>
                                  <m:ctrlPr>
                                    <a:rPr lang="en-US" altLang="zh-CN" sz="2200" i="1">
                                      <a:latin typeface="Cambria Math" charset="0"/>
                                    </a:rPr>
                                  </m:ctrlPr>
                                </m:sSubPr>
                                <m:e>
                                  <m:r>
                                    <a:rPr lang="en-US" altLang="zh-CN" sz="2200" i="1">
                                      <a:latin typeface="Cambria Math"/>
                                    </a:rPr>
                                    <m:t>𝐶</m:t>
                                  </m:r>
                                </m:e>
                                <m:sub>
                                  <m:r>
                                    <a:rPr lang="en-US" altLang="zh-CN" sz="2200" i="1">
                                      <a:latin typeface="Cambria Math"/>
                                    </a:rPr>
                                    <m:t>1,3</m:t>
                                  </m:r>
                                </m:sub>
                              </m:sSub>
                            </m:num>
                            <m:den>
                              <m:sSubSup>
                                <m:sSubSupPr>
                                  <m:ctrlPr>
                                    <a:rPr lang="en-US" altLang="zh-CN" sz="2200" i="1">
                                      <a:latin typeface="Cambria Math" charset="0"/>
                                    </a:rPr>
                                  </m:ctrlPr>
                                </m:sSubSupPr>
                                <m:e>
                                  <m:r>
                                    <a:rPr lang="en-US" altLang="zh-CN" sz="2200" i="1">
                                      <a:latin typeface="Cambria Math"/>
                                    </a:rPr>
                                    <m:t>𝐶</m:t>
                                  </m:r>
                                </m:e>
                                <m:sub>
                                  <m:r>
                                    <a:rPr lang="en-US" altLang="zh-CN" sz="2200" i="1">
                                      <a:latin typeface="Cambria Math"/>
                                    </a:rPr>
                                    <m:t>2,4</m:t>
                                  </m:r>
                                </m:sub>
                                <m:sup/>
                              </m:sSubSup>
                            </m:den>
                          </m:f>
                        </m:e>
                      </m:box>
                      <m:r>
                        <a:rPr lang="en-US" altLang="zh-CN" sz="2200" b="0" i="1" smtClean="0">
                          <a:latin typeface="Cambria Math"/>
                        </a:rPr>
                        <m:t>=0.5</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45102" y="3556738"/>
                <a:ext cx="1908086" cy="592342"/>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TextBox 11"/>
          <p:cNvSpPr txBox="1"/>
          <p:nvPr/>
        </p:nvSpPr>
        <p:spPr>
          <a:xfrm>
            <a:off x="206514" y="4104075"/>
            <a:ext cx="8865985" cy="1107996"/>
          </a:xfrm>
          <a:prstGeom prst="rect">
            <a:avLst/>
          </a:prstGeom>
          <a:noFill/>
        </p:spPr>
        <p:txBody>
          <a:bodyPr wrap="square" rtlCol="0">
            <a:spAutoFit/>
          </a:bodyPr>
          <a:lstStyle/>
          <a:p>
            <a:r>
              <a:rPr lang="en-US" altLang="zh-CN" sz="2200" dirty="0">
                <a:solidFill>
                  <a:srgbClr val="FF0000"/>
                </a:solidFill>
                <a:latin typeface="+mj-lt"/>
              </a:rPr>
              <a:t>Another solution: </a:t>
            </a:r>
            <a:r>
              <a:rPr lang="en-US" altLang="zh-CN" sz="2200" dirty="0">
                <a:latin typeface="+mj-lt"/>
              </a:rPr>
              <a:t>The experiment is equivalently </a:t>
            </a:r>
            <a:r>
              <a:rPr lang="en-US" altLang="zh-CN" sz="2200">
                <a:latin typeface="+mj-lt"/>
              </a:rPr>
              <a:t>to selecting </a:t>
            </a:r>
            <a:r>
              <a:rPr lang="en-US" altLang="zh-CN" sz="2200" dirty="0">
                <a:latin typeface="+mj-lt"/>
              </a:rPr>
              <a:t>two balls one another (step by step). Then each outcome is a combination of size 2.</a:t>
            </a:r>
            <a:endParaRPr lang="zh-CN" altLang="en-US" sz="2200" dirty="0">
              <a:latin typeface="+mj-lt"/>
            </a:endParaRPr>
          </a:p>
        </p:txBody>
      </p:sp>
      <mc:AlternateContent xmlns:mc="http://schemas.openxmlformats.org/markup-compatibility/2006" xmlns:a14="http://schemas.microsoft.com/office/drawing/2010/main">
        <mc:Choice Requires="a14">
          <p:sp>
            <p:nvSpPr>
              <p:cNvPr id="14" name="TextBox 13"/>
              <p:cNvSpPr txBox="1"/>
              <p:nvPr/>
            </p:nvSpPr>
            <p:spPr>
              <a:xfrm>
                <a:off x="251520" y="5212071"/>
                <a:ext cx="2169184" cy="5904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i="1">
                                  <a:latin typeface="Cambria Math" charset="0"/>
                                </a:rPr>
                              </m:ctrlPr>
                            </m:fPr>
                            <m:num>
                              <m:sSub>
                                <m:sSubPr>
                                  <m:ctrlPr>
                                    <a:rPr lang="en-US" altLang="zh-CN" sz="2200" i="1">
                                      <a:latin typeface="Cambria Math" charset="0"/>
                                    </a:rPr>
                                  </m:ctrlPr>
                                </m:sSubPr>
                                <m:e>
                                  <m:r>
                                    <a:rPr lang="en-US" altLang="zh-CN" sz="2200" b="0" i="1" smtClean="0">
                                      <a:latin typeface="Cambria Math"/>
                                    </a:rPr>
                                    <m:t>2</m:t>
                                  </m:r>
                                  <m:r>
                                    <a:rPr lang="en-US" altLang="zh-CN" sz="2200" b="0" i="1" smtClean="0">
                                      <a:latin typeface="Cambria Math"/>
                                      <a:ea typeface="Cambria Math"/>
                                    </a:rPr>
                                    <m:t>×</m:t>
                                  </m:r>
                                  <m:r>
                                    <a:rPr lang="en-US" altLang="zh-CN" sz="2200" b="0" i="1" smtClean="0">
                                      <a:latin typeface="Cambria Math"/>
                                    </a:rPr>
                                    <m:t>𝑃</m:t>
                                  </m:r>
                                </m:e>
                                <m:sub>
                                  <m:r>
                                    <a:rPr lang="en-US" altLang="zh-CN" sz="2200" i="1">
                                      <a:latin typeface="Cambria Math"/>
                                    </a:rPr>
                                    <m:t>1,3</m:t>
                                  </m:r>
                                </m:sub>
                              </m:sSub>
                            </m:num>
                            <m:den>
                              <m:sSubSup>
                                <m:sSubSupPr>
                                  <m:ctrlPr>
                                    <a:rPr lang="en-US" altLang="zh-CN" sz="2200" i="1">
                                      <a:latin typeface="Cambria Math" charset="0"/>
                                    </a:rPr>
                                  </m:ctrlPr>
                                </m:sSubSupPr>
                                <m:e>
                                  <m:r>
                                    <a:rPr lang="en-US" altLang="zh-CN" sz="2200" b="0" i="1" smtClean="0">
                                      <a:latin typeface="Cambria Math"/>
                                    </a:rPr>
                                    <m:t>𝑃</m:t>
                                  </m:r>
                                </m:e>
                                <m:sub>
                                  <m:r>
                                    <a:rPr lang="en-US" altLang="zh-CN" sz="2200" i="1">
                                      <a:latin typeface="Cambria Math"/>
                                    </a:rPr>
                                    <m:t>2,4</m:t>
                                  </m:r>
                                </m:sub>
                                <m:sup/>
                              </m:sSubSup>
                            </m:den>
                          </m:f>
                        </m:e>
                      </m:box>
                      <m:r>
                        <a:rPr lang="en-US" altLang="zh-CN" sz="2200" b="0" i="1" smtClean="0">
                          <a:latin typeface="Cambria Math"/>
                        </a:rPr>
                        <m:t>=0.5</m:t>
                      </m:r>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1520" y="5212071"/>
                <a:ext cx="2169184" cy="590418"/>
              </a:xfrm>
              <a:prstGeom prst="rect">
                <a:avLst/>
              </a:prstGeom>
              <a:blipFill rotWithShape="1">
                <a:blip r:embed="rId5"/>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F3C32C15-93DC-4951-8A96-60622D1EC667}"/>
              </a:ext>
            </a:extLst>
          </p:cNvPr>
          <p:cNvSpPr>
            <a:spLocks noGrp="1"/>
          </p:cNvSpPr>
          <p:nvPr>
            <p:ph type="sldNum" sz="quarter" idx="11"/>
          </p:nvPr>
        </p:nvSpPr>
        <p:spPr/>
        <p:txBody>
          <a:bodyPr/>
          <a:lstStyle/>
          <a:p>
            <a:pPr>
              <a:defRPr/>
            </a:pPr>
            <a:fld id="{DF2308B0-52A9-437D-9700-D7B37876F5B1}" type="slidenum">
              <a:rPr lang="zh-CN" altLang="en-US" smtClean="0"/>
              <a:pPr>
                <a:defRPr/>
              </a:pPr>
              <a:t>89</a:t>
            </a:fld>
            <a:endParaRPr lang="en-US" altLang="zh-CN" dirty="0"/>
          </a:p>
        </p:txBody>
      </p:sp>
    </p:spTree>
    <p:extLst>
      <p:ext uri="{BB962C8B-B14F-4D97-AF65-F5344CB8AC3E}">
        <p14:creationId xmlns:p14="http://schemas.microsoft.com/office/powerpoint/2010/main" val="3826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535" y="593685"/>
            <a:ext cx="8128815" cy="5130570"/>
          </a:xfrm>
          <a:ln>
            <a:solidFill>
              <a:srgbClr val="FF0000"/>
            </a:solidFill>
          </a:ln>
        </p:spPr>
        <p:txBody>
          <a:bodyPr/>
          <a:lstStyle/>
          <a:p>
            <a:pPr marL="0" indent="0" algn="just">
              <a:buNone/>
            </a:pPr>
            <a:r>
              <a:rPr lang="en-US" altLang="zh-CN" sz="2400" dirty="0">
                <a:latin typeface="Times New Roman" charset="0"/>
                <a:ea typeface="Times New Roman" charset="0"/>
                <a:cs typeface="Times New Roman" charset="0"/>
              </a:rPr>
              <a:t>c)</a:t>
            </a:r>
            <a:r>
              <a:rPr lang="zh-CN" altLang="en-US" sz="2400" dirty="0">
                <a:latin typeface="Times New Roman" charset="0"/>
                <a:ea typeface="Times New Roman" charset="0"/>
                <a:cs typeface="Times New Roman" charset="0"/>
              </a:rPr>
              <a:t> </a:t>
            </a:r>
            <a:r>
              <a:rPr lang="en-US" altLang="zh-CN" sz="2400" b="1" dirty="0">
                <a:solidFill>
                  <a:schemeClr val="bg2">
                    <a:lumMod val="60000"/>
                    <a:lumOff val="40000"/>
                  </a:schemeClr>
                </a:solidFill>
                <a:latin typeface="Times New Roman" charset="0"/>
                <a:ea typeface="Times New Roman" charset="0"/>
                <a:cs typeface="Times New Roman" charset="0"/>
              </a:rPr>
              <a:t>Multivariate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data</a:t>
            </a:r>
          </a:p>
          <a:p>
            <a:pPr marL="0" indent="0" algn="just">
              <a:buNone/>
            </a:pPr>
            <a:r>
              <a:rPr lang="en-US" altLang="zh-CN" sz="2400" b="1" dirty="0">
                <a:solidFill>
                  <a:srgbClr val="FF0000"/>
                </a:solidFill>
                <a:latin typeface="Times New Roman" charset="0"/>
                <a:ea typeface="Times New Roman" charset="0"/>
                <a:cs typeface="Times New Roman" charset="0"/>
              </a:rPr>
              <a:t>Examples:</a:t>
            </a:r>
            <a:endParaRPr lang="en-US" sz="2400" dirty="0">
              <a:latin typeface="Times New Roman" charset="0"/>
              <a:ea typeface="Times New Roman" charset="0"/>
              <a:cs typeface="Times New Roman" charset="0"/>
            </a:endParaRPr>
          </a:p>
          <a:p>
            <a:pPr marL="0" indent="0" algn="just">
              <a:buNone/>
            </a:pPr>
            <a:r>
              <a:rPr lang="en-US" altLang="zh-CN" sz="2400" dirty="0">
                <a:latin typeface="Times New Roman" charset="0"/>
                <a:ea typeface="Times New Roman" charset="0"/>
                <a:cs typeface="Times New Roman" charset="0"/>
              </a:rPr>
              <a:t>1</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en-US" sz="2400" dirty="0">
                <a:latin typeface="Times New Roman" charset="0"/>
                <a:ea typeface="Times New Roman" charset="0"/>
                <a:cs typeface="Times New Roman" charset="0"/>
              </a:rPr>
              <a:t> research physician might determine the systolic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收缩</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blood pressure, diastolic</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舒张</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blood pressure, and serum cholesterol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血清胆固醇</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level for each patient participating in a study</a:t>
            </a:r>
            <a:r>
              <a:rPr lang="en-US" altLang="zh-CN" sz="2400" dirty="0">
                <a:latin typeface="Times New Roman" charset="0"/>
                <a:ea typeface="Times New Roman" charset="0"/>
                <a:cs typeface="Times New Roman" charset="0"/>
              </a:rPr>
              <a:t>:</a:t>
            </a:r>
          </a:p>
          <a:p>
            <a:pPr marL="0" indent="0" algn="just">
              <a:buNone/>
            </a:pPr>
            <a:r>
              <a:rPr lang="zh-CN" altLang="en-US" sz="2400" dirty="0">
                <a:solidFill>
                  <a:srgbClr val="313131"/>
                </a:solidFill>
                <a:latin typeface="Times New Roman" charset="0"/>
                <a:ea typeface="Times New Roman" charset="0"/>
                <a:cs typeface="Times New Roman" charset="0"/>
              </a:rPr>
              <a:t>        </a:t>
            </a:r>
            <a:r>
              <a:rPr lang="en-US" sz="2400" dirty="0">
                <a:solidFill>
                  <a:srgbClr val="313131"/>
                </a:solidFill>
                <a:latin typeface="Times New Roman" charset="0"/>
                <a:ea typeface="Times New Roman" charset="0"/>
                <a:cs typeface="Times New Roman" charset="0"/>
              </a:rPr>
              <a:t>triple</a:t>
            </a:r>
            <a:r>
              <a:rPr lang="zh-CN" altLang="en-US" sz="2400" dirty="0">
                <a:latin typeface="Times New Roman" charset="0"/>
                <a:ea typeface="Times New Roman" charset="0"/>
                <a:cs typeface="Times New Roman" charset="0"/>
              </a:rPr>
              <a:t> </a:t>
            </a:r>
            <a:r>
              <a:rPr lang="is-IS" sz="2400" dirty="0">
                <a:latin typeface="Times New Roman" charset="0"/>
                <a:ea typeface="Times New Roman" charset="0"/>
                <a:cs typeface="Times New Roman" charset="0"/>
              </a:rPr>
              <a:t>(120, 80, 146) </a:t>
            </a:r>
          </a:p>
          <a:p>
            <a:pPr marL="0" indent="0" algn="just">
              <a:buNone/>
            </a:pPr>
            <a:r>
              <a:rPr lang="en-US" altLang="zh-CN" sz="2400" dirty="0">
                <a:latin typeface="Times New Roman" charset="0"/>
                <a:ea typeface="Times New Roman" charset="0"/>
                <a:cs typeface="Times New Roman" charset="0"/>
              </a:rPr>
              <a:t>2</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a:t>
            </a:r>
            <a:r>
              <a:rPr lang="en-US" sz="2400" dirty="0">
                <a:latin typeface="Times New Roman" charset="0"/>
                <a:ea typeface="Times New Roman" charset="0"/>
                <a:cs typeface="Times New Roman" charset="0"/>
              </a:rPr>
              <a:t>nnual automobile issue of </a:t>
            </a:r>
            <a:r>
              <a:rPr lang="en-US" sz="2400" i="1" dirty="0">
                <a:latin typeface="Times New Roman" charset="0"/>
                <a:ea typeface="Times New Roman" charset="0"/>
                <a:cs typeface="Times New Roman" charset="0"/>
              </a:rPr>
              <a:t>Consumer Reports </a:t>
            </a:r>
            <a:r>
              <a:rPr lang="en-US" sz="2400" dirty="0">
                <a:latin typeface="Times New Roman" charset="0"/>
                <a:ea typeface="Times New Roman" charset="0"/>
                <a:cs typeface="Times New Roman" charset="0"/>
              </a:rPr>
              <a:t>gives values of such variables as type of vehicle (small, sporty, compact, mid-size, large), city fuel efficiency (mpg</a:t>
            </a:r>
            <a:r>
              <a:rPr lang="en-US" altLang="zh-CN" sz="2400" dirty="0">
                <a:latin typeface="Times New Roman" charset="0"/>
                <a:ea typeface="Times New Roman" charset="0"/>
                <a:cs typeface="Times New Roman" charset="0"/>
              </a:rPr>
              <a:t>/</a:t>
            </a:r>
            <a:r>
              <a:rPr lang="en-US" sz="2400" dirty="0">
                <a:solidFill>
                  <a:srgbClr val="313131"/>
                </a:solidFill>
                <a:latin typeface="Times New Roman" charset="0"/>
                <a:ea typeface="Times New Roman" charset="0"/>
                <a:cs typeface="Times New Roman" charset="0"/>
              </a:rPr>
              <a:t>miles per gallon</a:t>
            </a:r>
            <a:r>
              <a:rPr lang="en-US" sz="2400" dirty="0">
                <a:latin typeface="Times New Roman" charset="0"/>
                <a:ea typeface="Times New Roman" charset="0"/>
                <a:cs typeface="Times New Roman" charset="0"/>
              </a:rPr>
              <a:t>), highway fuel efficiency (mpg), drivetrain</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solidFill>
                  <a:srgbClr val="313131"/>
                </a:solidFill>
                <a:latin typeface="Times New Roman" charset="0"/>
                <a:ea typeface="Times New Roman" charset="0"/>
                <a:cs typeface="Times New Roman" charset="0"/>
              </a:rPr>
              <a:t>动力传动系统</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type (rear wheel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后轮</a:t>
            </a:r>
            <a:r>
              <a:rPr lang="en-US" altLang="zh-C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front wheel, four wheel).</a:t>
            </a:r>
            <a:endParaRPr lang="en-US" sz="2400" dirty="0"/>
          </a:p>
          <a:p>
            <a:pPr marL="0" indent="0" algn="just">
              <a:buNone/>
            </a:pPr>
            <a:endParaRPr lang="en-US" sz="2400" dirty="0">
              <a:latin typeface="Times New Roman" charset="0"/>
              <a:ea typeface="Times New Roman" charset="0"/>
              <a:cs typeface="Times New Roman" charset="0"/>
            </a:endParaRPr>
          </a:p>
        </p:txBody>
      </p:sp>
      <p:sp>
        <p:nvSpPr>
          <p:cNvPr id="2" name="灯片编号占位符 1">
            <a:extLst>
              <a:ext uri="{FF2B5EF4-FFF2-40B4-BE49-F238E27FC236}">
                <a16:creationId xmlns:a16="http://schemas.microsoft.com/office/drawing/2014/main" xmlns="" id="{C6FCF127-D3AB-4D7E-8FC9-64EA6427FB17}"/>
              </a:ext>
            </a:extLst>
          </p:cNvPr>
          <p:cNvSpPr>
            <a:spLocks noGrp="1"/>
          </p:cNvSpPr>
          <p:nvPr>
            <p:ph type="sldNum" sz="quarter" idx="11"/>
          </p:nvPr>
        </p:nvSpPr>
        <p:spPr/>
        <p:txBody>
          <a:bodyPr/>
          <a:lstStyle/>
          <a:p>
            <a:pPr>
              <a:defRPr/>
            </a:pPr>
            <a:fld id="{8618F8B8-3FB5-463C-A387-6BC2D35C345E}" type="slidenum">
              <a:rPr lang="zh-CN" altLang="en-US" smtClean="0"/>
              <a:pPr>
                <a:defRPr/>
              </a:pPr>
              <a:t>9</a:t>
            </a:fld>
            <a:endParaRPr lang="en-US" altLang="zh-CN" dirty="0"/>
          </a:p>
        </p:txBody>
      </p:sp>
    </p:spTree>
    <p:extLst>
      <p:ext uri="{BB962C8B-B14F-4D97-AF65-F5344CB8AC3E}">
        <p14:creationId xmlns:p14="http://schemas.microsoft.com/office/powerpoint/2010/main" val="1379574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524" y="1133745"/>
            <a:ext cx="8505945" cy="769441"/>
          </a:xfrm>
          <a:prstGeom prst="rect">
            <a:avLst/>
          </a:prstGeom>
        </p:spPr>
        <p:txBody>
          <a:bodyPr wrap="square">
            <a:spAutoFit/>
          </a:bodyPr>
          <a:lstStyle/>
          <a:p>
            <a:r>
              <a:rPr lang="en-US" altLang="zh-CN" sz="2200" dirty="0">
                <a:solidFill>
                  <a:srgbClr val="FF0000"/>
                </a:solidFill>
              </a:rPr>
              <a:t>Example: </a:t>
            </a:r>
            <a:r>
              <a:rPr lang="en-US" altLang="zh-CN" sz="2200" dirty="0"/>
              <a:t>A university warehouse has received 25 printers, of which 10 are laser printers and 15 are inkjet models.</a:t>
            </a:r>
            <a:endParaRPr lang="zh-CN" altLang="en-US" sz="2200" dirty="0"/>
          </a:p>
        </p:txBody>
      </p:sp>
      <p:sp>
        <p:nvSpPr>
          <p:cNvPr id="3" name="矩形 2"/>
          <p:cNvSpPr/>
          <p:nvPr/>
        </p:nvSpPr>
        <p:spPr>
          <a:xfrm>
            <a:off x="313422" y="1951672"/>
            <a:ext cx="8579057" cy="769441"/>
          </a:xfrm>
          <a:prstGeom prst="rect">
            <a:avLst/>
          </a:prstGeom>
        </p:spPr>
        <p:txBody>
          <a:bodyPr wrap="square">
            <a:spAutoFit/>
          </a:bodyPr>
          <a:lstStyle/>
          <a:p>
            <a:r>
              <a:rPr lang="en-US" altLang="zh-CN" sz="2200" dirty="0"/>
              <a:t>1. If 6 of these 25 are selected at random, what is the probability that </a:t>
            </a:r>
            <a:r>
              <a:rPr lang="en-US" altLang="zh-CN" sz="2200" dirty="0">
                <a:solidFill>
                  <a:srgbClr val="FF0000"/>
                </a:solidFill>
              </a:rPr>
              <a:t>exactly </a:t>
            </a:r>
            <a:r>
              <a:rPr lang="en-US" altLang="zh-CN" sz="2200" dirty="0"/>
              <a:t>3 of those selected are laser?</a:t>
            </a:r>
            <a:endParaRPr lang="zh-CN" altLang="en-US" sz="2200" dirty="0"/>
          </a:p>
        </p:txBody>
      </p:sp>
      <mc:AlternateContent xmlns:mc="http://schemas.openxmlformats.org/markup-compatibility/2006" xmlns:a14="http://schemas.microsoft.com/office/drawing/2010/main">
        <mc:Choice Requires="a14">
          <p:sp>
            <p:nvSpPr>
              <p:cNvPr id="4" name="矩形 3"/>
              <p:cNvSpPr/>
              <p:nvPr/>
            </p:nvSpPr>
            <p:spPr>
              <a:xfrm>
                <a:off x="349600" y="2843935"/>
                <a:ext cx="8092830" cy="430887"/>
              </a:xfrm>
              <a:prstGeom prst="rect">
                <a:avLst/>
              </a:prstGeom>
            </p:spPr>
            <p:txBody>
              <a:bodyPr wrap="square">
                <a:spAutoFit/>
              </a:bodyPr>
              <a:lstStyle/>
              <a:p>
                <a:r>
                  <a:rPr lang="en-US" altLang="zh-CN" sz="2200" dirty="0"/>
                  <a:t>Let </a:t>
                </a:r>
                <a14:m>
                  <m:oMath xmlns:m="http://schemas.openxmlformats.org/officeDocument/2006/math">
                    <m:sSub>
                      <m:sSubPr>
                        <m:ctrlPr>
                          <a:rPr lang="en-US" altLang="zh-CN" sz="2200" b="0" i="1" smtClean="0">
                            <a:latin typeface="Cambria Math" charset="0"/>
                          </a:rPr>
                        </m:ctrlPr>
                      </m:sSubPr>
                      <m:e>
                        <m:r>
                          <a:rPr lang="en-US" altLang="zh-CN" sz="2200" b="0" i="1" smtClean="0">
                            <a:latin typeface="Cambria Math"/>
                          </a:rPr>
                          <m:t>𝐷</m:t>
                        </m:r>
                      </m:e>
                      <m:sub>
                        <m:r>
                          <a:rPr lang="en-US" altLang="zh-CN" sz="2200" b="0" i="1" smtClean="0">
                            <a:latin typeface="Cambria Math"/>
                          </a:rPr>
                          <m:t>𝑖</m:t>
                        </m:r>
                      </m:sub>
                    </m:sSub>
                    <m:r>
                      <a:rPr lang="en-US" altLang="zh-CN" sz="2200" b="0" i="1" smtClean="0">
                        <a:latin typeface="Cambria Math"/>
                      </a:rPr>
                      <m:t>={</m:t>
                    </m:r>
                  </m:oMath>
                </a14:m>
                <a:r>
                  <a:rPr lang="en-US" altLang="zh-CN" sz="2200" dirty="0"/>
                  <a:t>exactly </a:t>
                </a:r>
                <a14:m>
                  <m:oMath xmlns:m="http://schemas.openxmlformats.org/officeDocument/2006/math">
                    <m:r>
                      <a:rPr lang="en-US" altLang="zh-CN" sz="2200" i="1" dirty="0" smtClean="0">
                        <a:latin typeface="Cambria Math"/>
                      </a:rPr>
                      <m:t>𝑖</m:t>
                    </m:r>
                    <m:r>
                      <a:rPr lang="en-US" altLang="zh-CN" sz="2200" i="1" dirty="0" smtClean="0">
                        <a:latin typeface="Cambria Math"/>
                      </a:rPr>
                      <m:t> </m:t>
                    </m:r>
                  </m:oMath>
                </a14:m>
                <a:r>
                  <a:rPr lang="en-US" altLang="zh-CN" sz="2200" dirty="0"/>
                  <a:t>of the 6 selected are laser printers}.</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349600" y="2843935"/>
                <a:ext cx="8092830" cy="430887"/>
              </a:xfrm>
              <a:prstGeom prst="rect">
                <a:avLst/>
              </a:prstGeom>
              <a:blipFill rotWithShape="1">
                <a:blip r:embed="rId2"/>
                <a:stretch>
                  <a:fillRect l="-904" t="-7143" b="-30000"/>
                </a:stretch>
              </a:blipFill>
            </p:spPr>
            <p:txBody>
              <a:bodyPr/>
              <a:lstStyle/>
              <a:p>
                <a:r>
                  <a:rPr lang="zh-CN" altLang="en-US">
                    <a:noFill/>
                  </a:rPr>
                  <a:t> </a:t>
                </a:r>
              </a:p>
            </p:txBody>
          </p:sp>
        </mc:Fallback>
      </mc:AlternateContent>
      <p:sp>
        <p:nvSpPr>
          <p:cNvPr id="5" name="矩形 4"/>
          <p:cNvSpPr/>
          <p:nvPr/>
        </p:nvSpPr>
        <p:spPr>
          <a:xfrm>
            <a:off x="341530" y="3248980"/>
            <a:ext cx="8480975" cy="769441"/>
          </a:xfrm>
          <a:prstGeom prst="rect">
            <a:avLst/>
          </a:prstGeom>
        </p:spPr>
        <p:txBody>
          <a:bodyPr wrap="square">
            <a:spAutoFit/>
          </a:bodyPr>
          <a:lstStyle/>
          <a:p>
            <a:r>
              <a:rPr lang="en-US" altLang="zh-CN" sz="2200" dirty="0"/>
              <a:t>Assuming that any particular set of 6 printers is as likely to be chosen as is any other set of 6, we have </a:t>
            </a:r>
            <a:r>
              <a:rPr lang="en-US" altLang="zh-CN" sz="2200" dirty="0">
                <a:solidFill>
                  <a:srgbClr val="FF0000"/>
                </a:solidFill>
              </a:rPr>
              <a:t>equally likely outcomes</a:t>
            </a:r>
            <a:r>
              <a:rPr lang="en-US" altLang="zh-CN" sz="2200" dirty="0"/>
              <a:t>.</a:t>
            </a:r>
            <a:endParaRPr lang="zh-CN" altLang="en-US" sz="2200" dirty="0"/>
          </a:p>
        </p:txBody>
      </p:sp>
      <mc:AlternateContent xmlns:mc="http://schemas.openxmlformats.org/markup-compatibility/2006" xmlns:a14="http://schemas.microsoft.com/office/drawing/2010/main">
        <mc:Choice Requires="a14">
          <p:sp>
            <p:nvSpPr>
              <p:cNvPr id="6" name="TextBox 5"/>
              <p:cNvSpPr txBox="1"/>
              <p:nvPr/>
            </p:nvSpPr>
            <p:spPr>
              <a:xfrm>
                <a:off x="341530" y="4014065"/>
                <a:ext cx="4408707" cy="786177"/>
              </a:xfrm>
              <a:prstGeom prst="rect">
                <a:avLst/>
              </a:prstGeom>
              <a:noFill/>
            </p:spPr>
            <p:txBody>
              <a:bodyPr wrap="none" rtlCol="0">
                <a:spAutoFit/>
              </a:bodyPr>
              <a:lstStyle/>
              <a:p>
                <a:r>
                  <a:rPr lang="en-US" altLang="zh-CN" sz="2200" b="0" dirty="0"/>
                  <a:t>So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𝐷</m:t>
                            </m:r>
                          </m:e>
                          <m:sub>
                            <m:r>
                              <a:rPr lang="en-US" altLang="zh-CN" sz="2200" b="0" i="1" smtClean="0">
                                <a:latin typeface="Cambria Math"/>
                              </a:rPr>
                              <m:t>3</m:t>
                            </m:r>
                          </m:sub>
                        </m:sSub>
                      </m:e>
                    </m:d>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sSub>
                              <m:sSubPr>
                                <m:ctrlPr>
                                  <a:rPr lang="en-US" altLang="zh-CN" sz="2200" b="0" i="1" smtClean="0">
                                    <a:latin typeface="Cambria Math" charset="0"/>
                                  </a:rPr>
                                </m:ctrlPr>
                              </m:sSubPr>
                              <m:e>
                                <m:r>
                                  <a:rPr lang="en-US" altLang="zh-CN" sz="2200" b="0" i="1" smtClean="0">
                                    <a:latin typeface="Cambria Math"/>
                                  </a:rPr>
                                  <m:t>𝐷</m:t>
                                </m:r>
                              </m:e>
                              <m:sub>
                                <m:r>
                                  <a:rPr lang="en-US" altLang="zh-CN" sz="2200" b="0" i="1" smtClean="0">
                                    <a:latin typeface="Cambria Math"/>
                                  </a:rPr>
                                  <m:t>3</m:t>
                                </m:r>
                              </m:sub>
                            </m:sSub>
                            <m:r>
                              <a:rPr lang="en-US" altLang="zh-CN" sz="2200" b="0" i="1" smtClean="0">
                                <a:latin typeface="Cambria Math"/>
                              </a:rPr>
                              <m:t>)</m:t>
                            </m:r>
                          </m:num>
                          <m:den>
                            <m:r>
                              <a:rPr lang="en-US" altLang="zh-CN" sz="2200" b="0" i="1" smtClean="0">
                                <a:latin typeface="Cambria Math"/>
                              </a:rPr>
                              <m:t>𝑁</m:t>
                            </m:r>
                          </m:den>
                        </m:f>
                      </m:e>
                    </m:box>
                    <m:r>
                      <a:rPr lang="en-US" altLang="zh-CN" sz="2200" b="0" i="0"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a:rPr lang="en-US" altLang="zh-CN" sz="2200" b="0" i="1" smtClean="0">
                                          <a:latin typeface="Cambria Math"/>
                                        </a:rPr>
                                        <m:t>10</m:t>
                                      </m:r>
                                    </m:e>
                                  </m:mr>
                                  <m:mr>
                                    <m:e>
                                      <m:r>
                                        <a:rPr lang="en-US" altLang="zh-CN" sz="2200" b="0" i="1" smtClean="0">
                                          <a:latin typeface="Cambria Math"/>
                                        </a:rPr>
                                        <m:t>3</m:t>
                                      </m:r>
                                    </m:e>
                                  </m:mr>
                                </m:m>
                              </m:e>
                            </m:d>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a:rPr lang="en-US" altLang="zh-CN" sz="2200" b="0" i="1" smtClean="0">
                                          <a:latin typeface="Cambria Math"/>
                                        </a:rPr>
                                        <m:t>15</m:t>
                                      </m:r>
                                    </m:e>
                                  </m:mr>
                                  <m:mr>
                                    <m:e>
                                      <m:r>
                                        <a:rPr lang="en-US" altLang="zh-CN" sz="2200" b="0" i="1" smtClean="0">
                                          <a:latin typeface="Cambria Math"/>
                                        </a:rPr>
                                        <m:t>3</m:t>
                                      </m:r>
                                    </m:e>
                                  </m:mr>
                                </m:m>
                              </m:e>
                            </m:d>
                          </m:num>
                          <m:den>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m:rPr>
                                          <m:brk m:alnAt="7"/>
                                        </m:rPr>
                                        <a:rPr lang="en-US" altLang="zh-CN" sz="2200" b="0" i="1" smtClean="0">
                                          <a:latin typeface="Cambria Math"/>
                                        </a:rPr>
                                        <m:t>2</m:t>
                                      </m:r>
                                      <m:r>
                                        <a:rPr lang="en-US" altLang="zh-CN" sz="2200" b="0" i="1" smtClean="0">
                                          <a:latin typeface="Cambria Math"/>
                                        </a:rPr>
                                        <m:t>5</m:t>
                                      </m:r>
                                    </m:e>
                                  </m:mr>
                                  <m:mr>
                                    <m:e>
                                      <m:r>
                                        <a:rPr lang="en-US" altLang="zh-CN" sz="2200" b="0" i="1" smtClean="0">
                                          <a:latin typeface="Cambria Math"/>
                                        </a:rPr>
                                        <m:t>6</m:t>
                                      </m:r>
                                    </m:e>
                                  </m:mr>
                                </m:m>
                              </m:e>
                            </m:d>
                          </m:den>
                        </m:f>
                      </m:e>
                    </m:box>
                    <m:r>
                      <a:rPr lang="en-US" altLang="zh-CN" sz="2200" b="0" i="1" smtClean="0">
                        <a:latin typeface="Cambria Math"/>
                      </a:rPr>
                      <m:t>=</m:t>
                    </m:r>
                    <m:box>
                      <m:boxPr>
                        <m:ctrlPr>
                          <a:rPr lang="en-US" altLang="zh-CN" sz="2200" b="0" i="1" smtClean="0">
                            <a:latin typeface="Cambria Math" charset="0"/>
                          </a:rPr>
                        </m:ctrlPr>
                      </m:boxPr>
                      <m:e>
                        <m:argPr>
                          <m:argSz m:val="-1"/>
                        </m:argPr>
                        <m:r>
                          <m:rPr>
                            <m:brk m:alnAt="63"/>
                          </m:rPr>
                          <a:rPr lang="en-US" altLang="zh-CN" sz="2200" b="0" i="1" smtClean="0">
                            <a:latin typeface="Cambria Math"/>
                          </a:rPr>
                          <m:t>0</m:t>
                        </m:r>
                        <m:r>
                          <a:rPr lang="en-US" altLang="zh-CN" sz="2200" b="0" i="1" smtClean="0">
                            <a:latin typeface="Cambria Math"/>
                          </a:rPr>
                          <m:t>.3083</m:t>
                        </m:r>
                      </m:e>
                    </m:box>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41530" y="4014065"/>
                <a:ext cx="4408707" cy="786177"/>
              </a:xfrm>
              <a:prstGeom prst="rect">
                <a:avLst/>
              </a:prstGeom>
              <a:blipFill rotWithShape="1">
                <a:blip r:embed="rId3"/>
                <a:stretch>
                  <a:fillRect l="-1660" r="-1107"/>
                </a:stretch>
              </a:blipFill>
            </p:spPr>
            <p:txBody>
              <a:bodyPr/>
              <a:lstStyle/>
              <a:p>
                <a:r>
                  <a:rPr lang="zh-CN" altLang="en-US">
                    <a:noFill/>
                  </a:rPr>
                  <a:t> </a:t>
                </a:r>
              </a:p>
            </p:txBody>
          </p:sp>
        </mc:Fallback>
      </mc:AlternateContent>
      <p:sp>
        <p:nvSpPr>
          <p:cNvPr id="7" name="矩形 6"/>
          <p:cNvSpPr/>
          <p:nvPr/>
        </p:nvSpPr>
        <p:spPr>
          <a:xfrm>
            <a:off x="237217" y="4800242"/>
            <a:ext cx="8731465" cy="430887"/>
          </a:xfrm>
          <a:prstGeom prst="rect">
            <a:avLst/>
          </a:prstGeom>
        </p:spPr>
        <p:txBody>
          <a:bodyPr wrap="square">
            <a:spAutoFit/>
          </a:bodyPr>
          <a:lstStyle/>
          <a:p>
            <a:r>
              <a:rPr lang="en-US" altLang="zh-CN" sz="2200" dirty="0"/>
              <a:t>2. What is the probability that </a:t>
            </a:r>
            <a:r>
              <a:rPr lang="en-US" altLang="zh-CN" sz="2200" dirty="0">
                <a:solidFill>
                  <a:srgbClr val="FF0000"/>
                </a:solidFill>
              </a:rPr>
              <a:t>at least </a:t>
            </a:r>
            <a:r>
              <a:rPr lang="en-US" altLang="zh-CN" sz="2200" dirty="0"/>
              <a:t>3 laser printers are selected.</a:t>
            </a:r>
            <a:endParaRPr lang="zh-CN" altLang="en-US" sz="2200" dirty="0"/>
          </a:p>
        </p:txBody>
      </p:sp>
      <p:sp>
        <p:nvSpPr>
          <p:cNvPr id="12" name="灯片编号占位符 11">
            <a:extLst>
              <a:ext uri="{FF2B5EF4-FFF2-40B4-BE49-F238E27FC236}">
                <a16:creationId xmlns:a16="http://schemas.microsoft.com/office/drawing/2014/main" xmlns="" id="{7CB6F666-488A-4C44-A246-5CA6901CF584}"/>
              </a:ext>
            </a:extLst>
          </p:cNvPr>
          <p:cNvSpPr>
            <a:spLocks noGrp="1"/>
          </p:cNvSpPr>
          <p:nvPr>
            <p:ph type="sldNum" sz="quarter" idx="11"/>
          </p:nvPr>
        </p:nvSpPr>
        <p:spPr/>
        <p:txBody>
          <a:bodyPr/>
          <a:lstStyle/>
          <a:p>
            <a:pPr>
              <a:defRPr/>
            </a:pPr>
            <a:fld id="{DF2308B0-52A9-437D-9700-D7B37876F5B1}" type="slidenum">
              <a:rPr lang="zh-CN" altLang="en-US" smtClean="0"/>
              <a:pPr>
                <a:defRPr/>
              </a:pPr>
              <a:t>90</a:t>
            </a:fld>
            <a:endParaRPr lang="en-US" altLang="zh-CN" dirty="0"/>
          </a:p>
        </p:txBody>
      </p:sp>
    </p:spTree>
    <p:extLst>
      <p:ext uri="{BB962C8B-B14F-4D97-AF65-F5344CB8AC3E}">
        <p14:creationId xmlns:p14="http://schemas.microsoft.com/office/powerpoint/2010/main" val="187980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6535" y="1583795"/>
                <a:ext cx="64888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𝐷</m:t>
                              </m:r>
                            </m:e>
                            <m:sub>
                              <m:r>
                                <a:rPr lang="en-US" altLang="zh-CN" sz="2200" b="0" i="1" smtClean="0">
                                  <a:latin typeface="Cambria Math"/>
                                </a:rPr>
                                <m:t>1</m:t>
                              </m:r>
                            </m:sub>
                          </m:sSub>
                          <m:r>
                            <a:rPr lang="en-US" altLang="zh-CN" sz="2200" b="0" i="1" smtClean="0">
                              <a:latin typeface="Cambria Math"/>
                              <a:ea typeface="Cambria Math"/>
                            </a:rPr>
                            <m:t>∪</m:t>
                          </m:r>
                          <m:sSub>
                            <m:sSubPr>
                              <m:ctrlPr>
                                <a:rPr lang="en-US" altLang="zh-CN" sz="2200" b="0" i="1" smtClean="0">
                                  <a:latin typeface="Cambria Math" charset="0"/>
                                  <a:ea typeface="Cambria Math"/>
                                </a:rPr>
                              </m:ctrlPr>
                            </m:sSubPr>
                            <m:e>
                              <m:r>
                                <a:rPr lang="en-US" altLang="zh-CN" sz="2200" b="0" i="1" smtClean="0">
                                  <a:latin typeface="Cambria Math"/>
                                  <a:ea typeface="Cambria Math"/>
                                </a:rPr>
                                <m:t>𝐷</m:t>
                              </m:r>
                            </m:e>
                            <m:sub>
                              <m:r>
                                <a:rPr lang="en-US" altLang="zh-CN" sz="2200" b="0" i="1" smtClean="0">
                                  <a:latin typeface="Cambria Math"/>
                                  <a:ea typeface="Cambria Math"/>
                                </a:rPr>
                                <m:t>2</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𝐷</m:t>
                              </m:r>
                            </m:e>
                            <m:sub>
                              <m:r>
                                <a:rPr lang="en-US" altLang="zh-CN" sz="2200" b="0" i="1" smtClean="0">
                                  <a:latin typeface="Cambria Math"/>
                                  <a:ea typeface="Cambria Math"/>
                                </a:rPr>
                                <m:t>0</m:t>
                              </m:r>
                            </m:sub>
                          </m:sSub>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b>
                            <m:sSubPr>
                              <m:ctrlPr>
                                <a:rPr lang="en-US" altLang="zh-CN" sz="2200" i="1">
                                  <a:latin typeface="Cambria Math" charset="0"/>
                                </a:rPr>
                              </m:ctrlPr>
                            </m:sSubPr>
                            <m:e>
                              <m:r>
                                <a:rPr lang="en-US" altLang="zh-CN" sz="2200" i="1">
                                  <a:latin typeface="Cambria Math"/>
                                </a:rPr>
                                <m:t>𝐷</m:t>
                              </m:r>
                            </m:e>
                            <m:sub>
                              <m:r>
                                <a:rPr lang="en-US" altLang="zh-CN" sz="2200" i="1">
                                  <a:latin typeface="Cambria Math"/>
                                </a:rPr>
                                <m:t>1</m:t>
                              </m:r>
                            </m:sub>
                          </m:sSub>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b>
                            <m:sSubPr>
                              <m:ctrlPr>
                                <a:rPr lang="en-US" altLang="zh-CN" sz="2200" i="1">
                                  <a:latin typeface="Cambria Math" charset="0"/>
                                </a:rPr>
                              </m:ctrlPr>
                            </m:sSubPr>
                            <m:e>
                              <m:r>
                                <a:rPr lang="en-US" altLang="zh-CN" sz="2200" i="1">
                                  <a:latin typeface="Cambria Math"/>
                                </a:rPr>
                                <m:t>𝐷</m:t>
                              </m:r>
                            </m:e>
                            <m:sub>
                              <m:r>
                                <a:rPr lang="en-US" altLang="zh-CN" sz="2200" b="0" i="1" smtClean="0">
                                  <a:latin typeface="Cambria Math"/>
                                </a:rPr>
                                <m:t>2</m:t>
                              </m:r>
                            </m:sub>
                          </m:sSub>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𝐷</m:t>
                              </m:r>
                            </m:e>
                            <m:sub>
                              <m:r>
                                <a:rPr lang="en-US" altLang="zh-CN" sz="2200" b="0" i="1" smtClean="0">
                                  <a:latin typeface="Cambria Math"/>
                                </a:rPr>
                                <m:t>0</m:t>
                              </m:r>
                            </m:sub>
                          </m:sSub>
                        </m:e>
                      </m:d>
                      <m:r>
                        <a:rPr lang="en-US" altLang="zh-CN" sz="2200">
                          <a:latin typeface="Cambria Math"/>
                        </a:rPr>
                        <m:t>=</m:t>
                      </m:r>
                      <m:r>
                        <a:rPr lang="en-US" altLang="zh-CN" sz="2200" b="0" i="1" smtClean="0">
                          <a:latin typeface="Cambria Math"/>
                        </a:rPr>
                        <m:t>0.147</m:t>
                      </m:r>
                    </m:oMath>
                  </m:oMathPara>
                </a14:m>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6535" y="1583795"/>
                <a:ext cx="6488892" cy="430887"/>
              </a:xfrm>
              <a:prstGeom prst="rect">
                <a:avLst/>
              </a:prstGeom>
              <a:blipFill rotWithShape="1">
                <a:blip r:embed="rId2"/>
                <a:stretch>
                  <a:fillRect b="-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54104" y="2152213"/>
                <a:ext cx="674671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𝑃</m:t>
                      </m:r>
                      <m:d>
                        <m:dPr>
                          <m:ctrlPr>
                            <a:rPr lang="en-US" altLang="zh-CN" sz="2200" i="1">
                              <a:latin typeface="Cambria Math" charset="0"/>
                            </a:rPr>
                          </m:ctrlPr>
                        </m:dPr>
                        <m:e>
                          <m:sSub>
                            <m:sSubPr>
                              <m:ctrlPr>
                                <a:rPr lang="en-US" altLang="zh-CN" sz="2200" i="1">
                                  <a:latin typeface="Cambria Math" charset="0"/>
                                </a:rPr>
                              </m:ctrlPr>
                            </m:sSubPr>
                            <m:e>
                              <m:r>
                                <a:rPr lang="en-US" altLang="zh-CN" sz="2200" i="1">
                                  <a:latin typeface="Cambria Math"/>
                                </a:rPr>
                                <m:t>𝐷</m:t>
                              </m:r>
                            </m:e>
                            <m:sub>
                              <m:r>
                                <a:rPr lang="en-US" altLang="zh-CN" sz="2200" b="0" i="1" smtClean="0">
                                  <a:latin typeface="Cambria Math"/>
                                </a:rPr>
                                <m:t>3</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𝐷</m:t>
                              </m:r>
                            </m:e>
                            <m:sub>
                              <m:r>
                                <a:rPr lang="en-US" altLang="zh-CN" sz="2200" b="0" i="1" smtClean="0">
                                  <a:latin typeface="Cambria Math"/>
                                  <a:ea typeface="Cambria Math"/>
                                </a:rPr>
                                <m:t>4</m:t>
                              </m:r>
                            </m:sub>
                          </m:sSub>
                          <m:r>
                            <a:rPr lang="en-US" altLang="zh-CN" sz="2200" i="1">
                              <a:latin typeface="Cambria Math"/>
                              <a:ea typeface="Cambria Math"/>
                            </a:rPr>
                            <m:t>∪</m:t>
                          </m:r>
                          <m:sSub>
                            <m:sSubPr>
                              <m:ctrlPr>
                                <a:rPr lang="en-US" altLang="zh-CN" sz="2200" i="1">
                                  <a:latin typeface="Cambria Math" charset="0"/>
                                </a:rPr>
                              </m:ctrlPr>
                            </m:sSubPr>
                            <m:e>
                              <m:r>
                                <a:rPr lang="en-US" altLang="zh-CN" sz="2200" i="1">
                                  <a:latin typeface="Cambria Math"/>
                                </a:rPr>
                                <m:t>𝐷</m:t>
                              </m:r>
                            </m:e>
                            <m:sub>
                              <m:r>
                                <a:rPr lang="en-US" altLang="zh-CN" sz="2200" b="0" i="1" smtClean="0">
                                  <a:latin typeface="Cambria Math"/>
                                </a:rPr>
                                <m:t>5</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𝐷</m:t>
                              </m:r>
                            </m:e>
                            <m:sub>
                              <m:r>
                                <a:rPr lang="en-US" altLang="zh-CN" sz="2200" b="0" i="1" smtClean="0">
                                  <a:latin typeface="Cambria Math"/>
                                  <a:ea typeface="Cambria Math"/>
                                </a:rPr>
                                <m:t>6</m:t>
                              </m:r>
                            </m:sub>
                          </m:sSub>
                        </m:e>
                      </m:d>
                      <m:r>
                        <a:rPr lang="en-US" altLang="zh-CN" sz="2200" i="1">
                          <a:latin typeface="Cambria Math"/>
                        </a:rPr>
                        <m:t>=</m:t>
                      </m:r>
                      <m:r>
                        <a:rPr lang="en-US" altLang="zh-CN" sz="2200" b="0" i="1" smtClean="0">
                          <a:latin typeface="Cambria Math"/>
                        </a:rPr>
                        <m:t>1−</m:t>
                      </m:r>
                      <m:r>
                        <a:rPr lang="en-US" altLang="zh-CN" sz="2200" i="1">
                          <a:latin typeface="Cambria Math"/>
                        </a:rPr>
                        <m:t>𝑃</m:t>
                      </m:r>
                      <m:d>
                        <m:dPr>
                          <m:ctrlPr>
                            <a:rPr lang="en-US" altLang="zh-CN" sz="2200" i="1">
                              <a:latin typeface="Cambria Math" charset="0"/>
                            </a:rPr>
                          </m:ctrlPr>
                        </m:dPr>
                        <m:e>
                          <m:sSub>
                            <m:sSubPr>
                              <m:ctrlPr>
                                <a:rPr lang="en-US" altLang="zh-CN" sz="2200" i="1">
                                  <a:latin typeface="Cambria Math" charset="0"/>
                                </a:rPr>
                              </m:ctrlPr>
                            </m:sSubPr>
                            <m:e>
                              <m:sSub>
                                <m:sSubPr>
                                  <m:ctrlPr>
                                    <a:rPr lang="en-US" altLang="zh-CN" sz="2200" i="1">
                                      <a:latin typeface="Cambria Math" charset="0"/>
                                      <a:ea typeface="Cambria Math"/>
                                    </a:rPr>
                                  </m:ctrlPr>
                                </m:sSubPr>
                                <m:e>
                                  <m:r>
                                    <a:rPr lang="en-US" altLang="zh-CN" sz="2200" i="1">
                                      <a:latin typeface="Cambria Math"/>
                                      <a:ea typeface="Cambria Math"/>
                                    </a:rPr>
                                    <m:t>𝐷</m:t>
                                  </m:r>
                                </m:e>
                                <m:sub>
                                  <m:r>
                                    <a:rPr lang="en-US" altLang="zh-CN" sz="2200" i="1">
                                      <a:latin typeface="Cambria Math"/>
                                      <a:ea typeface="Cambria Math"/>
                                    </a:rPr>
                                    <m:t>0</m:t>
                                  </m:r>
                                </m:sub>
                              </m:sSub>
                              <m:r>
                                <a:rPr lang="en-US" altLang="zh-CN" sz="2200" i="1">
                                  <a:latin typeface="Cambria Math"/>
                                  <a:ea typeface="Cambria Math"/>
                                </a:rPr>
                                <m:t>∪</m:t>
                              </m:r>
                              <m:r>
                                <a:rPr lang="en-US" altLang="zh-CN" sz="2200" i="1">
                                  <a:latin typeface="Cambria Math"/>
                                </a:rPr>
                                <m:t>𝐷</m:t>
                              </m:r>
                            </m:e>
                            <m:sub>
                              <m:r>
                                <a:rPr lang="en-US" altLang="zh-CN" sz="2200" i="1">
                                  <a:latin typeface="Cambria Math"/>
                                </a:rPr>
                                <m:t>1</m:t>
                              </m:r>
                            </m:sub>
                          </m:sSub>
                          <m:r>
                            <a:rPr lang="en-US" altLang="zh-CN" sz="2200" i="1">
                              <a:latin typeface="Cambria Math"/>
                              <a:ea typeface="Cambria Math"/>
                            </a:rPr>
                            <m:t>∪</m:t>
                          </m:r>
                          <m:sSub>
                            <m:sSubPr>
                              <m:ctrlPr>
                                <a:rPr lang="en-US" altLang="zh-CN" sz="2200" i="1">
                                  <a:latin typeface="Cambria Math" charset="0"/>
                                  <a:ea typeface="Cambria Math"/>
                                </a:rPr>
                              </m:ctrlPr>
                            </m:sSubPr>
                            <m:e>
                              <m:r>
                                <a:rPr lang="en-US" altLang="zh-CN" sz="2200" i="1">
                                  <a:latin typeface="Cambria Math"/>
                                  <a:ea typeface="Cambria Math"/>
                                </a:rPr>
                                <m:t>𝐷</m:t>
                              </m:r>
                            </m:e>
                            <m:sub>
                              <m:r>
                                <a:rPr lang="en-US" altLang="zh-CN" sz="2200" i="1">
                                  <a:latin typeface="Cambria Math"/>
                                  <a:ea typeface="Cambria Math"/>
                                </a:rPr>
                                <m:t>2</m:t>
                              </m:r>
                            </m:sub>
                          </m:sSub>
                        </m:e>
                      </m:d>
                      <m:r>
                        <a:rPr lang="en-US" altLang="zh-CN" sz="2200" b="0" i="1" smtClean="0">
                          <a:latin typeface="Cambria Math"/>
                          <a:ea typeface="Cambria Math"/>
                        </a:rPr>
                        <m:t>=0.853</m:t>
                      </m:r>
                    </m:oMath>
                  </m:oMathPara>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254104" y="2152213"/>
                <a:ext cx="6746719" cy="430887"/>
              </a:xfrm>
              <a:prstGeom prst="rect">
                <a:avLst/>
              </a:prstGeom>
              <a:blipFill rotWithShape="0">
                <a:blip r:embed="rId3"/>
                <a:stretch>
                  <a:fillRect b="-5634"/>
                </a:stretch>
              </a:blipFill>
            </p:spPr>
            <p:txBody>
              <a:bodyPr/>
              <a:lstStyle/>
              <a:p>
                <a:r>
                  <a:rPr lang="zh-CN" altLang="en-US">
                    <a:noFill/>
                  </a:rPr>
                  <a:t> </a:t>
                </a:r>
              </a:p>
            </p:txBody>
          </p:sp>
        </mc:Fallback>
      </mc:AlternateContent>
      <p:sp>
        <p:nvSpPr>
          <p:cNvPr id="4" name="矩形 3"/>
          <p:cNvSpPr/>
          <p:nvPr/>
        </p:nvSpPr>
        <p:spPr>
          <a:xfrm>
            <a:off x="251520" y="2933945"/>
            <a:ext cx="8579057" cy="1107996"/>
          </a:xfrm>
          <a:prstGeom prst="rect">
            <a:avLst/>
          </a:prstGeom>
        </p:spPr>
        <p:txBody>
          <a:bodyPr wrap="square">
            <a:spAutoFit/>
          </a:bodyPr>
          <a:lstStyle/>
          <a:p>
            <a:r>
              <a:rPr lang="en-US" altLang="zh-CN" sz="2200" dirty="0"/>
              <a:t>3. If the printers are selected at random one by one until a laser is found, what is the probability that it is necessary to select  at least 3 printers?</a:t>
            </a:r>
            <a:endParaRPr lang="zh-CN" altLang="en-US" sz="2200" dirty="0"/>
          </a:p>
        </p:txBody>
      </p:sp>
      <mc:AlternateContent xmlns:mc="http://schemas.openxmlformats.org/markup-compatibility/2006" xmlns:a14="http://schemas.microsoft.com/office/drawing/2010/main">
        <mc:Choice Requires="a14">
          <p:sp>
            <p:nvSpPr>
              <p:cNvPr id="7" name="矩形 6"/>
              <p:cNvSpPr/>
              <p:nvPr/>
            </p:nvSpPr>
            <p:spPr>
              <a:xfrm>
                <a:off x="275094" y="4149080"/>
                <a:ext cx="8472363" cy="1283749"/>
              </a:xfrm>
              <a:prstGeom prst="rect">
                <a:avLst/>
              </a:prstGeom>
            </p:spPr>
            <p:txBody>
              <a:bodyPr wrap="square">
                <a:spAutoFit/>
              </a:bodyPr>
              <a:lstStyle/>
              <a:p>
                <a:r>
                  <a:rPr lang="en-US" altLang="zh-CN" sz="2200" dirty="0"/>
                  <a:t>It is necessary to select  at least 3 printers if and only if the first two selected are inkjet. The probability is  </a:t>
                </a:r>
                <a14:m>
                  <m:oMath xmlns:m="http://schemas.openxmlformats.org/officeDocument/2006/math">
                    <m:f>
                      <m:fPr>
                        <m:ctrlPr>
                          <a:rPr lang="en-US" altLang="zh-CN" sz="2200" i="1" smtClean="0">
                            <a:latin typeface="Cambria Math" charset="0"/>
                          </a:rPr>
                        </m:ctrlPr>
                      </m:fPr>
                      <m:num>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a:rPr lang="en-US" altLang="zh-CN" sz="2200" i="1">
                                      <a:latin typeface="Cambria Math"/>
                                    </a:rPr>
                                    <m:t>1</m:t>
                                  </m:r>
                                  <m:r>
                                    <a:rPr lang="en-US" altLang="zh-CN" sz="2200" b="0" i="1" smtClean="0">
                                      <a:latin typeface="Cambria Math"/>
                                    </a:rPr>
                                    <m:t>5</m:t>
                                  </m:r>
                                </m:e>
                              </m:mr>
                              <m:mr>
                                <m:e>
                                  <m:r>
                                    <a:rPr lang="en-US" altLang="zh-CN" sz="2200" b="0" i="1" smtClean="0">
                                      <a:latin typeface="Cambria Math"/>
                                    </a:rPr>
                                    <m:t>2</m:t>
                                  </m:r>
                                </m:e>
                              </m:mr>
                            </m:m>
                          </m:e>
                        </m:d>
                      </m:num>
                      <m:den>
                        <m:d>
                          <m:dPr>
                            <m:ctrlPr>
                              <a:rPr lang="en-US" altLang="zh-CN" sz="2200" i="1">
                                <a:latin typeface="Cambria Math" charset="0"/>
                              </a:rPr>
                            </m:ctrlPr>
                          </m:dPr>
                          <m:e>
                            <m:m>
                              <m:mPr>
                                <m:mcs>
                                  <m:mc>
                                    <m:mcPr>
                                      <m:count m:val="1"/>
                                      <m:mcJc m:val="center"/>
                                    </m:mcPr>
                                  </m:mc>
                                </m:mcs>
                                <m:ctrlPr>
                                  <a:rPr lang="en-US" altLang="zh-CN" sz="2200" i="1">
                                    <a:latin typeface="Cambria Math" charset="0"/>
                                  </a:rPr>
                                </m:ctrlPr>
                              </m:mPr>
                              <m:mr>
                                <m:e>
                                  <m:r>
                                    <m:rPr>
                                      <m:brk m:alnAt="7"/>
                                    </m:rPr>
                                    <a:rPr lang="en-US" altLang="zh-CN" sz="2200" i="1">
                                      <a:latin typeface="Cambria Math"/>
                                    </a:rPr>
                                    <m:t>2</m:t>
                                  </m:r>
                                  <m:r>
                                    <a:rPr lang="en-US" altLang="zh-CN" sz="2200" i="1">
                                      <a:latin typeface="Cambria Math"/>
                                    </a:rPr>
                                    <m:t>5</m:t>
                                  </m:r>
                                </m:e>
                              </m:mr>
                              <m:mr>
                                <m:e>
                                  <m:r>
                                    <a:rPr lang="en-US" altLang="zh-CN" sz="2200" b="0" i="1" smtClean="0">
                                      <a:latin typeface="Cambria Math"/>
                                    </a:rPr>
                                    <m:t>2</m:t>
                                  </m:r>
                                </m:e>
                              </m:mr>
                            </m:m>
                          </m:e>
                        </m:d>
                      </m:den>
                    </m:f>
                  </m:oMath>
                </a14:m>
                <a:r>
                  <a:rPr lang="en-US" altLang="zh-CN" sz="2200" dirty="0"/>
                  <a:t>.</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275094" y="4149080"/>
                <a:ext cx="8472363" cy="1283749"/>
              </a:xfrm>
              <a:prstGeom prst="rect">
                <a:avLst/>
              </a:prstGeom>
              <a:blipFill rotWithShape="1">
                <a:blip r:embed="rId4"/>
                <a:stretch>
                  <a:fillRect l="-863" t="-2381" r="-1871"/>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xmlns="" id="{88D84937-41A9-42A4-8ED8-68DCFDB52165}"/>
              </a:ext>
            </a:extLst>
          </p:cNvPr>
          <p:cNvSpPr>
            <a:spLocks noGrp="1"/>
          </p:cNvSpPr>
          <p:nvPr>
            <p:ph type="sldNum" sz="quarter" idx="11"/>
          </p:nvPr>
        </p:nvSpPr>
        <p:spPr/>
        <p:txBody>
          <a:bodyPr/>
          <a:lstStyle/>
          <a:p>
            <a:pPr>
              <a:defRPr/>
            </a:pPr>
            <a:fld id="{DF2308B0-52A9-437D-9700-D7B37876F5B1}" type="slidenum">
              <a:rPr lang="zh-CN" altLang="en-US" smtClean="0"/>
              <a:pPr>
                <a:defRPr/>
              </a:pPr>
              <a:t>91</a:t>
            </a:fld>
            <a:endParaRPr lang="en-US" altLang="zh-CN" dirty="0"/>
          </a:p>
        </p:txBody>
      </p:sp>
    </p:spTree>
    <p:extLst>
      <p:ext uri="{BB962C8B-B14F-4D97-AF65-F5344CB8AC3E}">
        <p14:creationId xmlns:p14="http://schemas.microsoft.com/office/powerpoint/2010/main" val="293500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xmlns="" id="{93FE50C6-069D-48ED-A7D3-6A0309700C85}"/>
              </a:ext>
            </a:extLst>
          </p:cNvPr>
          <p:cNvSpPr txBox="1">
            <a:spLocks noChangeArrowheads="1"/>
          </p:cNvSpPr>
          <p:nvPr/>
        </p:nvSpPr>
        <p:spPr bwMode="auto">
          <a:xfrm>
            <a:off x="377688" y="1124396"/>
            <a:ext cx="7772400" cy="1384995"/>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Font typeface="Wingdings" panose="05000000000000000000" pitchFamily="2" charset="2"/>
              <a:buChar char="l"/>
            </a:pPr>
            <a:r>
              <a:rPr lang="en-US" sz="2100" dirty="0">
                <a:latin typeface="Times New Roman" panose="02020603050405020304" pitchFamily="18" charset="0"/>
                <a:ea typeface="Times New Roman" charset="0"/>
                <a:cs typeface="Times New Roman" panose="02020603050405020304" pitchFamily="18" charset="0"/>
              </a:rPr>
              <a:t>Permutations </a:t>
            </a:r>
            <a:r>
              <a:rPr lang="en-US" altLang="zh-CN" sz="2100" dirty="0">
                <a:latin typeface="Times New Roman" panose="02020603050405020304" pitchFamily="18" charset="0"/>
                <a:ea typeface="Times New Roman" charset="0"/>
                <a:cs typeface="Times New Roman" panose="02020603050405020304" pitchFamily="18" charset="0"/>
              </a:rPr>
              <a:t>with</a:t>
            </a:r>
            <a:r>
              <a:rPr lang="zh-CN" altLang="en-US" sz="2100" dirty="0">
                <a:latin typeface="Times New Roman" panose="02020603050405020304" pitchFamily="18" charset="0"/>
                <a:ea typeface="Times New Roman" charset="0"/>
                <a:cs typeface="Times New Roman" panose="02020603050405020304" pitchFamily="18" charset="0"/>
              </a:rPr>
              <a:t> </a:t>
            </a:r>
            <a:r>
              <a:rPr lang="en-US" altLang="zh-CN" sz="2100" dirty="0">
                <a:latin typeface="Times New Roman" panose="02020603050405020304" pitchFamily="18" charset="0"/>
                <a:ea typeface="Times New Roman" charset="0"/>
                <a:cs typeface="Times New Roman" panose="02020603050405020304" pitchFamily="18" charset="0"/>
              </a:rPr>
              <a:t>replacement</a:t>
            </a:r>
            <a:r>
              <a:rPr kumimoji="1" lang="en-US" altLang="zh-CN" sz="2100" dirty="0">
                <a:solidFill>
                  <a:schemeClr val="tx2">
                    <a:lumMod val="95000"/>
                    <a:lumOff val="5000"/>
                  </a:schemeClr>
                </a:solidFill>
                <a:latin typeface="Times New Roman" panose="02020603050405020304" pitchFamily="18" charset="0"/>
                <a:cs typeface="Times New Roman" panose="02020603050405020304" pitchFamily="18" charset="0"/>
              </a:rPr>
              <a:t>:</a:t>
            </a:r>
            <a:r>
              <a:rPr kumimoji="1" lang="zh-CN" altLang="en-US" sz="2100" b="1" dirty="0">
                <a:solidFill>
                  <a:srgbClr val="FF0000"/>
                </a:solidFill>
                <a:latin typeface="Times New Roman" panose="02020603050405020304" pitchFamily="18"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extracting</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k</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times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from</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set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with</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n</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distinct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elements,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recording</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their</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result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and</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putting</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back</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the</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element</a:t>
            </a:r>
            <a:r>
              <a:rPr kumimoji="1" lang="en-US" altLang="zh-CN" sz="2100" dirty="0">
                <a:latin typeface="Times New Roman" panose="02020603050405020304" pitchFamily="18" charset="0"/>
                <a:ea typeface="Times New Roman" charset="0"/>
                <a:cs typeface="Times New Roman" panose="02020603050405020304" pitchFamily="18" charset="0"/>
              </a:rPr>
              <a: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the</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ordered</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results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form</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permutation</a:t>
            </a:r>
            <a:r>
              <a:rPr kumimoji="1" lang="en-US" altLang="zh-CN" sz="2100" dirty="0">
                <a:latin typeface="Times New Roman" panose="02020603050405020304" pitchFamily="18" charset="0"/>
                <a:cs typeface="Times New Roman" panose="02020603050405020304" pitchFamily="18" charset="0"/>
              </a:rPr>
              <a:t>.</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What</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is</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total</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number</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of</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permutations?</a:t>
            </a:r>
          </a:p>
        </p:txBody>
      </p:sp>
      <p:sp>
        <p:nvSpPr>
          <p:cNvPr id="368643" name="Rectangle 3">
            <a:extLst>
              <a:ext uri="{FF2B5EF4-FFF2-40B4-BE49-F238E27FC236}">
                <a16:creationId xmlns:a16="http://schemas.microsoft.com/office/drawing/2014/main" xmlns="" id="{63381499-D888-427E-A379-2EF2E065D679}"/>
              </a:ext>
            </a:extLst>
          </p:cNvPr>
          <p:cNvSpPr>
            <a:spLocks noChangeArrowheads="1"/>
          </p:cNvSpPr>
          <p:nvPr/>
        </p:nvSpPr>
        <p:spPr bwMode="auto">
          <a:xfrm>
            <a:off x="3028880" y="2511028"/>
            <a:ext cx="2198038" cy="415498"/>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100" dirty="0">
                <a:latin typeface="Times New Roman" charset="0"/>
                <a:ea typeface="Times New Roman" charset="0"/>
                <a:cs typeface="Times New Roman" charset="0"/>
              </a:rPr>
              <a:t>There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are</a:t>
            </a:r>
            <a:r>
              <a:rPr kumimoji="1" lang="zh-CN" altLang="en-US" sz="2100" dirty="0">
                <a:latin typeface="Times New Roman" charset="0"/>
                <a:ea typeface="Times New Roman" charset="0"/>
                <a:cs typeface="Times New Roman" charset="0"/>
              </a:rPr>
              <a:t> </a:t>
            </a:r>
            <a:r>
              <a:rPr kumimoji="1" lang="en-US" altLang="zh-CN" sz="2100" i="1" dirty="0" err="1">
                <a:latin typeface="Times New Roman" charset="0"/>
                <a:ea typeface="Times New Roman" charset="0"/>
                <a:cs typeface="Times New Roman" charset="0"/>
              </a:rPr>
              <a:t>n</a:t>
            </a:r>
            <a:r>
              <a:rPr kumimoji="1" lang="en-US" altLang="zh-CN" sz="2100" i="1" baseline="30000" dirty="0" err="1">
                <a:latin typeface="Times New Roman" charset="0"/>
                <a:ea typeface="Times New Roman" charset="0"/>
                <a:cs typeface="Times New Roman" charset="0"/>
              </a:rPr>
              <a:t>k</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types.</a:t>
            </a:r>
          </a:p>
        </p:txBody>
      </p:sp>
      <p:sp>
        <p:nvSpPr>
          <p:cNvPr id="368644" name="Text Box 4">
            <a:extLst>
              <a:ext uri="{FF2B5EF4-FFF2-40B4-BE49-F238E27FC236}">
                <a16:creationId xmlns:a16="http://schemas.microsoft.com/office/drawing/2014/main" xmlns="" id="{A1433AEB-4AEC-4DDB-B012-7A79561071EA}"/>
              </a:ext>
            </a:extLst>
          </p:cNvPr>
          <p:cNvSpPr txBox="1">
            <a:spLocks noChangeArrowheads="1"/>
          </p:cNvSpPr>
          <p:nvPr/>
        </p:nvSpPr>
        <p:spPr bwMode="auto">
          <a:xfrm>
            <a:off x="487018" y="3061616"/>
            <a:ext cx="7861853" cy="1384995"/>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Font typeface="Wingdings" panose="05000000000000000000" pitchFamily="2" charset="2"/>
              <a:buChar char="l"/>
            </a:pPr>
            <a:r>
              <a:rPr lang="en-US" sz="2100" dirty="0">
                <a:latin typeface="Times New Roman" panose="02020603050405020304" pitchFamily="18" charset="0"/>
                <a:ea typeface="Times New Roman" charset="0"/>
                <a:cs typeface="Times New Roman" panose="02020603050405020304" pitchFamily="18" charset="0"/>
              </a:rPr>
              <a:t>Permutations </a:t>
            </a:r>
            <a:r>
              <a:rPr lang="en-US" altLang="zh-CN" sz="2100" dirty="0">
                <a:latin typeface="Times New Roman" panose="02020603050405020304" pitchFamily="18" charset="0"/>
                <a:ea typeface="Times New Roman" charset="0"/>
                <a:cs typeface="Times New Roman" panose="02020603050405020304" pitchFamily="18" charset="0"/>
              </a:rPr>
              <a:t>without</a:t>
            </a:r>
            <a:r>
              <a:rPr lang="zh-CN" altLang="en-US" sz="2100" dirty="0">
                <a:latin typeface="Times New Roman" panose="02020603050405020304" pitchFamily="18" charset="0"/>
                <a:ea typeface="Times New Roman" charset="0"/>
                <a:cs typeface="Times New Roman" panose="02020603050405020304" pitchFamily="18" charset="0"/>
              </a:rPr>
              <a:t> </a:t>
            </a:r>
            <a:r>
              <a:rPr lang="en-US" altLang="zh-CN" sz="2100" dirty="0">
                <a:latin typeface="Times New Roman" panose="02020603050405020304" pitchFamily="18" charset="0"/>
                <a:ea typeface="Times New Roman" charset="0"/>
                <a:cs typeface="Times New Roman" panose="02020603050405020304" pitchFamily="18" charset="0"/>
              </a:rPr>
              <a:t>replacement</a:t>
            </a:r>
            <a:r>
              <a:rPr kumimoji="1" lang="en-US" altLang="zh-CN" sz="2100" dirty="0">
                <a:solidFill>
                  <a:schemeClr val="tx2">
                    <a:lumMod val="95000"/>
                    <a:lumOff val="5000"/>
                  </a:schemeClr>
                </a:solidFill>
                <a:latin typeface="Times New Roman" panose="02020603050405020304" pitchFamily="18" charset="0"/>
                <a:cs typeface="Times New Roman" panose="02020603050405020304" pitchFamily="18" charset="0"/>
              </a:rPr>
              <a:t>:</a:t>
            </a:r>
            <a:r>
              <a:rPr kumimoji="1" lang="en-US" altLang="zh-CN" sz="2100" b="1" dirty="0">
                <a:solidFill>
                  <a:srgbClr val="FF0000"/>
                </a:solidFill>
                <a:latin typeface="Times New Roman" panose="02020603050405020304" pitchFamily="18"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extracting</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k</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times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from</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set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with</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n</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distinct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elements,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recording</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their</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result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and</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without</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putting</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back</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the</a:t>
            </a:r>
            <a:r>
              <a:rPr kumimoji="1" lang="zh-CN" altLang="en-US" sz="2100" dirty="0">
                <a:solidFill>
                  <a:srgbClr val="FF0000"/>
                </a:solidFill>
                <a:latin typeface="Times New Roman" panose="02020603050405020304" pitchFamily="18" charset="0"/>
                <a:ea typeface="Times New Roman" charset="0"/>
                <a:cs typeface="Times New Roman" panose="02020603050405020304" pitchFamily="18" charset="0"/>
              </a:rPr>
              <a:t> </a:t>
            </a:r>
            <a:r>
              <a:rPr kumimoji="1" lang="en-US" altLang="zh-CN" sz="2100" dirty="0">
                <a:solidFill>
                  <a:srgbClr val="FF0000"/>
                </a:solidFill>
                <a:latin typeface="Times New Roman" panose="02020603050405020304" pitchFamily="18" charset="0"/>
                <a:ea typeface="Times New Roman" charset="0"/>
                <a:cs typeface="Times New Roman" panose="02020603050405020304" pitchFamily="18" charset="0"/>
              </a:rPr>
              <a:t>element</a:t>
            </a:r>
            <a:r>
              <a:rPr kumimoji="1" lang="en-US" altLang="zh-CN" sz="2100" dirty="0">
                <a:latin typeface="Times New Roman" panose="02020603050405020304" pitchFamily="18" charset="0"/>
                <a:ea typeface="Times New Roman" charset="0"/>
                <a:cs typeface="Times New Roman" panose="02020603050405020304" pitchFamily="18" charset="0"/>
              </a:rPr>
              <a:t>,</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the</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ordered</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results</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form</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a</a:t>
            </a:r>
            <a:r>
              <a:rPr kumimoji="1" lang="zh-CN" altLang="en-US" sz="2100" dirty="0">
                <a:latin typeface="Times New Roman" panose="02020603050405020304" pitchFamily="18" charset="0"/>
                <a:ea typeface="Times New Roman" charset="0"/>
                <a:cs typeface="Times New Roman" panose="02020603050405020304" pitchFamily="18" charset="0"/>
              </a:rPr>
              <a:t> </a:t>
            </a:r>
            <a:r>
              <a:rPr kumimoji="1" lang="en-US" altLang="zh-CN" sz="2100" dirty="0">
                <a:latin typeface="Times New Roman" panose="02020603050405020304" pitchFamily="18" charset="0"/>
                <a:ea typeface="Times New Roman" charset="0"/>
                <a:cs typeface="Times New Roman" panose="02020603050405020304" pitchFamily="18" charset="0"/>
              </a:rPr>
              <a:t>permutation</a:t>
            </a:r>
            <a:r>
              <a:rPr kumimoji="1" lang="en-US" altLang="zh-CN" sz="2100" dirty="0">
                <a:latin typeface="Times New Roman" panose="02020603050405020304" pitchFamily="18" charset="0"/>
                <a:cs typeface="Times New Roman" panose="02020603050405020304" pitchFamily="18" charset="0"/>
              </a:rPr>
              <a:t>.</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What</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is</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total</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number</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of</a:t>
            </a:r>
            <a:r>
              <a:rPr kumimoji="1" lang="zh-CN" altLang="en-US" sz="2100" b="1" dirty="0">
                <a:latin typeface="Times New Roman" panose="02020603050405020304" pitchFamily="18" charset="0"/>
                <a:cs typeface="Times New Roman" panose="02020603050405020304" pitchFamily="18" charset="0"/>
              </a:rPr>
              <a:t> </a:t>
            </a:r>
            <a:r>
              <a:rPr kumimoji="1" lang="en-US" altLang="zh-CN" sz="2100" b="1" dirty="0">
                <a:latin typeface="Times New Roman" panose="02020603050405020304" pitchFamily="18" charset="0"/>
                <a:cs typeface="Times New Roman" panose="02020603050405020304" pitchFamily="18" charset="0"/>
              </a:rPr>
              <a:t>permutations?</a:t>
            </a:r>
          </a:p>
        </p:txBody>
      </p:sp>
      <mc:AlternateContent xmlns:mc="http://schemas.openxmlformats.org/markup-compatibility/2006" xmlns:a14="http://schemas.microsoft.com/office/drawing/2010/main">
        <mc:Choice Requires="a14">
          <p:sp>
            <p:nvSpPr>
              <p:cNvPr id="368645" name="Rectangle 5">
                <a:extLst>
                  <a:ext uri="{FF2B5EF4-FFF2-40B4-BE49-F238E27FC236}">
                    <a16:creationId xmlns:a16="http://schemas.microsoft.com/office/drawing/2014/main" xmlns="" id="{E5E5D093-A022-4D7C-9606-F1478D0B7113}"/>
                  </a:ext>
                </a:extLst>
              </p:cNvPr>
              <p:cNvSpPr>
                <a:spLocks noChangeArrowheads="1"/>
              </p:cNvSpPr>
              <p:nvPr/>
            </p:nvSpPr>
            <p:spPr bwMode="auto">
              <a:xfrm>
                <a:off x="2697406" y="4563666"/>
                <a:ext cx="3170548" cy="421269"/>
              </a:xfrm>
              <a:prstGeom prst="rect">
                <a:avLst/>
              </a:prstGeom>
              <a:noFill/>
              <a:ln>
                <a:noFill/>
              </a:ln>
              <a:effectLst/>
              <a:extLst>
                <a:ext uri="{909E8E84-426E-40DD-AFC4-6F175D3DCCD1}">
                  <a14:hiddenFill>
                    <a:gradFill rotWithShape="0">
                      <a:gsLst>
                        <a:gs pos="0">
                          <a:srgbClr val="707070"/>
                        </a:gs>
                        <a:gs pos="50000">
                          <a:srgbClr val="FFFFFF"/>
                        </a:gs>
                        <a:gs pos="100000">
                          <a:srgbClr val="707070"/>
                        </a:gs>
                      </a:gsLst>
                      <a:lin ang="2700000" scaled="1"/>
                    </a:gra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68686"/>
                      </a:outerShdw>
                    </a:effectLst>
                  </a14:hiddenEffects>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zh-CN" altLang="en-US" sz="2100" dirty="0">
                    <a:latin typeface="Times New Roman" charset="0"/>
                    <a:ea typeface="Times New Roman" charset="0"/>
                    <a:cs typeface="Times New Roman" charset="0"/>
                  </a:rPr>
                  <a:t> </a:t>
                </a:r>
                <a14:m>
                  <m:oMath xmlns:m="http://schemas.openxmlformats.org/officeDocument/2006/math">
                    <m:sSubSup>
                      <m:sSubSupPr>
                        <m:ctrlPr>
                          <a:rPr lang="en-US" altLang="zh-CN" sz="2100" i="1">
                            <a:latin typeface="Cambria Math" charset="0"/>
                            <a:ea typeface="Times New Roman" charset="0"/>
                            <a:cs typeface="Times New Roman" charset="0"/>
                          </a:rPr>
                        </m:ctrlPr>
                      </m:sSubSupPr>
                      <m:e>
                        <m:r>
                          <a:rPr lang="en-US" altLang="zh-CN" sz="2100" i="1">
                            <a:latin typeface="Cambria Math" charset="0"/>
                            <a:ea typeface="Times New Roman" charset="0"/>
                            <a:cs typeface="Times New Roman" charset="0"/>
                          </a:rPr>
                          <m:t>𝑃</m:t>
                        </m:r>
                      </m:e>
                      <m:sub>
                        <m:r>
                          <a:rPr lang="en-US" altLang="zh-CN" sz="2100" i="1">
                            <a:latin typeface="Cambria Math" charset="0"/>
                            <a:ea typeface="Times New Roman" charset="0"/>
                            <a:cs typeface="Times New Roman" charset="0"/>
                          </a:rPr>
                          <m:t>𝑛</m:t>
                        </m:r>
                      </m:sub>
                      <m:sup>
                        <m:r>
                          <a:rPr lang="en-US" altLang="zh-CN" sz="2100" i="1">
                            <a:latin typeface="Cambria Math" charset="0"/>
                            <a:ea typeface="Times New Roman" charset="0"/>
                            <a:cs typeface="Times New Roman" charset="0"/>
                          </a:rPr>
                          <m:t>𝑘</m:t>
                        </m:r>
                      </m:sup>
                    </m:sSubSup>
                  </m:oMath>
                </a14:m>
                <a:r>
                  <a:rPr lang="en-US" altLang="zh-CN" sz="2100" dirty="0">
                    <a:latin typeface="Times New Roman" charset="0"/>
                    <a:ea typeface="Times New Roman" charset="0"/>
                    <a:cs typeface="Times New Roman" charset="0"/>
                  </a:rPr>
                  <a:t>=</a:t>
                </a:r>
                <a:r>
                  <a:rPr lang="en-US" altLang="zh-CN" sz="2100" i="1" dirty="0">
                    <a:latin typeface="Times New Roman" charset="0"/>
                    <a:ea typeface="Times New Roman" charset="0"/>
                    <a:cs typeface="Times New Roman" charset="0"/>
                  </a:rPr>
                  <a:t>n</a:t>
                </a:r>
                <a:r>
                  <a:rPr lang="en-US" altLang="zh-CN" sz="2100" dirty="0">
                    <a:latin typeface="Times New Roman" charset="0"/>
                    <a:ea typeface="Times New Roman" charset="0"/>
                    <a:cs typeface="Times New Roman" charset="0"/>
                  </a:rPr>
                  <a:t>(</a:t>
                </a:r>
                <a:r>
                  <a:rPr lang="en-US" altLang="zh-CN" sz="2100" i="1" dirty="0">
                    <a:latin typeface="Times New Roman" charset="0"/>
                    <a:ea typeface="Times New Roman" charset="0"/>
                    <a:cs typeface="Times New Roman" charset="0"/>
                  </a:rPr>
                  <a:t>n-</a:t>
                </a:r>
                <a:r>
                  <a:rPr lang="en-US" altLang="zh-CN" sz="2100" dirty="0">
                    <a:latin typeface="Times New Roman" charset="0"/>
                    <a:ea typeface="Times New Roman" charset="0"/>
                    <a:cs typeface="Times New Roman" charset="0"/>
                  </a:rPr>
                  <a:t>1)…(</a:t>
                </a:r>
                <a:r>
                  <a:rPr lang="en-US" altLang="zh-CN" sz="2100" i="1" dirty="0">
                    <a:latin typeface="Times New Roman" charset="0"/>
                    <a:ea typeface="Times New Roman" charset="0"/>
                    <a:cs typeface="Times New Roman" charset="0"/>
                  </a:rPr>
                  <a:t>n-k</a:t>
                </a:r>
                <a:r>
                  <a:rPr lang="en-US" altLang="zh-CN" sz="2100" dirty="0">
                    <a:latin typeface="Times New Roman" charset="0"/>
                    <a:ea typeface="Times New Roman" charset="0"/>
                    <a:cs typeface="Times New Roman" charset="0"/>
                  </a:rPr>
                  <a:t>+1)</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types.</a:t>
                </a:r>
              </a:p>
            </p:txBody>
          </p:sp>
        </mc:Choice>
        <mc:Fallback xmlns="">
          <p:sp>
            <p:nvSpPr>
              <p:cNvPr id="368645" name="Rectangle 5">
                <a:extLst>
                  <a:ext uri="{FF2B5EF4-FFF2-40B4-BE49-F238E27FC236}">
                    <a16:creationId xmlns:a16="http://schemas.microsoft.com/office/drawing/2014/main" id="{E5E5D093-A022-4D7C-9606-F1478D0B7113}"/>
                  </a:ext>
                </a:extLst>
              </p:cNvPr>
              <p:cNvSpPr>
                <a:spLocks noRot="1" noChangeAspect="1" noMove="1" noResize="1" noEditPoints="1" noAdjustHandles="1" noChangeArrowheads="1" noChangeShapeType="1" noTextEdit="1"/>
              </p:cNvSpPr>
              <p:nvPr/>
            </p:nvSpPr>
            <p:spPr bwMode="auto">
              <a:xfrm>
                <a:off x="2697406" y="4563666"/>
                <a:ext cx="3170548" cy="421269"/>
              </a:xfrm>
              <a:prstGeom prst="rect">
                <a:avLst/>
              </a:prstGeom>
              <a:blipFill>
                <a:blip r:embed="rId2"/>
                <a:stretch>
                  <a:fillRect t="-8696" r="-1536" b="-27536"/>
                </a:stretch>
              </a:blip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7C56A6A4-FF08-4B78-BEC2-42C50D980E9B}"/>
              </a:ext>
            </a:extLst>
          </p:cNvPr>
          <p:cNvSpPr>
            <a:spLocks noGrp="1"/>
          </p:cNvSpPr>
          <p:nvPr>
            <p:ph type="sldNum" sz="quarter" idx="12"/>
          </p:nvPr>
        </p:nvSpPr>
        <p:spPr/>
        <p:txBody>
          <a:bodyPr/>
          <a:lstStyle/>
          <a:p>
            <a:fld id="{FA941FB5-B56A-DB49-A8AB-D06F1CE43BD1}" type="slidenum">
              <a:rPr lang="en-US" smtClean="0"/>
              <a:t>92</a:t>
            </a:fld>
            <a:endParaRPr lang="en-US"/>
          </a:p>
        </p:txBody>
      </p:sp>
      <p:sp>
        <p:nvSpPr>
          <p:cNvPr id="2" name="文本框 1">
            <a:extLst>
              <a:ext uri="{FF2B5EF4-FFF2-40B4-BE49-F238E27FC236}">
                <a16:creationId xmlns:a16="http://schemas.microsoft.com/office/drawing/2014/main" xmlns="" id="{381634B0-A960-4A69-86A4-55A942352D86}"/>
              </a:ext>
            </a:extLst>
          </p:cNvPr>
          <p:cNvSpPr txBox="1"/>
          <p:nvPr/>
        </p:nvSpPr>
        <p:spPr>
          <a:xfrm>
            <a:off x="566555" y="558419"/>
            <a:ext cx="6570731" cy="430887"/>
          </a:xfrm>
          <a:prstGeom prst="rect">
            <a:avLst/>
          </a:prstGeom>
          <a:noFill/>
        </p:spPr>
        <p:txBody>
          <a:bodyPr wrap="square" rtlCol="0">
            <a:spAutoFit/>
          </a:bodyPr>
          <a:lstStyle/>
          <a:p>
            <a:r>
              <a:rPr lang="en-US" altLang="zh-CN" sz="2200" b="1" dirty="0">
                <a:solidFill>
                  <a:srgbClr val="3333FF"/>
                </a:solidFill>
                <a:latin typeface="Times New Roman" panose="02020603050405020304" pitchFamily="18" charset="0"/>
                <a:cs typeface="Times New Roman" panose="02020603050405020304" pitchFamily="18" charset="0"/>
              </a:rPr>
              <a:t>Deeper thought on permutations and combinations </a:t>
            </a:r>
            <a:endParaRPr lang="zh-CN" altLang="en-US" sz="2200" b="1"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2033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68643"/>
                                        </p:tgtEl>
                                        <p:attrNameLst>
                                          <p:attrName>style.visibility</p:attrName>
                                        </p:attrNameLst>
                                      </p:cBhvr>
                                      <p:to>
                                        <p:strVal val="visible"/>
                                      </p:to>
                                    </p:set>
                                    <p:animEffect transition="in" filter="wipe(up)">
                                      <p:cBhvr>
                                        <p:cTn id="7" dur="75"/>
                                        <p:tgtEl>
                                          <p:spTgt spid="368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68644"/>
                                        </p:tgtEl>
                                        <p:attrNameLst>
                                          <p:attrName>style.visibility</p:attrName>
                                        </p:attrNameLst>
                                      </p:cBhvr>
                                      <p:to>
                                        <p:strVal val="visible"/>
                                      </p:to>
                                    </p:set>
                                    <p:anim calcmode="lin" valueType="num">
                                      <p:cBhvr additive="base">
                                        <p:cTn id="12" dur="500" fill="hold"/>
                                        <p:tgtEl>
                                          <p:spTgt spid="368644"/>
                                        </p:tgtEl>
                                        <p:attrNameLst>
                                          <p:attrName>ppt_x</p:attrName>
                                        </p:attrNameLst>
                                      </p:cBhvr>
                                      <p:tavLst>
                                        <p:tav tm="0">
                                          <p:val>
                                            <p:strVal val="0-#ppt_w/2"/>
                                          </p:val>
                                        </p:tav>
                                        <p:tav tm="100000">
                                          <p:val>
                                            <p:strVal val="#ppt_x"/>
                                          </p:val>
                                        </p:tav>
                                      </p:tavLst>
                                    </p:anim>
                                    <p:anim calcmode="lin" valueType="num">
                                      <p:cBhvr additive="base">
                                        <p:cTn id="13" dur="500" fill="hold"/>
                                        <p:tgtEl>
                                          <p:spTgt spid="36864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368645"/>
                                        </p:tgtEl>
                                        <p:attrNameLst>
                                          <p:attrName>style.visibility</p:attrName>
                                        </p:attrNameLst>
                                      </p:cBhvr>
                                      <p:to>
                                        <p:strVal val="visible"/>
                                      </p:to>
                                    </p:set>
                                    <p:animEffect transition="in" filter="wipe(up)">
                                      <p:cBhvr>
                                        <p:cTn id="18" dur="75"/>
                                        <p:tgtEl>
                                          <p:spTgt spid="36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autoUpdateAnimBg="0"/>
      <p:bldP spid="368644" grpId="0" autoUpdateAnimBg="0"/>
      <p:bldP spid="368645"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xmlns="" id="{106F50D5-7D1F-43CB-BCA1-C91B9EBF4F15}"/>
              </a:ext>
            </a:extLst>
          </p:cNvPr>
          <p:cNvSpPr txBox="1">
            <a:spLocks noChangeArrowheads="1"/>
          </p:cNvSpPr>
          <p:nvPr/>
        </p:nvSpPr>
        <p:spPr bwMode="auto">
          <a:xfrm>
            <a:off x="546653" y="1171085"/>
            <a:ext cx="7424530" cy="1061829"/>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Font typeface="Wingdings" panose="05000000000000000000" pitchFamily="2" charset="2"/>
              <a:buChar char="l"/>
            </a:pPr>
            <a:r>
              <a:rPr kumimoji="1" lang="en-US" altLang="zh-CN" sz="2100" dirty="0">
                <a:solidFill>
                  <a:srgbClr val="FF0000"/>
                </a:solidFill>
                <a:latin typeface="Times New Roman" charset="0"/>
                <a:ea typeface="Times New Roman" charset="0"/>
                <a:cs typeface="Times New Roman" charset="0"/>
              </a:rPr>
              <a:t>Combinations: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extracting</a:t>
            </a:r>
            <a:r>
              <a:rPr kumimoji="1" lang="zh-CN" altLang="en-US" sz="2100" dirty="0">
                <a:latin typeface="Times New Roman" charset="0"/>
                <a:ea typeface="Times New Roman" charset="0"/>
                <a:cs typeface="Times New Roman" charset="0"/>
              </a:rPr>
              <a:t> </a:t>
            </a:r>
            <a:r>
              <a:rPr kumimoji="1" lang="en-US" altLang="zh-CN" sz="2100" i="1" dirty="0">
                <a:latin typeface="Times New Roman" charset="0"/>
                <a:ea typeface="Times New Roman" charset="0"/>
                <a:cs typeface="Times New Roman" charset="0"/>
              </a:rPr>
              <a:t>k</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elements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from</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a</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set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with</a:t>
            </a:r>
            <a:r>
              <a:rPr kumimoji="1" lang="zh-CN" altLang="en-US" sz="2100" dirty="0">
                <a:latin typeface="Times New Roman" charset="0"/>
                <a:ea typeface="Times New Roman" charset="0"/>
                <a:cs typeface="Times New Roman" charset="0"/>
              </a:rPr>
              <a:t> </a:t>
            </a:r>
            <a:r>
              <a:rPr kumimoji="1" lang="en-US" altLang="zh-CN" sz="2100" i="1" dirty="0">
                <a:latin typeface="Times New Roman" charset="0"/>
                <a:ea typeface="Times New Roman" charset="0"/>
                <a:cs typeface="Times New Roman" charset="0"/>
              </a:rPr>
              <a:t>n</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elements.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What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is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the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total</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number</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without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considering</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the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order?</a:t>
            </a:r>
          </a:p>
        </p:txBody>
      </p:sp>
      <mc:AlternateContent xmlns:mc="http://schemas.openxmlformats.org/markup-compatibility/2006" xmlns:a14="http://schemas.microsoft.com/office/drawing/2010/main">
        <mc:Choice Requires="a14">
          <p:sp>
            <p:nvSpPr>
              <p:cNvPr id="369668" name="Text Box 4">
                <a:extLst>
                  <a:ext uri="{FF2B5EF4-FFF2-40B4-BE49-F238E27FC236}">
                    <a16:creationId xmlns:a16="http://schemas.microsoft.com/office/drawing/2014/main" xmlns="" id="{BB49FC1F-6715-4DCA-A889-38294B9275F7}"/>
                  </a:ext>
                </a:extLst>
              </p:cNvPr>
              <p:cNvSpPr txBox="1">
                <a:spLocks noChangeArrowheads="1"/>
              </p:cNvSpPr>
              <p:nvPr/>
            </p:nvSpPr>
            <p:spPr bwMode="auto">
              <a:xfrm>
                <a:off x="2404028" y="2242566"/>
                <a:ext cx="3353835" cy="745460"/>
              </a:xfrm>
              <a:prstGeom prst="rect">
                <a:avLst/>
              </a:prstGeom>
              <a:noFill/>
              <a:ln>
                <a:noFill/>
              </a:ln>
              <a:effectLst/>
              <a:extLst>
                <a:ext uri="{909E8E84-426E-40DD-AFC4-6F175D3DCCD1}">
                  <a14:hiddenFill>
                    <a:gradFill rotWithShape="0">
                      <a:gsLst>
                        <a:gs pos="0">
                          <a:schemeClr val="bg1"/>
                        </a:gs>
                        <a:gs pos="50000">
                          <a:schemeClr val="accent1"/>
                        </a:gs>
                        <a:gs pos="100000">
                          <a:schemeClr val="bg1"/>
                        </a:gs>
                      </a:gsLst>
                      <a:lin ang="2700000" scaled="1"/>
                    </a:gra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flatTx/>
              </a:bodyPr>
              <a:lstStyle/>
              <a:p>
                <a:pPr>
                  <a:spcBef>
                    <a:spcPct val="50000"/>
                  </a:spcBef>
                  <a:defRPr/>
                </a:pPr>
                <a:r>
                  <a:rPr lang="en-US" altLang="zh-CN" sz="2400" dirty="0">
                    <a:latin typeface="Times New Roman" charset="0"/>
                    <a:ea typeface="Times New Roman" charset="0"/>
                    <a:cs typeface="Times New Roman" charset="0"/>
                  </a:rPr>
                  <a:t>It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is</a:t>
                </a:r>
                <a:r>
                  <a:rPr lang="zh-CN" altLang="en-US" sz="2400" dirty="0">
                    <a:latin typeface="Times New Roman" charset="0"/>
                    <a:ea typeface="Times New Roman" charset="0"/>
                    <a:cs typeface="Times New Roman" charset="0"/>
                  </a:rPr>
                  <a:t> </a:t>
                </a:r>
                <a14:m>
                  <m:oMath xmlns:m="http://schemas.openxmlformats.org/officeDocument/2006/math">
                    <m:sSubSup>
                      <m:sSubSupPr>
                        <m:ctrlPr>
                          <a:rPr lang="en-US" altLang="zh-CN" sz="2400" i="1">
                            <a:latin typeface="Cambria Math" charset="0"/>
                            <a:ea typeface="Times New Roman" charset="0"/>
                            <a:cs typeface="Times New Roman" charset="0"/>
                          </a:rPr>
                        </m:ctrlPr>
                      </m:sSubSupPr>
                      <m:e>
                        <m:r>
                          <a:rPr lang="en-US" altLang="zh-CN" sz="2400" i="1">
                            <a:latin typeface="Cambria Math" charset="0"/>
                            <a:ea typeface="Times New Roman" charset="0"/>
                            <a:cs typeface="Times New Roman" charset="0"/>
                          </a:rPr>
                          <m:t>𝐶</m:t>
                        </m:r>
                      </m:e>
                      <m:sub>
                        <m:r>
                          <a:rPr lang="en-US" altLang="zh-CN" sz="2400" i="1">
                            <a:latin typeface="Cambria Math" charset="0"/>
                            <a:ea typeface="Times New Roman" charset="0"/>
                            <a:cs typeface="Times New Roman" charset="0"/>
                          </a:rPr>
                          <m:t>𝑛</m:t>
                        </m:r>
                      </m:sub>
                      <m:sup>
                        <m:r>
                          <a:rPr lang="en-US" altLang="zh-CN" sz="2400" i="1">
                            <a:latin typeface="Cambria Math" charset="0"/>
                            <a:ea typeface="Times New Roman" charset="0"/>
                            <a:cs typeface="Times New Roman" charset="0"/>
                          </a:rPr>
                          <m:t>𝑘</m:t>
                        </m:r>
                      </m:sup>
                    </m:sSubSup>
                    <m:r>
                      <a:rPr lang="en-US" altLang="zh-CN" sz="2400" i="1">
                        <a:latin typeface="Cambria Math" charset="0"/>
                        <a:ea typeface="Times New Roman" charset="0"/>
                        <a:cs typeface="Times New Roman" charset="0"/>
                      </a:rPr>
                      <m:t>=</m:t>
                    </m:r>
                    <m:d>
                      <m:dPr>
                        <m:begChr m:val=""/>
                        <m:ctrlPr>
                          <a:rPr lang="en-US" altLang="zh-CN" sz="2400" i="1">
                            <a:latin typeface="Cambria Math" charset="0"/>
                            <a:ea typeface="Times New Roman" charset="0"/>
                            <a:cs typeface="Times New Roman" charset="0"/>
                          </a:rPr>
                        </m:ctrlPr>
                      </m:dPr>
                      <m:e>
                        <m:d>
                          <m:dPr>
                            <m:endChr m:val=""/>
                            <m:ctrlPr>
                              <a:rPr lang="en-US" altLang="zh-CN" sz="2400" i="1">
                                <a:latin typeface="Cambria Math" charset="0"/>
                                <a:ea typeface="Times New Roman" charset="0"/>
                                <a:cs typeface="Times New Roman" charset="0"/>
                              </a:rPr>
                            </m:ctrlPr>
                          </m:dPr>
                          <m:e>
                            <m:m>
                              <m:mPr>
                                <m:mcs>
                                  <m:mc>
                                    <m:mcPr>
                                      <m:count m:val="1"/>
                                      <m:mcJc m:val="center"/>
                                    </m:mcPr>
                                  </m:mc>
                                </m:mcs>
                                <m:ctrlPr>
                                  <a:rPr lang="en-US" altLang="zh-CN" sz="2400" i="1">
                                    <a:latin typeface="Cambria Math" charset="0"/>
                                    <a:ea typeface="Times New Roman" charset="0"/>
                                    <a:cs typeface="Times New Roman" charset="0"/>
                                  </a:rPr>
                                </m:ctrlPr>
                              </m:mPr>
                              <m:mr>
                                <m:e>
                                  <m:r>
                                    <a:rPr lang="en-US" altLang="zh-CN" sz="2400" i="1">
                                      <a:latin typeface="Cambria Math" charset="0"/>
                                      <a:ea typeface="Times New Roman" charset="0"/>
                                      <a:cs typeface="Times New Roman" charset="0"/>
                                    </a:rPr>
                                    <m:t>𝑛</m:t>
                                  </m:r>
                                </m:e>
                              </m:mr>
                              <m:mr>
                                <m:e>
                                  <m:r>
                                    <a:rPr lang="en-US" altLang="zh-CN" sz="2400" i="1">
                                      <a:latin typeface="Cambria Math" charset="0"/>
                                      <a:ea typeface="Times New Roman" charset="0"/>
                                      <a:cs typeface="Times New Roman" charset="0"/>
                                    </a:rPr>
                                    <m:t>𝑘</m:t>
                                  </m:r>
                                </m:e>
                              </m:mr>
                            </m:m>
                          </m:e>
                        </m:d>
                      </m:e>
                    </m:d>
                    <m:r>
                      <a:rPr lang="en-US" altLang="zh-CN" sz="2400" i="1">
                        <a:latin typeface="Cambria Math" charset="0"/>
                        <a:ea typeface="Times New Roman" charset="0"/>
                        <a:cs typeface="Times New Roman" charset="0"/>
                      </a:rPr>
                      <m:t>=</m:t>
                    </m:r>
                    <m:f>
                      <m:fPr>
                        <m:ctrlPr>
                          <a:rPr lang="en-US" altLang="zh-CN" sz="2400" i="1">
                            <a:latin typeface="Cambria Math" charset="0"/>
                            <a:ea typeface="Times New Roman" charset="0"/>
                            <a:cs typeface="Times New Roman" charset="0"/>
                          </a:rPr>
                        </m:ctrlPr>
                      </m:fPr>
                      <m:num>
                        <m:r>
                          <a:rPr lang="en-US" altLang="zh-CN" sz="2400" i="1">
                            <a:latin typeface="Cambria Math" charset="0"/>
                            <a:ea typeface="Times New Roman" charset="0"/>
                            <a:cs typeface="Times New Roman" charset="0"/>
                          </a:rPr>
                          <m:t>𝑛</m:t>
                        </m:r>
                        <m:r>
                          <a:rPr lang="en-US" altLang="zh-CN" sz="2400" i="1">
                            <a:latin typeface="Cambria Math" charset="0"/>
                            <a:ea typeface="Times New Roman" charset="0"/>
                            <a:cs typeface="Times New Roman" charset="0"/>
                          </a:rPr>
                          <m:t>!</m:t>
                        </m:r>
                      </m:num>
                      <m:den>
                        <m:r>
                          <a:rPr lang="en-US" altLang="zh-CN" sz="2400" i="1">
                            <a:latin typeface="Cambria Math" charset="0"/>
                            <a:ea typeface="Times New Roman" charset="0"/>
                            <a:cs typeface="Times New Roman" charset="0"/>
                          </a:rPr>
                          <m:t>𝑘</m:t>
                        </m:r>
                        <m:r>
                          <a:rPr lang="en-US" altLang="zh-CN" sz="2400" i="1">
                            <a:latin typeface="Cambria Math" charset="0"/>
                            <a:ea typeface="Times New Roman" charset="0"/>
                            <a:cs typeface="Times New Roman" charset="0"/>
                          </a:rPr>
                          <m:t>!</m:t>
                        </m:r>
                        <m:d>
                          <m:dPr>
                            <m:ctrlPr>
                              <a:rPr lang="en-US" altLang="zh-CN" sz="2400" i="1">
                                <a:latin typeface="Cambria Math" charset="0"/>
                                <a:ea typeface="Times New Roman" charset="0"/>
                                <a:cs typeface="Times New Roman" charset="0"/>
                              </a:rPr>
                            </m:ctrlPr>
                          </m:dPr>
                          <m:e>
                            <m:r>
                              <a:rPr lang="en-US" altLang="zh-CN" sz="2400" i="1">
                                <a:latin typeface="Cambria Math" charset="0"/>
                                <a:ea typeface="Times New Roman" charset="0"/>
                                <a:cs typeface="Times New Roman" charset="0"/>
                              </a:rPr>
                              <m:t>𝑛</m:t>
                            </m:r>
                            <m:r>
                              <a:rPr lang="en-US" altLang="zh-CN" sz="2400" i="1">
                                <a:latin typeface="Cambria Math" charset="0"/>
                                <a:ea typeface="Times New Roman" charset="0"/>
                                <a:cs typeface="Times New Roman" charset="0"/>
                              </a:rPr>
                              <m:t>−</m:t>
                            </m:r>
                            <m:r>
                              <a:rPr lang="en-US" altLang="zh-CN" sz="2400" i="1">
                                <a:latin typeface="Cambria Math" charset="0"/>
                                <a:ea typeface="Times New Roman" charset="0"/>
                                <a:cs typeface="Times New Roman" charset="0"/>
                              </a:rPr>
                              <m:t>𝑘</m:t>
                            </m:r>
                          </m:e>
                        </m:d>
                        <m:r>
                          <a:rPr lang="en-US" altLang="zh-CN" sz="2400" i="1">
                            <a:latin typeface="Cambria Math" charset="0"/>
                            <a:ea typeface="Times New Roman" charset="0"/>
                            <a:cs typeface="Times New Roman" charset="0"/>
                          </a:rPr>
                          <m:t>!</m:t>
                        </m:r>
                      </m:den>
                    </m:f>
                  </m:oMath>
                </a14:m>
                <a:endParaRPr lang="en-US" altLang="zh-CN" sz="2400" dirty="0">
                  <a:latin typeface="Times New Roman" charset="0"/>
                  <a:ea typeface="Times New Roman" charset="0"/>
                  <a:cs typeface="Times New Roman" charset="0"/>
                </a:endParaRPr>
              </a:p>
            </p:txBody>
          </p:sp>
        </mc:Choice>
        <mc:Fallback xmlns="">
          <p:sp>
            <p:nvSpPr>
              <p:cNvPr id="369668" name="Text Box 4">
                <a:extLst>
                  <a:ext uri="{FF2B5EF4-FFF2-40B4-BE49-F238E27FC236}">
                    <a16:creationId xmlns:a16="http://schemas.microsoft.com/office/drawing/2014/main" id="{BB49FC1F-6715-4DCA-A889-38294B9275F7}"/>
                  </a:ext>
                </a:extLst>
              </p:cNvPr>
              <p:cNvSpPr txBox="1">
                <a:spLocks noRot="1" noChangeAspect="1" noMove="1" noResize="1" noEditPoints="1" noAdjustHandles="1" noChangeArrowheads="1" noChangeShapeType="1" noTextEdit="1"/>
              </p:cNvSpPr>
              <p:nvPr/>
            </p:nvSpPr>
            <p:spPr bwMode="auto">
              <a:xfrm>
                <a:off x="2404028" y="2242566"/>
                <a:ext cx="3353835" cy="745460"/>
              </a:xfrm>
              <a:prstGeom prst="rect">
                <a:avLst/>
              </a:prstGeom>
              <a:blipFill>
                <a:blip r:embed="rId2"/>
                <a:stretch>
                  <a:fillRect l="-2722"/>
                </a:stretch>
              </a:blip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69670" name="Text Box 6">
            <a:extLst>
              <a:ext uri="{FF2B5EF4-FFF2-40B4-BE49-F238E27FC236}">
                <a16:creationId xmlns:a16="http://schemas.microsoft.com/office/drawing/2014/main" xmlns="" id="{AA8BA8EE-0735-497D-8B92-3A4C5DEA87FF}"/>
              </a:ext>
            </a:extLst>
          </p:cNvPr>
          <p:cNvSpPr txBox="1">
            <a:spLocks noChangeArrowheads="1"/>
          </p:cNvSpPr>
          <p:nvPr/>
        </p:nvSpPr>
        <p:spPr bwMode="auto">
          <a:xfrm>
            <a:off x="546653" y="3136211"/>
            <a:ext cx="7278135" cy="1061829"/>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Font typeface="Wingdings" panose="05000000000000000000" pitchFamily="2" charset="2"/>
              <a:buChar char="l"/>
            </a:pPr>
            <a:r>
              <a:rPr kumimoji="1" lang="en-US" altLang="zh-CN" sz="2100" dirty="0">
                <a:solidFill>
                  <a:srgbClr val="FF0000"/>
                </a:solidFill>
                <a:latin typeface="Times New Roman" charset="0"/>
                <a:ea typeface="Times New Roman" charset="0"/>
                <a:cs typeface="Times New Roman" charset="0"/>
              </a:rPr>
              <a:t>Repeated</a:t>
            </a:r>
            <a:r>
              <a:rPr kumimoji="1" lang="zh-CN" altLang="en-US" sz="2100" dirty="0">
                <a:solidFill>
                  <a:srgbClr val="FF0000"/>
                </a:solidFill>
                <a:latin typeface="Times New Roman" charset="0"/>
                <a:ea typeface="Times New Roman" charset="0"/>
                <a:cs typeface="Times New Roman" charset="0"/>
              </a:rPr>
              <a:t> </a:t>
            </a:r>
            <a:r>
              <a:rPr kumimoji="1" lang="en-US" altLang="zh-CN" sz="2100" dirty="0">
                <a:solidFill>
                  <a:srgbClr val="FF0000"/>
                </a:solidFill>
                <a:latin typeface="Times New Roman" charset="0"/>
                <a:ea typeface="Times New Roman" charset="0"/>
                <a:cs typeface="Times New Roman" charset="0"/>
              </a:rPr>
              <a:t>combinations:</a:t>
            </a:r>
            <a:r>
              <a:rPr kumimoji="1" lang="zh-CN" altLang="en-US" sz="2100" dirty="0">
                <a:solidFill>
                  <a:srgbClr val="FF0000"/>
                </a:solidFill>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extracting</a:t>
            </a:r>
            <a:r>
              <a:rPr kumimoji="1" lang="zh-CN" altLang="en-US" sz="2100" dirty="0">
                <a:latin typeface="Times New Roman" charset="0"/>
                <a:ea typeface="Times New Roman" charset="0"/>
                <a:cs typeface="Times New Roman" charset="0"/>
              </a:rPr>
              <a:t> </a:t>
            </a:r>
            <a:r>
              <a:rPr kumimoji="1" lang="en-US" altLang="zh-CN" sz="2100" i="1" dirty="0">
                <a:latin typeface="Times New Roman" charset="0"/>
                <a:ea typeface="Times New Roman" charset="0"/>
                <a:cs typeface="Times New Roman" charset="0"/>
              </a:rPr>
              <a:t>k</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elements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from</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a</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set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with</a:t>
            </a:r>
            <a:r>
              <a:rPr kumimoji="1" lang="zh-CN" altLang="en-US" sz="2100" dirty="0">
                <a:latin typeface="Times New Roman" charset="0"/>
                <a:ea typeface="Times New Roman" charset="0"/>
                <a:cs typeface="Times New Roman" charset="0"/>
              </a:rPr>
              <a:t> </a:t>
            </a:r>
            <a:r>
              <a:rPr kumimoji="1" lang="en-US" altLang="zh-CN" sz="2100" i="1" dirty="0">
                <a:latin typeface="Times New Roman" charset="0"/>
                <a:ea typeface="Times New Roman" charset="0"/>
                <a:cs typeface="Times New Roman" charset="0"/>
              </a:rPr>
              <a:t>n</a:t>
            </a:r>
            <a:r>
              <a:rPr kumimoji="1" lang="zh-CN" altLang="en-US" sz="2100" i="1"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elements,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once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taking</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one,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record</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the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result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and</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put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it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back.</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What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is</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the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total</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number</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without</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considering</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the</a:t>
            </a:r>
            <a:r>
              <a:rPr kumimoji="1" lang="zh-CN" altLang="en-US" sz="2100" dirty="0">
                <a:latin typeface="Times New Roman" charset="0"/>
                <a:ea typeface="Times New Roman" charset="0"/>
                <a:cs typeface="Times New Roman" charset="0"/>
              </a:rPr>
              <a:t> </a:t>
            </a:r>
            <a:r>
              <a:rPr kumimoji="1" lang="en-US" altLang="zh-CN" sz="2100" dirty="0">
                <a:latin typeface="Times New Roman" charset="0"/>
                <a:ea typeface="Times New Roman" charset="0"/>
                <a:cs typeface="Times New Roman" charset="0"/>
              </a:rPr>
              <a:t>order?</a:t>
            </a:r>
            <a:r>
              <a:rPr kumimoji="1" lang="zh-CN" altLang="en-US" sz="2100" b="1" dirty="0">
                <a:latin typeface="Times New Roman" charset="0"/>
                <a:ea typeface="Times New Roman" charset="0"/>
                <a:cs typeface="Times New Roman" charset="0"/>
              </a:rPr>
              <a:t> </a:t>
            </a:r>
            <a:endParaRPr kumimoji="1" lang="en-US" altLang="zh-CN" sz="2100" b="1"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 name="TextBox 1"/>
              <p:cNvSpPr txBox="1"/>
              <p:nvPr/>
            </p:nvSpPr>
            <p:spPr>
              <a:xfrm>
                <a:off x="1580322" y="4375608"/>
                <a:ext cx="5590761" cy="9219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charset="0"/>
                            </a:rPr>
                          </m:ctrlPr>
                        </m:sSubSupPr>
                        <m:e>
                          <m:r>
                            <a:rPr lang="en-US" altLang="zh-CN" i="1">
                              <a:latin typeface="Cambria Math" charset="0"/>
                            </a:rPr>
                            <m:t>𝐶</m:t>
                          </m:r>
                        </m:e>
                        <m:sub>
                          <m:r>
                            <a:rPr lang="en-US" altLang="zh-CN" i="1">
                              <a:latin typeface="Cambria Math" charset="0"/>
                            </a:rPr>
                            <m:t>𝑛</m:t>
                          </m:r>
                          <m:r>
                            <a:rPr lang="en-US" altLang="zh-CN" i="1">
                              <a:latin typeface="Cambria Math" charset="0"/>
                            </a:rPr>
                            <m:t>+</m:t>
                          </m:r>
                          <m:r>
                            <a:rPr lang="en-US" altLang="zh-CN" i="1">
                              <a:latin typeface="Cambria Math" charset="0"/>
                            </a:rPr>
                            <m:t>𝑘</m:t>
                          </m:r>
                          <m:r>
                            <a:rPr lang="en-US" altLang="zh-CN" i="1">
                              <a:latin typeface="Cambria Math" charset="0"/>
                            </a:rPr>
                            <m:t>−1</m:t>
                          </m:r>
                        </m:sub>
                        <m:sup>
                          <m:r>
                            <a:rPr lang="en-US" altLang="zh-CN" i="1">
                              <a:latin typeface="Cambria Math" charset="0"/>
                            </a:rPr>
                            <m:t>𝑘</m:t>
                          </m:r>
                        </m:sup>
                      </m:sSubSup>
                      <m:r>
                        <a:rPr lang="en-US" altLang="zh-CN" i="1">
                          <a:latin typeface="Cambria Math" charset="0"/>
                        </a:rPr>
                        <m:t>=</m:t>
                      </m:r>
                      <m:d>
                        <m:dPr>
                          <m:begChr m:val=""/>
                          <m:ctrlPr>
                            <a:rPr lang="en-US" altLang="zh-CN" sz="2100" i="1">
                              <a:latin typeface="Cambria Math" charset="0"/>
                              <a:ea typeface="Times New Roman" charset="0"/>
                              <a:cs typeface="Times New Roman" charset="0"/>
                            </a:rPr>
                          </m:ctrlPr>
                        </m:dPr>
                        <m:e>
                          <m:d>
                            <m:dPr>
                              <m:endChr m:val=""/>
                              <m:ctrlPr>
                                <a:rPr lang="en-US" altLang="zh-CN" sz="2100" i="1">
                                  <a:latin typeface="Cambria Math" charset="0"/>
                                  <a:ea typeface="Times New Roman" charset="0"/>
                                  <a:cs typeface="Times New Roman" charset="0"/>
                                </a:rPr>
                              </m:ctrlPr>
                            </m:dPr>
                            <m:e>
                              <m:m>
                                <m:mPr>
                                  <m:mcs>
                                    <m:mc>
                                      <m:mcPr>
                                        <m:count m:val="1"/>
                                        <m:mcJc m:val="center"/>
                                      </m:mcPr>
                                    </m:mc>
                                  </m:mcs>
                                  <m:ctrlPr>
                                    <a:rPr lang="en-US" altLang="zh-CN" sz="2100" i="1">
                                      <a:latin typeface="Cambria Math" charset="0"/>
                                      <a:ea typeface="Times New Roman" charset="0"/>
                                      <a:cs typeface="Times New Roman" charset="0"/>
                                    </a:rPr>
                                  </m:ctrlPr>
                                </m:mPr>
                                <m:mr>
                                  <m:e>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𝑘</m:t>
                                    </m:r>
                                    <m:r>
                                      <a:rPr lang="en-US" altLang="zh-CN" sz="2100" i="1">
                                        <a:latin typeface="Cambria Math" charset="0"/>
                                        <a:ea typeface="Times New Roman" charset="0"/>
                                        <a:cs typeface="Times New Roman" charset="0"/>
                                      </a:rPr>
                                      <m:t>−1</m:t>
                                    </m:r>
                                  </m:e>
                                </m:mr>
                                <m:mr>
                                  <m:e>
                                    <m:r>
                                      <a:rPr lang="en-US" altLang="zh-CN" sz="2100" i="1">
                                        <a:latin typeface="Cambria Math" charset="0"/>
                                        <a:ea typeface="Times New Roman" charset="0"/>
                                        <a:cs typeface="Times New Roman" charset="0"/>
                                      </a:rPr>
                                      <m:t>𝑘</m:t>
                                    </m:r>
                                  </m:e>
                                </m:mr>
                              </m:m>
                            </m:e>
                          </m:d>
                        </m:e>
                      </m:d>
                      <m:r>
                        <a:rPr lang="en-US" altLang="zh-CN" sz="2100" i="1">
                          <a:latin typeface="Cambria Math" charset="0"/>
                          <a:ea typeface="Times New Roman" charset="0"/>
                          <a:cs typeface="Times New Roman" charset="0"/>
                        </a:rPr>
                        <m:t>=</m:t>
                      </m:r>
                      <m:f>
                        <m:fPr>
                          <m:ctrlPr>
                            <a:rPr lang="en-US" altLang="zh-CN" sz="2100" i="1">
                              <a:latin typeface="Cambria Math" charset="0"/>
                              <a:ea typeface="Times New Roman" charset="0"/>
                              <a:cs typeface="Times New Roman" charset="0"/>
                            </a:rPr>
                          </m:ctrlPr>
                        </m:fPr>
                        <m:num>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𝑘</m:t>
                          </m:r>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𝑘</m:t>
                          </m:r>
                          <m:r>
                            <a:rPr lang="en-US" altLang="zh-CN" sz="2100" i="1">
                              <a:latin typeface="Cambria Math" charset="0"/>
                              <a:ea typeface="Times New Roman" charset="0"/>
                              <a:cs typeface="Times New Roman" charset="0"/>
                            </a:rPr>
                            <m:t>!</m:t>
                          </m:r>
                          <m:d>
                            <m:dPr>
                              <m:ctrlPr>
                                <a:rPr lang="en-US" altLang="zh-CN" sz="2100" i="1">
                                  <a:latin typeface="Cambria Math" charset="0"/>
                                  <a:ea typeface="Times New Roman" charset="0"/>
                                  <a:cs typeface="Times New Roman" charset="0"/>
                                </a:rPr>
                              </m:ctrlPr>
                            </m:dPr>
                            <m:e>
                              <m:r>
                                <a:rPr lang="en-US" altLang="zh-CN" sz="2100" i="1">
                                  <a:latin typeface="Cambria Math" charset="0"/>
                                  <a:ea typeface="Times New Roman" charset="0"/>
                                  <a:cs typeface="Times New Roman" charset="0"/>
                                </a:rPr>
                                <m:t>𝑛</m:t>
                              </m:r>
                              <m:r>
                                <a:rPr lang="en-US" altLang="zh-CN" sz="2100" i="1">
                                  <a:latin typeface="Cambria Math" charset="0"/>
                                  <a:ea typeface="Times New Roman" charset="0"/>
                                  <a:cs typeface="Times New Roman" charset="0"/>
                                </a:rPr>
                                <m:t>−1</m:t>
                              </m:r>
                            </m:e>
                          </m:d>
                          <m:r>
                            <a:rPr lang="en-US" altLang="zh-CN" sz="2100" i="1">
                              <a:latin typeface="Cambria Math" charset="0"/>
                              <a:ea typeface="Times New Roman" charset="0"/>
                              <a:cs typeface="Times New Roman" charset="0"/>
                            </a:rPr>
                            <m:t>!</m:t>
                          </m:r>
                        </m:den>
                      </m:f>
                    </m:oMath>
                  </m:oMathPara>
                </a14:m>
                <a:endParaRPr lang="en-US" sz="2100" dirty="0"/>
              </a:p>
            </p:txBody>
          </p:sp>
        </mc:Choice>
        <mc:Fallback xmlns="">
          <p:sp>
            <p:nvSpPr>
              <p:cNvPr id="2" name="TextBox 1"/>
              <p:cNvSpPr txBox="1">
                <a:spLocks noRot="1" noChangeAspect="1" noMove="1" noResize="1" noEditPoints="1" noAdjustHandles="1" noChangeArrowheads="1" noChangeShapeType="1" noTextEdit="1"/>
              </p:cNvSpPr>
              <p:nvPr/>
            </p:nvSpPr>
            <p:spPr>
              <a:xfrm>
                <a:off x="1580322" y="4375608"/>
                <a:ext cx="5590761" cy="921919"/>
              </a:xfrm>
              <a:prstGeom prst="rect">
                <a:avLst/>
              </a:prstGeom>
              <a:blipFill>
                <a:blip r:embed="rId3"/>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CCDB6E7F-673B-4158-9F0A-71AB60B5002A}"/>
              </a:ext>
            </a:extLst>
          </p:cNvPr>
          <p:cNvSpPr>
            <a:spLocks noGrp="1"/>
          </p:cNvSpPr>
          <p:nvPr>
            <p:ph type="sldNum" sz="quarter" idx="12"/>
          </p:nvPr>
        </p:nvSpPr>
        <p:spPr/>
        <p:txBody>
          <a:bodyPr/>
          <a:lstStyle/>
          <a:p>
            <a:fld id="{FA941FB5-B56A-DB49-A8AB-D06F1CE43BD1}" type="slidenum">
              <a:rPr lang="en-US" smtClean="0"/>
              <a:t>93</a:t>
            </a:fld>
            <a:endParaRPr lang="en-US"/>
          </a:p>
        </p:txBody>
      </p:sp>
    </p:spTree>
    <p:extLst>
      <p:ext uri="{BB962C8B-B14F-4D97-AF65-F5344CB8AC3E}">
        <p14:creationId xmlns:p14="http://schemas.microsoft.com/office/powerpoint/2010/main" val="14369657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9668"/>
                                        </p:tgtEl>
                                        <p:attrNameLst>
                                          <p:attrName>style.visibility</p:attrName>
                                        </p:attrNameLst>
                                      </p:cBhvr>
                                      <p:to>
                                        <p:strVal val="visible"/>
                                      </p:to>
                                    </p:set>
                                    <p:anim calcmode="lin" valueType="num">
                                      <p:cBhvr additive="base">
                                        <p:cTn id="7" dur="500" fill="hold"/>
                                        <p:tgtEl>
                                          <p:spTgt spid="369668"/>
                                        </p:tgtEl>
                                        <p:attrNameLst>
                                          <p:attrName>ppt_x</p:attrName>
                                        </p:attrNameLst>
                                      </p:cBhvr>
                                      <p:tavLst>
                                        <p:tav tm="0">
                                          <p:val>
                                            <p:strVal val="#ppt_x"/>
                                          </p:val>
                                        </p:tav>
                                        <p:tav tm="100000">
                                          <p:val>
                                            <p:strVal val="#ppt_x"/>
                                          </p:val>
                                        </p:tav>
                                      </p:tavLst>
                                    </p:anim>
                                    <p:anim calcmode="lin" valueType="num">
                                      <p:cBhvr additive="base">
                                        <p:cTn id="8" dur="500" fill="hold"/>
                                        <p:tgtEl>
                                          <p:spTgt spid="3696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9670"/>
                                        </p:tgtEl>
                                        <p:attrNameLst>
                                          <p:attrName>style.visibility</p:attrName>
                                        </p:attrNameLst>
                                      </p:cBhvr>
                                      <p:to>
                                        <p:strVal val="visible"/>
                                      </p:to>
                                    </p:set>
                                    <p:anim calcmode="lin" valueType="num">
                                      <p:cBhvr additive="base">
                                        <p:cTn id="13" dur="500" fill="hold"/>
                                        <p:tgtEl>
                                          <p:spTgt spid="369670"/>
                                        </p:tgtEl>
                                        <p:attrNameLst>
                                          <p:attrName>ppt_x</p:attrName>
                                        </p:attrNameLst>
                                      </p:cBhvr>
                                      <p:tavLst>
                                        <p:tav tm="0">
                                          <p:val>
                                            <p:strVal val="#ppt_x"/>
                                          </p:val>
                                        </p:tav>
                                        <p:tav tm="100000">
                                          <p:val>
                                            <p:strVal val="#ppt_x"/>
                                          </p:val>
                                        </p:tav>
                                      </p:tavLst>
                                    </p:anim>
                                    <p:anim calcmode="lin" valueType="num">
                                      <p:cBhvr additive="base">
                                        <p:cTn id="14" dur="500" fill="hold"/>
                                        <p:tgtEl>
                                          <p:spTgt spid="3696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8" grpId="0"/>
      <p:bldP spid="369670"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xmlns="" id="{C6827281-FE06-4414-B059-3918A25B9331}"/>
              </a:ext>
            </a:extLst>
          </p:cNvPr>
          <p:cNvSpPr txBox="1">
            <a:spLocks noChangeArrowheads="1"/>
          </p:cNvSpPr>
          <p:nvPr/>
        </p:nvSpPr>
        <p:spPr bwMode="auto">
          <a:xfrm>
            <a:off x="655983" y="1734363"/>
            <a:ext cx="8090452" cy="1130246"/>
          </a:xfrm>
          <a:prstGeom prst="rect">
            <a:avLst/>
          </a:prstGeom>
          <a:noFill/>
          <a:ln>
            <a:noFill/>
          </a:ln>
          <a:effectLst/>
          <a:extLst>
            <a:ext uri="{909E8E84-426E-40DD-AFC4-6F175D3DCCD1}">
              <a14:hiddenFill xmlns:a14="http://schemas.microsoft.com/office/drawing/2010/main">
                <a:gradFill rotWithShape="0">
                  <a:gsLst>
                    <a:gs pos="0">
                      <a:srgbClr val="707070"/>
                    </a:gs>
                    <a:gs pos="50000">
                      <a:srgbClr val="FFFFFF"/>
                    </a:gs>
                    <a:gs pos="100000">
                      <a:srgbClr val="707070"/>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5000"/>
              </a:spcBef>
              <a:spcAft>
                <a:spcPct val="5000"/>
              </a:spcAft>
              <a:buFontTx/>
              <a:buNone/>
            </a:pPr>
            <a:r>
              <a:rPr kumimoji="1" lang="en-US" altLang="zh-CN" sz="2400" dirty="0">
                <a:latin typeface="Times New Roman" charset="0"/>
                <a:ea typeface="Times New Roman" charset="0"/>
                <a:cs typeface="Times New Roman" charset="0"/>
              </a:rPr>
              <a:t>       In</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general, </a:t>
            </a:r>
            <a:r>
              <a:rPr kumimoji="1" lang="en-US" altLang="zh-CN" sz="2400" i="1" dirty="0">
                <a:latin typeface="Times New Roman" charset="0"/>
                <a:ea typeface="Times New Roman" charset="0"/>
                <a:cs typeface="Times New Roman" charset="0"/>
              </a:rPr>
              <a:t>n</a:t>
            </a:r>
            <a:r>
              <a:rPr kumimoji="1" lang="zh-CN" altLang="en-US" sz="2400" i="1"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distinct</a:t>
            </a:r>
            <a:r>
              <a:rPr kumimoji="1" lang="zh-CN" altLang="en-US" sz="2400" i="1"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balls,</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split</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them</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into</a:t>
            </a:r>
            <a:r>
              <a:rPr kumimoji="1" lang="zh-CN" altLang="en-US" sz="2400" dirty="0">
                <a:latin typeface="Times New Roman" charset="0"/>
                <a:ea typeface="Times New Roman" charset="0"/>
                <a:cs typeface="Times New Roman" charset="0"/>
              </a:rPr>
              <a:t> </a:t>
            </a:r>
            <a:r>
              <a:rPr kumimoji="1" lang="en-US" altLang="zh-CN" sz="2400" i="1" dirty="0">
                <a:latin typeface="Times New Roman" charset="0"/>
                <a:ea typeface="Times New Roman" charset="0"/>
                <a:cs typeface="Times New Roman" charset="0"/>
              </a:rPr>
              <a:t>m</a:t>
            </a:r>
            <a:r>
              <a:rPr kumimoji="1" lang="zh-CN" altLang="en-US" sz="2400" i="1"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groups</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(n&gt;m),</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the</a:t>
            </a:r>
            <a:r>
              <a:rPr kumimoji="1" lang="zh-CN" altLang="en-US" sz="2400" dirty="0">
                <a:latin typeface="Times New Roman" charset="0"/>
                <a:ea typeface="Times New Roman" charset="0"/>
                <a:cs typeface="Times New Roman" charset="0"/>
              </a:rPr>
              <a:t> </a:t>
            </a:r>
            <a:r>
              <a:rPr kumimoji="1" lang="en-US" altLang="zh-CN" sz="2400" i="1" dirty="0" err="1">
                <a:latin typeface="Times New Roman" charset="0"/>
                <a:ea typeface="Times New Roman" charset="0"/>
                <a:cs typeface="Times New Roman" charset="0"/>
              </a:rPr>
              <a:t>i</a:t>
            </a:r>
            <a:r>
              <a:rPr kumimoji="1" lang="en-US" altLang="zh-CN" sz="2400" dirty="0">
                <a:latin typeface="Times New Roman" charset="0"/>
                <a:ea typeface="Times New Roman" charset="0"/>
                <a:cs typeface="Times New Roman" charset="0"/>
              </a:rPr>
              <a:t> </a:t>
            </a:r>
            <a:r>
              <a:rPr kumimoji="1" lang="en-US" altLang="zh-CN" sz="2400" dirty="0" err="1">
                <a:latin typeface="Times New Roman" charset="0"/>
                <a:ea typeface="Times New Roman" charset="0"/>
                <a:cs typeface="Times New Roman" charset="0"/>
              </a:rPr>
              <a:t>th</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group</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has</a:t>
            </a:r>
            <a:r>
              <a:rPr kumimoji="1" lang="zh-CN" altLang="en-US" sz="2400" dirty="0">
                <a:latin typeface="Times New Roman" charset="0"/>
                <a:ea typeface="Times New Roman" charset="0"/>
                <a:cs typeface="Times New Roman" charset="0"/>
              </a:rPr>
              <a:t> </a:t>
            </a:r>
            <a:r>
              <a:rPr kumimoji="1" lang="en-US" altLang="zh-CN" sz="2400" dirty="0" err="1">
                <a:latin typeface="Times New Roman" charset="0"/>
                <a:ea typeface="Times New Roman" charset="0"/>
                <a:cs typeface="Times New Roman" charset="0"/>
              </a:rPr>
              <a:t>n</a:t>
            </a:r>
            <a:r>
              <a:rPr kumimoji="1" lang="en-US" altLang="zh-CN" sz="2400" i="1" baseline="-25000" dirty="0" err="1">
                <a:latin typeface="Times New Roman" charset="0"/>
                <a:ea typeface="Times New Roman" charset="0"/>
                <a:cs typeface="Times New Roman" charset="0"/>
              </a:rPr>
              <a:t>i</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balls(</a:t>
            </a:r>
            <a:r>
              <a:rPr kumimoji="1" lang="en-US" altLang="zh-CN" sz="2400" i="1" dirty="0" err="1">
                <a:latin typeface="Times New Roman" charset="0"/>
                <a:ea typeface="Times New Roman" charset="0"/>
                <a:cs typeface="Times New Roman" charset="0"/>
              </a:rPr>
              <a:t>i</a:t>
            </a:r>
            <a:r>
              <a:rPr kumimoji="1" lang="en-US" altLang="zh-CN" sz="2400" dirty="0">
                <a:latin typeface="Times New Roman" charset="0"/>
                <a:ea typeface="Times New Roman" charset="0"/>
                <a:cs typeface="Times New Roman" charset="0"/>
              </a:rPr>
              <a:t>=1,…m)</a:t>
            </a:r>
            <a:r>
              <a:rPr kumimoji="1" lang="zh-CN" altLang="en-US" sz="2400" dirty="0">
                <a:latin typeface="Times New Roman" charset="0"/>
                <a:ea typeface="Times New Roman" charset="0"/>
                <a:cs typeface="Times New Roman" charset="0"/>
              </a:rPr>
              <a:t>：</a:t>
            </a:r>
            <a:r>
              <a:rPr kumimoji="1" lang="en-US" altLang="zh-CN" sz="2400" dirty="0">
                <a:latin typeface="Times New Roman" charset="0"/>
                <a:ea typeface="Times New Roman" charset="0"/>
                <a:cs typeface="Times New Roman" charset="0"/>
              </a:rPr>
              <a:t>How</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many</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ways?</a:t>
            </a:r>
            <a:endParaRPr kumimoji="1" lang="zh-CN" altLang="en-US" sz="24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 name="TextBox 1"/>
              <p:cNvSpPr txBox="1"/>
              <p:nvPr/>
            </p:nvSpPr>
            <p:spPr>
              <a:xfrm>
                <a:off x="3299790" y="3376820"/>
                <a:ext cx="2802835" cy="1355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700" i="1">
                              <a:latin typeface="Cambria Math" charset="0"/>
                            </a:rPr>
                          </m:ctrlPr>
                        </m:fPr>
                        <m:num>
                          <m:r>
                            <a:rPr lang="en-US" altLang="zh-CN" sz="2700" i="1">
                              <a:latin typeface="Cambria Math" charset="0"/>
                            </a:rPr>
                            <m:t>𝑛</m:t>
                          </m:r>
                          <m:r>
                            <a:rPr lang="en-US" altLang="zh-CN" sz="2700" i="1">
                              <a:latin typeface="Cambria Math" charset="0"/>
                            </a:rPr>
                            <m:t>!</m:t>
                          </m:r>
                        </m:num>
                        <m:den>
                          <m:sSub>
                            <m:sSubPr>
                              <m:ctrlPr>
                                <a:rPr lang="en-US" altLang="zh-CN" sz="2700" i="1">
                                  <a:latin typeface="Cambria Math" charset="0"/>
                                </a:rPr>
                              </m:ctrlPr>
                            </m:sSubPr>
                            <m:e>
                              <m:r>
                                <a:rPr lang="en-US" altLang="zh-CN" sz="2700" i="1">
                                  <a:latin typeface="Cambria Math" charset="0"/>
                                </a:rPr>
                                <m:t>𝑛</m:t>
                              </m:r>
                            </m:e>
                            <m:sub>
                              <m:r>
                                <a:rPr lang="en-US" altLang="zh-CN" sz="2700" i="1">
                                  <a:latin typeface="Cambria Math" charset="0"/>
                                </a:rPr>
                                <m:t>1</m:t>
                              </m:r>
                            </m:sub>
                          </m:sSub>
                          <m:r>
                            <a:rPr lang="en-US" altLang="zh-CN" sz="2700" i="1">
                              <a:latin typeface="Cambria Math" charset="0"/>
                            </a:rPr>
                            <m:t>!</m:t>
                          </m:r>
                          <m:sSub>
                            <m:sSubPr>
                              <m:ctrlPr>
                                <a:rPr lang="en-US" altLang="zh-CN" sz="2700" i="1">
                                  <a:latin typeface="Cambria Math" charset="0"/>
                                </a:rPr>
                              </m:ctrlPr>
                            </m:sSubPr>
                            <m:e>
                              <m:r>
                                <a:rPr lang="en-US" altLang="zh-CN" sz="2700" i="1">
                                  <a:latin typeface="Cambria Math" charset="0"/>
                                </a:rPr>
                                <m:t>𝑛</m:t>
                              </m:r>
                            </m:e>
                            <m:sub>
                              <m:r>
                                <a:rPr lang="en-US" altLang="zh-CN" sz="2700" i="1">
                                  <a:latin typeface="Cambria Math" charset="0"/>
                                </a:rPr>
                                <m:t>2</m:t>
                              </m:r>
                            </m:sub>
                          </m:sSub>
                          <m:r>
                            <a:rPr lang="en-US" altLang="zh-CN" sz="2700" i="1">
                              <a:latin typeface="Cambria Math" charset="0"/>
                            </a:rPr>
                            <m:t>!⋅⋅⋅</m:t>
                          </m:r>
                          <m:sSub>
                            <m:sSubPr>
                              <m:ctrlPr>
                                <a:rPr lang="en-US" altLang="zh-CN" sz="2700" i="1">
                                  <a:latin typeface="Cambria Math" charset="0"/>
                                </a:rPr>
                              </m:ctrlPr>
                            </m:sSubPr>
                            <m:e>
                              <m:r>
                                <a:rPr lang="en-US" altLang="zh-CN" sz="2700" i="1">
                                  <a:latin typeface="Cambria Math" charset="0"/>
                                </a:rPr>
                                <m:t>𝑛</m:t>
                              </m:r>
                            </m:e>
                            <m:sub>
                              <m:r>
                                <a:rPr lang="en-US" altLang="zh-CN" sz="2700" i="1">
                                  <a:latin typeface="Cambria Math" charset="0"/>
                                </a:rPr>
                                <m:t>𝑚</m:t>
                              </m:r>
                            </m:sub>
                          </m:sSub>
                          <m:r>
                            <a:rPr lang="en-US" altLang="zh-CN" sz="2700" i="1">
                              <a:latin typeface="Cambria Math" charset="0"/>
                            </a:rPr>
                            <m:t>!</m:t>
                          </m:r>
                        </m:den>
                      </m:f>
                    </m:oMath>
                  </m:oMathPara>
                </a14:m>
                <a:endParaRPr lang="en-US" altLang="zh-CN" sz="2700" dirty="0"/>
              </a:p>
              <a:p>
                <a:endParaRPr lang="en-US" sz="2700" dirty="0"/>
              </a:p>
            </p:txBody>
          </p:sp>
        </mc:Choice>
        <mc:Fallback xmlns="">
          <p:sp>
            <p:nvSpPr>
              <p:cNvPr id="2" name="TextBox 1"/>
              <p:cNvSpPr txBox="1">
                <a:spLocks noRot="1" noChangeAspect="1" noMove="1" noResize="1" noEditPoints="1" noAdjustHandles="1" noChangeArrowheads="1" noChangeShapeType="1" noTextEdit="1"/>
              </p:cNvSpPr>
              <p:nvPr/>
            </p:nvSpPr>
            <p:spPr>
              <a:xfrm>
                <a:off x="3299790" y="3376820"/>
                <a:ext cx="2802835" cy="1355884"/>
              </a:xfrm>
              <a:prstGeom prst="rect">
                <a:avLst/>
              </a:prstGeom>
              <a:blipFill>
                <a:blip r:embed="rId2"/>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CF93F179-7CFA-4A43-B91F-3A22EBD42F8D}"/>
              </a:ext>
            </a:extLst>
          </p:cNvPr>
          <p:cNvSpPr>
            <a:spLocks noGrp="1"/>
          </p:cNvSpPr>
          <p:nvPr>
            <p:ph type="sldNum" sz="quarter" idx="12"/>
          </p:nvPr>
        </p:nvSpPr>
        <p:spPr/>
        <p:txBody>
          <a:bodyPr/>
          <a:lstStyle/>
          <a:p>
            <a:fld id="{FA941FB5-B56A-DB49-A8AB-D06F1CE43BD1}" type="slidenum">
              <a:rPr lang="en-US" smtClean="0"/>
              <a:t>94</a:t>
            </a:fld>
            <a:endParaRPr lang="en-US"/>
          </a:p>
        </p:txBody>
      </p:sp>
    </p:spTree>
    <p:extLst>
      <p:ext uri="{BB962C8B-B14F-4D97-AF65-F5344CB8AC3E}">
        <p14:creationId xmlns:p14="http://schemas.microsoft.com/office/powerpoint/2010/main" val="482350123"/>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28A1140F-861F-4D7E-AEC4-7B769708B397}"/>
              </a:ext>
            </a:extLst>
          </p:cNvPr>
          <p:cNvSpPr>
            <a:spLocks noChangeArrowheads="1"/>
          </p:cNvSpPr>
          <p:nvPr/>
        </p:nvSpPr>
        <p:spPr bwMode="auto">
          <a:xfrm>
            <a:off x="387626" y="1578531"/>
            <a:ext cx="791103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en-US" altLang="zh-CN"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Toss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a:t>
            </a:r>
            <a:r>
              <a:rPr kumimoji="1" lang="zh-CN" altLang="en-US"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dice,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observe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points, find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probability</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points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is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even</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and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not</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less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than</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3</a:t>
            </a:r>
            <a:r>
              <a:rPr kumimoji="1" lang="zh-CN" altLang="en-US" sz="2100" b="1" dirty="0">
                <a:solidFill>
                  <a:srgbClr val="800080"/>
                </a:solidFill>
                <a:latin typeface="Times New Roman" panose="02020603050405020304" pitchFamily="18" charset="0"/>
              </a:rPr>
              <a:t>”．</a:t>
            </a:r>
          </a:p>
        </p:txBody>
      </p:sp>
      <p:sp>
        <p:nvSpPr>
          <p:cNvPr id="57347" name="Rectangle 3">
            <a:extLst>
              <a:ext uri="{FF2B5EF4-FFF2-40B4-BE49-F238E27FC236}">
                <a16:creationId xmlns:a16="http://schemas.microsoft.com/office/drawing/2014/main" xmlns="" id="{AEB6B650-A2FB-4907-9483-7BA9FBF80075}"/>
              </a:ext>
            </a:extLst>
          </p:cNvPr>
          <p:cNvSpPr>
            <a:spLocks noChangeArrowheads="1"/>
          </p:cNvSpPr>
          <p:nvPr/>
        </p:nvSpPr>
        <p:spPr bwMode="auto">
          <a:xfrm>
            <a:off x="1871664" y="4192548"/>
            <a:ext cx="44279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100" b="1" dirty="0">
                <a:solidFill>
                  <a:srgbClr val="800080"/>
                </a:solidFill>
                <a:latin typeface="Times New Roman" panose="02020603050405020304" pitchFamily="18" charset="0"/>
              </a:rPr>
              <a:t>Ａ</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points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is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even</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and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not</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less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than</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3</a:t>
            </a:r>
            <a:r>
              <a:rPr kumimoji="1" lang="zh-CN" altLang="en-US" sz="2100" b="1" dirty="0">
                <a:solidFill>
                  <a:srgbClr val="800080"/>
                </a:solidFill>
                <a:latin typeface="Times New Roman" panose="02020603050405020304" pitchFamily="18" charset="0"/>
              </a:rPr>
              <a:t>”</a:t>
            </a:r>
          </a:p>
        </p:txBody>
      </p:sp>
      <p:sp>
        <p:nvSpPr>
          <p:cNvPr id="57348" name="Rectangle 4">
            <a:extLst>
              <a:ext uri="{FF2B5EF4-FFF2-40B4-BE49-F238E27FC236}">
                <a16:creationId xmlns:a16="http://schemas.microsoft.com/office/drawing/2014/main" xmlns="" id="{FF7D58D7-324E-4935-9A60-2FF98F96DD2F}"/>
              </a:ext>
            </a:extLst>
          </p:cNvPr>
          <p:cNvSpPr>
            <a:spLocks noChangeArrowheads="1"/>
          </p:cNvSpPr>
          <p:nvPr/>
        </p:nvSpPr>
        <p:spPr bwMode="auto">
          <a:xfrm>
            <a:off x="2303860" y="1016482"/>
            <a:ext cx="59947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1</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tossing</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the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dice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a:t>
            </a:r>
            <a:r>
              <a:rPr kumimoji="1" lang="zh-CN" altLang="en-US" sz="2700" b="1" dirty="0">
                <a:solidFill>
                  <a:srgbClr val="002060"/>
                </a:solidFill>
                <a:latin typeface="Times New Roman" panose="02020603050405020304" pitchFamily="18" charset="0"/>
                <a:ea typeface="华文新魏" panose="02010800040101010101" pitchFamily="2" charset="-122"/>
              </a:rPr>
              <a:t>骰子</a:t>
            </a:r>
            <a:r>
              <a:rPr kumimoji="1" lang="en-US" altLang="zh-CN" sz="2700" b="1" dirty="0">
                <a:solidFill>
                  <a:srgbClr val="002060"/>
                </a:solidFill>
                <a:latin typeface="Times New Roman" panose="02020603050405020304" pitchFamily="18" charset="0"/>
                <a:ea typeface="华文新魏" panose="02010800040101010101" pitchFamily="2" charset="-122"/>
              </a:rPr>
              <a:t>)</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57349" name="Text Box 5">
            <a:extLst>
              <a:ext uri="{FF2B5EF4-FFF2-40B4-BE49-F238E27FC236}">
                <a16:creationId xmlns:a16="http://schemas.microsoft.com/office/drawing/2014/main" xmlns="" id="{FE38A812-9BA1-465A-AFEF-FE5D252D1A7F}"/>
              </a:ext>
            </a:extLst>
          </p:cNvPr>
          <p:cNvSpPr txBox="1">
            <a:spLocks noChangeArrowheads="1"/>
          </p:cNvSpPr>
          <p:nvPr/>
        </p:nvSpPr>
        <p:spPr bwMode="auto">
          <a:xfrm>
            <a:off x="1601392" y="3935016"/>
            <a:ext cx="19442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C0504D"/>
                </a:solidFill>
                <a:latin typeface="Times New Roman" panose="02020603050405020304" pitchFamily="18" charset="0"/>
              </a:rPr>
              <a:t>Events</a:t>
            </a:r>
            <a:r>
              <a:rPr lang="zh-CN" altLang="en-US" sz="2100" b="1" dirty="0">
                <a:solidFill>
                  <a:srgbClr val="C0504D"/>
                </a:solidFill>
                <a:latin typeface="Times New Roman" panose="02020603050405020304" pitchFamily="18" charset="0"/>
              </a:rPr>
              <a:t> </a:t>
            </a:r>
            <a:r>
              <a:rPr lang="en-US" altLang="zh-CN" sz="2100" b="1" dirty="0">
                <a:solidFill>
                  <a:srgbClr val="C0504D"/>
                </a:solidFill>
                <a:latin typeface="Times New Roman" panose="02020603050405020304" pitchFamily="18" charset="0"/>
              </a:rPr>
              <a:t>A</a:t>
            </a:r>
          </a:p>
        </p:txBody>
      </p:sp>
      <p:sp>
        <p:nvSpPr>
          <p:cNvPr id="57350" name="Text Box 6">
            <a:extLst>
              <a:ext uri="{FF2B5EF4-FFF2-40B4-BE49-F238E27FC236}">
                <a16:creationId xmlns:a16="http://schemas.microsoft.com/office/drawing/2014/main" xmlns="" id="{9853C8EB-8C82-4D51-9538-3C369B3FD917}"/>
              </a:ext>
            </a:extLst>
          </p:cNvPr>
          <p:cNvSpPr txBox="1">
            <a:spLocks noChangeArrowheads="1"/>
          </p:cNvSpPr>
          <p:nvPr/>
        </p:nvSpPr>
        <p:spPr bwMode="auto">
          <a:xfrm>
            <a:off x="1601392" y="2315766"/>
            <a:ext cx="19442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C0504D"/>
                </a:solidFill>
                <a:latin typeface="Times New Roman" panose="02020603050405020304" pitchFamily="18" charset="0"/>
              </a:rPr>
              <a:t>Experiments</a:t>
            </a:r>
            <a:endParaRPr kumimoji="1" lang="zh-CN" altLang="en-US" sz="2100" b="1" dirty="0">
              <a:solidFill>
                <a:srgbClr val="C0504D"/>
              </a:solidFill>
              <a:latin typeface="Times New Roman" panose="02020603050405020304" pitchFamily="18" charset="0"/>
            </a:endParaRPr>
          </a:p>
        </p:txBody>
      </p:sp>
      <p:sp>
        <p:nvSpPr>
          <p:cNvPr id="57351" name="Rectangle 7">
            <a:extLst>
              <a:ext uri="{FF2B5EF4-FFF2-40B4-BE49-F238E27FC236}">
                <a16:creationId xmlns:a16="http://schemas.microsoft.com/office/drawing/2014/main" xmlns="" id="{E63BE6EC-D576-404D-AEAF-63BD55AD478A}"/>
              </a:ext>
            </a:extLst>
          </p:cNvPr>
          <p:cNvSpPr>
            <a:spLocks noChangeArrowheads="1"/>
          </p:cNvSpPr>
          <p:nvPr/>
        </p:nvSpPr>
        <p:spPr bwMode="auto">
          <a:xfrm>
            <a:off x="2033587" y="2639616"/>
            <a:ext cx="602197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100" b="1" dirty="0">
                <a:solidFill>
                  <a:srgbClr val="800080"/>
                </a:solidFill>
                <a:latin typeface="Times New Roman" panose="02020603050405020304" pitchFamily="18" charset="0"/>
              </a:rPr>
              <a:t>Toss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uniform</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dice,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observer</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number</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points</a:t>
            </a:r>
            <a:endParaRPr kumimoji="1" lang="zh-CN" altLang="en-US" sz="2100" b="1" dirty="0">
              <a:solidFill>
                <a:srgbClr val="800080"/>
              </a:solidFill>
              <a:latin typeface="Times New Roman" panose="02020603050405020304" pitchFamily="18" charset="0"/>
            </a:endParaRPr>
          </a:p>
        </p:txBody>
      </p:sp>
      <p:sp>
        <p:nvSpPr>
          <p:cNvPr id="57352" name="Text Box 8">
            <a:extLst>
              <a:ext uri="{FF2B5EF4-FFF2-40B4-BE49-F238E27FC236}">
                <a16:creationId xmlns:a16="http://schemas.microsoft.com/office/drawing/2014/main" xmlns="" id="{6F247B71-E9ED-4B52-9C9B-45E167BC9E1F}"/>
              </a:ext>
            </a:extLst>
          </p:cNvPr>
          <p:cNvSpPr txBox="1">
            <a:spLocks noChangeArrowheads="1"/>
          </p:cNvSpPr>
          <p:nvPr/>
        </p:nvSpPr>
        <p:spPr bwMode="auto">
          <a:xfrm>
            <a:off x="1602581" y="3125391"/>
            <a:ext cx="372546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C0504D"/>
                </a:solidFill>
                <a:latin typeface="Times New Roman" panose="02020603050405020304" pitchFamily="18" charset="0"/>
              </a:rPr>
              <a:t>Sample</a:t>
            </a:r>
            <a:r>
              <a:rPr lang="zh-CN" altLang="en-US" sz="2100" b="1" dirty="0">
                <a:solidFill>
                  <a:srgbClr val="C0504D"/>
                </a:solidFill>
                <a:latin typeface="Times New Roman" panose="02020603050405020304" pitchFamily="18" charset="0"/>
              </a:rPr>
              <a:t> </a:t>
            </a:r>
            <a:r>
              <a:rPr lang="en-US" altLang="zh-CN" sz="2100" b="1" dirty="0">
                <a:solidFill>
                  <a:srgbClr val="C0504D"/>
                </a:solidFill>
                <a:latin typeface="Times New Roman" panose="02020603050405020304" pitchFamily="18" charset="0"/>
              </a:rPr>
              <a:t>space</a:t>
            </a:r>
            <a:endParaRPr kumimoji="1" lang="zh-CN" altLang="en-US" sz="2100" b="1" dirty="0">
              <a:solidFill>
                <a:srgbClr val="C0504D"/>
              </a:solidFill>
              <a:latin typeface="Times New Roman" panose="02020603050405020304" pitchFamily="18" charset="0"/>
            </a:endParaRPr>
          </a:p>
        </p:txBody>
      </p:sp>
      <p:sp>
        <p:nvSpPr>
          <p:cNvPr id="57353" name="Text Box 9">
            <a:extLst>
              <a:ext uri="{FF2B5EF4-FFF2-40B4-BE49-F238E27FC236}">
                <a16:creationId xmlns:a16="http://schemas.microsoft.com/office/drawing/2014/main" xmlns="" id="{478A4DB0-3EA9-4799-9A27-B37145B097A2}"/>
              </a:ext>
            </a:extLst>
          </p:cNvPr>
          <p:cNvSpPr txBox="1">
            <a:spLocks noChangeArrowheads="1"/>
          </p:cNvSpPr>
          <p:nvPr/>
        </p:nvSpPr>
        <p:spPr bwMode="auto">
          <a:xfrm>
            <a:off x="6030516" y="4367213"/>
            <a:ext cx="167520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={4</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6}</a:t>
            </a:r>
          </a:p>
        </p:txBody>
      </p:sp>
      <p:sp>
        <p:nvSpPr>
          <p:cNvPr id="57354" name="Text Box 10">
            <a:extLst>
              <a:ext uri="{FF2B5EF4-FFF2-40B4-BE49-F238E27FC236}">
                <a16:creationId xmlns:a16="http://schemas.microsoft.com/office/drawing/2014/main" xmlns="" id="{2EE6A26C-C384-4285-B330-5CEC869F612D}"/>
              </a:ext>
            </a:extLst>
          </p:cNvPr>
          <p:cNvSpPr txBox="1">
            <a:spLocks noChangeArrowheads="1"/>
          </p:cNvSpPr>
          <p:nvPr/>
        </p:nvSpPr>
        <p:spPr bwMode="auto">
          <a:xfrm>
            <a:off x="1980011" y="3557588"/>
            <a:ext cx="43743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100" b="1">
                <a:solidFill>
                  <a:srgbClr val="800080"/>
                </a:solidFill>
                <a:latin typeface="Times New Roman" panose="02020603050405020304" pitchFamily="18" charset="0"/>
              </a:rPr>
              <a:t>Ω</a:t>
            </a:r>
            <a:r>
              <a:rPr lang="en-US" altLang="zh-CN" sz="2100" b="1">
                <a:solidFill>
                  <a:srgbClr val="5C3CFA"/>
                </a:solidFill>
                <a:latin typeface="Times New Roman" panose="02020603050405020304" pitchFamily="18" charset="0"/>
              </a:rPr>
              <a:t> </a:t>
            </a:r>
            <a:r>
              <a:rPr lang="en-US" altLang="zh-CN" sz="2100" b="1">
                <a:solidFill>
                  <a:srgbClr val="800080"/>
                </a:solidFill>
                <a:latin typeface="Times New Roman" panose="02020603050405020304" pitchFamily="18" charset="0"/>
              </a:rPr>
              <a:t>={1</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2</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3</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4</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5</a:t>
            </a:r>
            <a:r>
              <a:rPr lang="zh-CN" altLang="en-US" sz="2100" b="1">
                <a:solidFill>
                  <a:srgbClr val="800080"/>
                </a:solidFill>
                <a:latin typeface="Times New Roman" panose="02020603050405020304" pitchFamily="18" charset="0"/>
              </a:rPr>
              <a:t>，</a:t>
            </a:r>
            <a:r>
              <a:rPr lang="en-US" altLang="zh-CN" sz="2100" b="1">
                <a:solidFill>
                  <a:srgbClr val="800080"/>
                </a:solidFill>
                <a:latin typeface="Times New Roman" panose="02020603050405020304" pitchFamily="18" charset="0"/>
              </a:rPr>
              <a:t>6}</a:t>
            </a:r>
          </a:p>
        </p:txBody>
      </p:sp>
      <p:sp>
        <p:nvSpPr>
          <p:cNvPr id="57355" name="Text Box 11">
            <a:extLst>
              <a:ext uri="{FF2B5EF4-FFF2-40B4-BE49-F238E27FC236}">
                <a16:creationId xmlns:a16="http://schemas.microsoft.com/office/drawing/2014/main" xmlns="" id="{2371521B-BCD8-4D63-8F81-5C8CB202E684}"/>
              </a:ext>
            </a:extLst>
          </p:cNvPr>
          <p:cNvSpPr txBox="1">
            <a:spLocks noChangeArrowheads="1"/>
          </p:cNvSpPr>
          <p:nvPr/>
        </p:nvSpPr>
        <p:spPr bwMode="auto">
          <a:xfrm>
            <a:off x="6704411" y="3557588"/>
            <a:ext cx="7834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FF0000"/>
                </a:solidFill>
                <a:latin typeface="Times New Roman" panose="02020603050405020304" pitchFamily="18" charset="0"/>
              </a:rPr>
              <a:t>n=6</a:t>
            </a:r>
          </a:p>
        </p:txBody>
      </p:sp>
      <p:sp>
        <p:nvSpPr>
          <p:cNvPr id="57356" name="Text Box 12">
            <a:extLst>
              <a:ext uri="{FF2B5EF4-FFF2-40B4-BE49-F238E27FC236}">
                <a16:creationId xmlns:a16="http://schemas.microsoft.com/office/drawing/2014/main" xmlns="" id="{377A0E57-EAA4-4389-8E7E-EFA54D9E6431}"/>
              </a:ext>
            </a:extLst>
          </p:cNvPr>
          <p:cNvSpPr txBox="1">
            <a:spLocks noChangeArrowheads="1"/>
          </p:cNvSpPr>
          <p:nvPr/>
        </p:nvSpPr>
        <p:spPr bwMode="auto">
          <a:xfrm>
            <a:off x="7110414" y="4367213"/>
            <a:ext cx="7560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dirty="0">
                <a:solidFill>
                  <a:srgbClr val="FF0000"/>
                </a:solidFill>
                <a:latin typeface="Times New Roman" panose="02020603050405020304" pitchFamily="18" charset="0"/>
              </a:rPr>
              <a:t>m=2</a:t>
            </a:r>
          </a:p>
        </p:txBody>
      </p:sp>
      <p:sp>
        <p:nvSpPr>
          <p:cNvPr id="57357" name="Text Box 13">
            <a:extLst>
              <a:ext uri="{FF2B5EF4-FFF2-40B4-BE49-F238E27FC236}">
                <a16:creationId xmlns:a16="http://schemas.microsoft.com/office/drawing/2014/main" xmlns="" id="{78C904D0-FAC9-48BE-8E68-C0726DF27B7C}"/>
              </a:ext>
            </a:extLst>
          </p:cNvPr>
          <p:cNvSpPr txBox="1">
            <a:spLocks noChangeArrowheads="1"/>
          </p:cNvSpPr>
          <p:nvPr/>
        </p:nvSpPr>
        <p:spPr bwMode="auto">
          <a:xfrm>
            <a:off x="1601392" y="4799410"/>
            <a:ext cx="19442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C0504D"/>
                </a:solidFill>
                <a:latin typeface="Times New Roman" panose="02020603050405020304" pitchFamily="18" charset="0"/>
              </a:rPr>
              <a:t>P(A)</a:t>
            </a:r>
            <a:endParaRPr lang="zh-CN" altLang="en-US" sz="2100" b="1" dirty="0">
              <a:solidFill>
                <a:srgbClr val="C0504D"/>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7358" name="Object 14">
                <a:extLst>
                  <a:ext uri="{FF2B5EF4-FFF2-40B4-BE49-F238E27FC236}">
                    <a16:creationId xmlns:a16="http://schemas.microsoft.com/office/drawing/2014/main" xmlns="" id="{E320C78A-E267-4FAA-9C5E-D3F9FEBC20E6}"/>
                  </a:ext>
                </a:extLst>
              </p:cNvPr>
              <p:cNvSpPr txBox="1"/>
              <p:nvPr/>
            </p:nvSpPr>
            <p:spPr bwMode="auto">
              <a:xfrm>
                <a:off x="3115867" y="5057775"/>
                <a:ext cx="2325290" cy="80129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𝑚</m:t>
                          </m:r>
                        </m:num>
                        <m:den>
                          <m:r>
                            <a:rPr lang="zh-CN" altLang="en-US" i="1">
                              <a:solidFill>
                                <a:srgbClr val="000000"/>
                              </a:solidFill>
                              <a:latin typeface="Cambria Math" panose="02040503050406030204" pitchFamily="18" charset="0"/>
                            </a:rPr>
                            <m:t>𝑛</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6</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oMath>
                  </m:oMathPara>
                </a14:m>
                <a:endParaRPr lang="zh-CN" altLang="en-US" dirty="0"/>
              </a:p>
            </p:txBody>
          </p:sp>
        </mc:Choice>
        <mc:Fallback xmlns="">
          <p:sp>
            <p:nvSpPr>
              <p:cNvPr id="57358" name="Object 14">
                <a:extLst>
                  <a:ext uri="{FF2B5EF4-FFF2-40B4-BE49-F238E27FC236}">
                    <a16:creationId xmlns:a16="http://schemas.microsoft.com/office/drawing/2014/main" id="{E320C78A-E267-4FAA-9C5E-D3F9FEBC20E6}"/>
                  </a:ext>
                </a:extLst>
              </p:cNvPr>
              <p:cNvSpPr txBox="1">
                <a:spLocks noRot="1" noChangeAspect="1" noMove="1" noResize="1" noEditPoints="1" noAdjustHandles="1" noChangeArrowheads="1" noChangeShapeType="1" noTextEdit="1"/>
              </p:cNvSpPr>
              <p:nvPr/>
            </p:nvSpPr>
            <p:spPr bwMode="auto">
              <a:xfrm>
                <a:off x="3115867" y="5057775"/>
                <a:ext cx="2325290" cy="801291"/>
              </a:xfrm>
              <a:prstGeom prst="rect">
                <a:avLst/>
              </a:prstGeom>
              <a:blipFill>
                <a:blip r:embed="rId2"/>
                <a:stretch>
                  <a:fillRect/>
                </a:stretch>
              </a:blipFill>
              <a:ln>
                <a:no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30521DFD-F184-4171-A578-805513D13C8D}"/>
              </a:ext>
            </a:extLst>
          </p:cNvPr>
          <p:cNvSpPr>
            <a:spLocks noGrp="1"/>
          </p:cNvSpPr>
          <p:nvPr>
            <p:ph type="sldNum" sz="quarter" idx="12"/>
          </p:nvPr>
        </p:nvSpPr>
        <p:spPr/>
        <p:txBody>
          <a:bodyPr/>
          <a:lstStyle/>
          <a:p>
            <a:fld id="{FA941FB5-B56A-DB49-A8AB-D06F1CE43BD1}" type="slidenum">
              <a:rPr lang="en-US" smtClean="0"/>
              <a:t>95</a:t>
            </a:fld>
            <a:endParaRPr lang="en-US"/>
          </a:p>
        </p:txBody>
      </p:sp>
    </p:spTree>
    <p:extLst>
      <p:ext uri="{BB962C8B-B14F-4D97-AF65-F5344CB8AC3E}">
        <p14:creationId xmlns:p14="http://schemas.microsoft.com/office/powerpoint/2010/main" val="10774983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dissolve">
                                      <p:cBhvr>
                                        <p:cTn id="7" dur="500"/>
                                        <p:tgtEl>
                                          <p:spTgt spid="5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346"/>
                                        </p:tgtEl>
                                        <p:attrNameLst>
                                          <p:attrName>style.visibility</p:attrName>
                                        </p:attrNameLst>
                                      </p:cBhvr>
                                      <p:to>
                                        <p:strVal val="visible"/>
                                      </p:to>
                                    </p:set>
                                    <p:animEffect transition="in" filter="wipe(up)">
                                      <p:cBhvr>
                                        <p:cTn id="12" dur="500"/>
                                        <p:tgtEl>
                                          <p:spTgt spid="573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57350"/>
                                        </p:tgtEl>
                                        <p:attrNameLst>
                                          <p:attrName>style.visibility</p:attrName>
                                        </p:attrNameLst>
                                      </p:cBhvr>
                                      <p:to>
                                        <p:strVal val="visible"/>
                                      </p:to>
                                    </p:set>
                                    <p:anim calcmode="lin" valueType="num">
                                      <p:cBhvr>
                                        <p:cTn id="17" dur="500" fill="hold"/>
                                        <p:tgtEl>
                                          <p:spTgt spid="57350"/>
                                        </p:tgtEl>
                                        <p:attrNameLst>
                                          <p:attrName>ppt_w</p:attrName>
                                        </p:attrNameLst>
                                      </p:cBhvr>
                                      <p:tavLst>
                                        <p:tav tm="0">
                                          <p:val>
                                            <p:strVal val="#ppt_w*0.05"/>
                                          </p:val>
                                        </p:tav>
                                        <p:tav tm="100000">
                                          <p:val>
                                            <p:strVal val="#ppt_w"/>
                                          </p:val>
                                        </p:tav>
                                      </p:tavLst>
                                    </p:anim>
                                    <p:anim calcmode="lin" valueType="num">
                                      <p:cBhvr>
                                        <p:cTn id="18" dur="500" fill="hold"/>
                                        <p:tgtEl>
                                          <p:spTgt spid="57350"/>
                                        </p:tgtEl>
                                        <p:attrNameLst>
                                          <p:attrName>ppt_h</p:attrName>
                                        </p:attrNameLst>
                                      </p:cBhvr>
                                      <p:tavLst>
                                        <p:tav tm="0">
                                          <p:val>
                                            <p:strVal val="#ppt_h"/>
                                          </p:val>
                                        </p:tav>
                                        <p:tav tm="100000">
                                          <p:val>
                                            <p:strVal val="#ppt_h"/>
                                          </p:val>
                                        </p:tav>
                                      </p:tavLst>
                                    </p:anim>
                                    <p:anim calcmode="lin" valueType="num">
                                      <p:cBhvr>
                                        <p:cTn id="19" dur="500" fill="hold"/>
                                        <p:tgtEl>
                                          <p:spTgt spid="57350"/>
                                        </p:tgtEl>
                                        <p:attrNameLst>
                                          <p:attrName>ppt_x</p:attrName>
                                        </p:attrNameLst>
                                      </p:cBhvr>
                                      <p:tavLst>
                                        <p:tav tm="0">
                                          <p:val>
                                            <p:strVal val="#ppt_x-.2"/>
                                          </p:val>
                                        </p:tav>
                                        <p:tav tm="100000">
                                          <p:val>
                                            <p:strVal val="#ppt_x"/>
                                          </p:val>
                                        </p:tav>
                                      </p:tavLst>
                                    </p:anim>
                                    <p:anim calcmode="lin" valueType="num">
                                      <p:cBhvr>
                                        <p:cTn id="20" dur="500" fill="hold"/>
                                        <p:tgtEl>
                                          <p:spTgt spid="57350"/>
                                        </p:tgtEl>
                                        <p:attrNameLst>
                                          <p:attrName>ppt_y</p:attrName>
                                        </p:attrNameLst>
                                      </p:cBhvr>
                                      <p:tavLst>
                                        <p:tav tm="0">
                                          <p:val>
                                            <p:strVal val="#ppt_y"/>
                                          </p:val>
                                        </p:tav>
                                        <p:tav tm="100000">
                                          <p:val>
                                            <p:strVal val="#ppt_y"/>
                                          </p:val>
                                        </p:tav>
                                      </p:tavLst>
                                    </p:anim>
                                    <p:animEffect transition="in" filter="fade">
                                      <p:cBhvr>
                                        <p:cTn id="21" dur="500"/>
                                        <p:tgtEl>
                                          <p:spTgt spid="573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7351"/>
                                        </p:tgtEl>
                                        <p:attrNameLst>
                                          <p:attrName>style.visibility</p:attrName>
                                        </p:attrNameLst>
                                      </p:cBhvr>
                                      <p:to>
                                        <p:strVal val="visible"/>
                                      </p:to>
                                    </p:set>
                                    <p:animEffect transition="in" filter="wipe(left)">
                                      <p:cBhvr>
                                        <p:cTn id="26" dur="500"/>
                                        <p:tgtEl>
                                          <p:spTgt spid="5735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4" presetClass="entr" presetSubtype="0" accel="100000" fill="hold" grpId="0" nodeType="clickEffect">
                                  <p:stCondLst>
                                    <p:cond delay="0"/>
                                  </p:stCondLst>
                                  <p:childTnLst>
                                    <p:set>
                                      <p:cBhvr>
                                        <p:cTn id="30" dur="1" fill="hold">
                                          <p:stCondLst>
                                            <p:cond delay="0"/>
                                          </p:stCondLst>
                                        </p:cTn>
                                        <p:tgtEl>
                                          <p:spTgt spid="57352"/>
                                        </p:tgtEl>
                                        <p:attrNameLst>
                                          <p:attrName>style.visibility</p:attrName>
                                        </p:attrNameLst>
                                      </p:cBhvr>
                                      <p:to>
                                        <p:strVal val="visible"/>
                                      </p:to>
                                    </p:set>
                                    <p:anim calcmode="lin" valueType="num">
                                      <p:cBhvr>
                                        <p:cTn id="31" dur="500" fill="hold"/>
                                        <p:tgtEl>
                                          <p:spTgt spid="57352"/>
                                        </p:tgtEl>
                                        <p:attrNameLst>
                                          <p:attrName>ppt_w</p:attrName>
                                        </p:attrNameLst>
                                      </p:cBhvr>
                                      <p:tavLst>
                                        <p:tav tm="0">
                                          <p:val>
                                            <p:strVal val="#ppt_w*0.05"/>
                                          </p:val>
                                        </p:tav>
                                        <p:tav tm="100000">
                                          <p:val>
                                            <p:strVal val="#ppt_w"/>
                                          </p:val>
                                        </p:tav>
                                      </p:tavLst>
                                    </p:anim>
                                    <p:anim calcmode="lin" valueType="num">
                                      <p:cBhvr>
                                        <p:cTn id="32" dur="500" fill="hold"/>
                                        <p:tgtEl>
                                          <p:spTgt spid="57352"/>
                                        </p:tgtEl>
                                        <p:attrNameLst>
                                          <p:attrName>ppt_h</p:attrName>
                                        </p:attrNameLst>
                                      </p:cBhvr>
                                      <p:tavLst>
                                        <p:tav tm="0">
                                          <p:val>
                                            <p:strVal val="#ppt_h"/>
                                          </p:val>
                                        </p:tav>
                                        <p:tav tm="100000">
                                          <p:val>
                                            <p:strVal val="#ppt_h"/>
                                          </p:val>
                                        </p:tav>
                                      </p:tavLst>
                                    </p:anim>
                                    <p:anim calcmode="lin" valueType="num">
                                      <p:cBhvr>
                                        <p:cTn id="33" dur="500" fill="hold"/>
                                        <p:tgtEl>
                                          <p:spTgt spid="57352"/>
                                        </p:tgtEl>
                                        <p:attrNameLst>
                                          <p:attrName>ppt_x</p:attrName>
                                        </p:attrNameLst>
                                      </p:cBhvr>
                                      <p:tavLst>
                                        <p:tav tm="0">
                                          <p:val>
                                            <p:strVal val="#ppt_x-.2"/>
                                          </p:val>
                                        </p:tav>
                                        <p:tav tm="100000">
                                          <p:val>
                                            <p:strVal val="#ppt_x"/>
                                          </p:val>
                                        </p:tav>
                                      </p:tavLst>
                                    </p:anim>
                                    <p:anim calcmode="lin" valueType="num">
                                      <p:cBhvr>
                                        <p:cTn id="34" dur="500" fill="hold"/>
                                        <p:tgtEl>
                                          <p:spTgt spid="57352"/>
                                        </p:tgtEl>
                                        <p:attrNameLst>
                                          <p:attrName>ppt_y</p:attrName>
                                        </p:attrNameLst>
                                      </p:cBhvr>
                                      <p:tavLst>
                                        <p:tav tm="0">
                                          <p:val>
                                            <p:strVal val="#ppt_y"/>
                                          </p:val>
                                        </p:tav>
                                        <p:tav tm="100000">
                                          <p:val>
                                            <p:strVal val="#ppt_y"/>
                                          </p:val>
                                        </p:tav>
                                      </p:tavLst>
                                    </p:anim>
                                    <p:animEffect transition="in" filter="fade">
                                      <p:cBhvr>
                                        <p:cTn id="35" dur="500"/>
                                        <p:tgtEl>
                                          <p:spTgt spid="5735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7354"/>
                                        </p:tgtEl>
                                        <p:attrNameLst>
                                          <p:attrName>style.visibility</p:attrName>
                                        </p:attrNameLst>
                                      </p:cBhvr>
                                      <p:to>
                                        <p:strVal val="visible"/>
                                      </p:to>
                                    </p:set>
                                    <p:animEffect transition="in" filter="wipe(left)">
                                      <p:cBhvr>
                                        <p:cTn id="40" dur="500"/>
                                        <p:tgtEl>
                                          <p:spTgt spid="573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7355"/>
                                        </p:tgtEl>
                                        <p:attrNameLst>
                                          <p:attrName>style.visibility</p:attrName>
                                        </p:attrNameLst>
                                      </p:cBhvr>
                                      <p:to>
                                        <p:strVal val="visible"/>
                                      </p:to>
                                    </p:set>
                                    <p:animEffect transition="in" filter="wipe(down)">
                                      <p:cBhvr>
                                        <p:cTn id="45" dur="500"/>
                                        <p:tgtEl>
                                          <p:spTgt spid="5735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4" presetClass="entr" presetSubtype="0" accel="100000" fill="hold" nodeType="clickEffect">
                                  <p:stCondLst>
                                    <p:cond delay="0"/>
                                  </p:stCondLst>
                                  <p:childTnLst>
                                    <p:set>
                                      <p:cBhvr>
                                        <p:cTn id="49" dur="1" fill="hold">
                                          <p:stCondLst>
                                            <p:cond delay="0"/>
                                          </p:stCondLst>
                                        </p:cTn>
                                        <p:tgtEl>
                                          <p:spTgt spid="57349">
                                            <p:txEl>
                                              <p:pRg st="0" end="0"/>
                                            </p:txEl>
                                          </p:spTgt>
                                        </p:tgtEl>
                                        <p:attrNameLst>
                                          <p:attrName>style.visibility</p:attrName>
                                        </p:attrNameLst>
                                      </p:cBhvr>
                                      <p:to>
                                        <p:strVal val="visible"/>
                                      </p:to>
                                    </p:set>
                                    <p:anim calcmode="lin" valueType="num">
                                      <p:cBhvr>
                                        <p:cTn id="50" dur="500" fill="hold"/>
                                        <p:tgtEl>
                                          <p:spTgt spid="57349">
                                            <p:txEl>
                                              <p:pRg st="0" end="0"/>
                                            </p:txEl>
                                          </p:spTgt>
                                        </p:tgtEl>
                                        <p:attrNameLst>
                                          <p:attrName>ppt_w</p:attrName>
                                        </p:attrNameLst>
                                      </p:cBhvr>
                                      <p:tavLst>
                                        <p:tav tm="0">
                                          <p:val>
                                            <p:strVal val="#ppt_w*0.05"/>
                                          </p:val>
                                        </p:tav>
                                        <p:tav tm="100000">
                                          <p:val>
                                            <p:strVal val="#ppt_w"/>
                                          </p:val>
                                        </p:tav>
                                      </p:tavLst>
                                    </p:anim>
                                    <p:anim calcmode="lin" valueType="num">
                                      <p:cBhvr>
                                        <p:cTn id="51" dur="500" fill="hold"/>
                                        <p:tgtEl>
                                          <p:spTgt spid="57349">
                                            <p:txEl>
                                              <p:pRg st="0" end="0"/>
                                            </p:txEl>
                                          </p:spTgt>
                                        </p:tgtEl>
                                        <p:attrNameLst>
                                          <p:attrName>ppt_h</p:attrName>
                                        </p:attrNameLst>
                                      </p:cBhvr>
                                      <p:tavLst>
                                        <p:tav tm="0">
                                          <p:val>
                                            <p:strVal val="#ppt_h"/>
                                          </p:val>
                                        </p:tav>
                                        <p:tav tm="100000">
                                          <p:val>
                                            <p:strVal val="#ppt_h"/>
                                          </p:val>
                                        </p:tav>
                                      </p:tavLst>
                                    </p:anim>
                                    <p:anim calcmode="lin" valueType="num">
                                      <p:cBhvr>
                                        <p:cTn id="52" dur="500" fill="hold"/>
                                        <p:tgtEl>
                                          <p:spTgt spid="57349">
                                            <p:txEl>
                                              <p:pRg st="0" end="0"/>
                                            </p:txEl>
                                          </p:spTgt>
                                        </p:tgtEl>
                                        <p:attrNameLst>
                                          <p:attrName>ppt_x</p:attrName>
                                        </p:attrNameLst>
                                      </p:cBhvr>
                                      <p:tavLst>
                                        <p:tav tm="0">
                                          <p:val>
                                            <p:strVal val="#ppt_x-.2"/>
                                          </p:val>
                                        </p:tav>
                                        <p:tav tm="100000">
                                          <p:val>
                                            <p:strVal val="#ppt_x"/>
                                          </p:val>
                                        </p:tav>
                                      </p:tavLst>
                                    </p:anim>
                                    <p:anim calcmode="lin" valueType="num">
                                      <p:cBhvr>
                                        <p:cTn id="53" dur="500" fill="hold"/>
                                        <p:tgtEl>
                                          <p:spTgt spid="57349">
                                            <p:txEl>
                                              <p:pRg st="0" end="0"/>
                                            </p:txEl>
                                          </p:spTgt>
                                        </p:tgtEl>
                                        <p:attrNameLst>
                                          <p:attrName>ppt_y</p:attrName>
                                        </p:attrNameLst>
                                      </p:cBhvr>
                                      <p:tavLst>
                                        <p:tav tm="0">
                                          <p:val>
                                            <p:strVal val="#ppt_y"/>
                                          </p:val>
                                        </p:tav>
                                        <p:tav tm="100000">
                                          <p:val>
                                            <p:strVal val="#ppt_y"/>
                                          </p:val>
                                        </p:tav>
                                      </p:tavLst>
                                    </p:anim>
                                    <p:animEffect transition="in" filter="fade">
                                      <p:cBhvr>
                                        <p:cTn id="54" dur="500"/>
                                        <p:tgtEl>
                                          <p:spTgt spid="57349">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347"/>
                                        </p:tgtEl>
                                        <p:attrNameLst>
                                          <p:attrName>style.visibility</p:attrName>
                                        </p:attrNameLst>
                                      </p:cBhvr>
                                      <p:to>
                                        <p:strVal val="visible"/>
                                      </p:to>
                                    </p:set>
                                    <p:animEffect transition="in" filter="wipe(left)">
                                      <p:cBhvr>
                                        <p:cTn id="59" dur="500"/>
                                        <p:tgtEl>
                                          <p:spTgt spid="5734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7353"/>
                                        </p:tgtEl>
                                        <p:attrNameLst>
                                          <p:attrName>style.visibility</p:attrName>
                                        </p:attrNameLst>
                                      </p:cBhvr>
                                      <p:to>
                                        <p:strVal val="visible"/>
                                      </p:to>
                                    </p:set>
                                    <p:animEffect transition="in" filter="wipe(left)">
                                      <p:cBhvr>
                                        <p:cTn id="64" dur="500"/>
                                        <p:tgtEl>
                                          <p:spTgt spid="5735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7356"/>
                                        </p:tgtEl>
                                        <p:attrNameLst>
                                          <p:attrName>style.visibility</p:attrName>
                                        </p:attrNameLst>
                                      </p:cBhvr>
                                      <p:to>
                                        <p:strVal val="visible"/>
                                      </p:to>
                                    </p:set>
                                    <p:animEffect transition="in" filter="wipe(down)">
                                      <p:cBhvr>
                                        <p:cTn id="69" dur="500"/>
                                        <p:tgtEl>
                                          <p:spTgt spid="5735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4" presetClass="entr" presetSubtype="0" accel="100000" fill="hold" grpId="0" nodeType="clickEffect">
                                  <p:stCondLst>
                                    <p:cond delay="0"/>
                                  </p:stCondLst>
                                  <p:childTnLst>
                                    <p:set>
                                      <p:cBhvr>
                                        <p:cTn id="73" dur="1" fill="hold">
                                          <p:stCondLst>
                                            <p:cond delay="0"/>
                                          </p:stCondLst>
                                        </p:cTn>
                                        <p:tgtEl>
                                          <p:spTgt spid="57357"/>
                                        </p:tgtEl>
                                        <p:attrNameLst>
                                          <p:attrName>style.visibility</p:attrName>
                                        </p:attrNameLst>
                                      </p:cBhvr>
                                      <p:to>
                                        <p:strVal val="visible"/>
                                      </p:to>
                                    </p:set>
                                    <p:anim calcmode="lin" valueType="num">
                                      <p:cBhvr>
                                        <p:cTn id="74" dur="500" fill="hold"/>
                                        <p:tgtEl>
                                          <p:spTgt spid="57357"/>
                                        </p:tgtEl>
                                        <p:attrNameLst>
                                          <p:attrName>ppt_w</p:attrName>
                                        </p:attrNameLst>
                                      </p:cBhvr>
                                      <p:tavLst>
                                        <p:tav tm="0">
                                          <p:val>
                                            <p:strVal val="#ppt_w*0.05"/>
                                          </p:val>
                                        </p:tav>
                                        <p:tav tm="100000">
                                          <p:val>
                                            <p:strVal val="#ppt_w"/>
                                          </p:val>
                                        </p:tav>
                                      </p:tavLst>
                                    </p:anim>
                                    <p:anim calcmode="lin" valueType="num">
                                      <p:cBhvr>
                                        <p:cTn id="75" dur="500" fill="hold"/>
                                        <p:tgtEl>
                                          <p:spTgt spid="57357"/>
                                        </p:tgtEl>
                                        <p:attrNameLst>
                                          <p:attrName>ppt_h</p:attrName>
                                        </p:attrNameLst>
                                      </p:cBhvr>
                                      <p:tavLst>
                                        <p:tav tm="0">
                                          <p:val>
                                            <p:strVal val="#ppt_h"/>
                                          </p:val>
                                        </p:tav>
                                        <p:tav tm="100000">
                                          <p:val>
                                            <p:strVal val="#ppt_h"/>
                                          </p:val>
                                        </p:tav>
                                      </p:tavLst>
                                    </p:anim>
                                    <p:anim calcmode="lin" valueType="num">
                                      <p:cBhvr>
                                        <p:cTn id="76" dur="500" fill="hold"/>
                                        <p:tgtEl>
                                          <p:spTgt spid="57357"/>
                                        </p:tgtEl>
                                        <p:attrNameLst>
                                          <p:attrName>ppt_x</p:attrName>
                                        </p:attrNameLst>
                                      </p:cBhvr>
                                      <p:tavLst>
                                        <p:tav tm="0">
                                          <p:val>
                                            <p:strVal val="#ppt_x-.2"/>
                                          </p:val>
                                        </p:tav>
                                        <p:tav tm="100000">
                                          <p:val>
                                            <p:strVal val="#ppt_x"/>
                                          </p:val>
                                        </p:tav>
                                      </p:tavLst>
                                    </p:anim>
                                    <p:anim calcmode="lin" valueType="num">
                                      <p:cBhvr>
                                        <p:cTn id="77" dur="500" fill="hold"/>
                                        <p:tgtEl>
                                          <p:spTgt spid="57357"/>
                                        </p:tgtEl>
                                        <p:attrNameLst>
                                          <p:attrName>ppt_y</p:attrName>
                                        </p:attrNameLst>
                                      </p:cBhvr>
                                      <p:tavLst>
                                        <p:tav tm="0">
                                          <p:val>
                                            <p:strVal val="#ppt_y"/>
                                          </p:val>
                                        </p:tav>
                                        <p:tav tm="100000">
                                          <p:val>
                                            <p:strVal val="#ppt_y"/>
                                          </p:val>
                                        </p:tav>
                                      </p:tavLst>
                                    </p:anim>
                                    <p:animEffect transition="in" filter="fade">
                                      <p:cBhvr>
                                        <p:cTn id="78" dur="500"/>
                                        <p:tgtEl>
                                          <p:spTgt spid="57357"/>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57358"/>
                                        </p:tgtEl>
                                        <p:attrNameLst>
                                          <p:attrName>style.visibility</p:attrName>
                                        </p:attrNameLst>
                                      </p:cBhvr>
                                      <p:to>
                                        <p:strVal val="visible"/>
                                      </p:to>
                                    </p:set>
                                    <p:animEffect transition="in" filter="blinds(horizontal)">
                                      <p:cBhvr>
                                        <p:cTn id="83" dur="500"/>
                                        <p:tgtEl>
                                          <p:spTgt spid="57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7" grpId="0"/>
      <p:bldP spid="57348" grpId="0"/>
      <p:bldP spid="57350" grpId="0"/>
      <p:bldP spid="57351" grpId="0"/>
      <p:bldP spid="57352" grpId="0"/>
      <p:bldP spid="57353" grpId="0"/>
      <p:bldP spid="57354" grpId="0"/>
      <p:bldP spid="57355" grpId="0"/>
      <p:bldP spid="57356" grpId="0"/>
      <p:bldP spid="57357" grpId="0"/>
      <p:bldP spid="5735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xmlns="" id="{EB4865C9-77E6-4FA3-94DD-0DA6759A6835}"/>
              </a:ext>
            </a:extLst>
          </p:cNvPr>
          <p:cNvSpPr>
            <a:spLocks noChangeArrowheads="1"/>
          </p:cNvSpPr>
          <p:nvPr/>
        </p:nvSpPr>
        <p:spPr bwMode="auto">
          <a:xfrm>
            <a:off x="1494235" y="1571751"/>
            <a:ext cx="6100763" cy="83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None/>
            </a:pPr>
            <a:r>
              <a:rPr kumimoji="1" lang="en-US" altLang="zh-CN" sz="2100" b="1" dirty="0">
                <a:solidFill>
                  <a:srgbClr val="800080"/>
                </a:solidFill>
                <a:latin typeface="Times New Roman" panose="02020603050405020304" pitchFamily="18" charset="0"/>
              </a:rPr>
              <a:t>Suppose</a:t>
            </a:r>
            <a:r>
              <a:rPr kumimoji="1" lang="zh-CN" altLang="en-US"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there</a:t>
            </a:r>
            <a:r>
              <a:rPr kumimoji="1" lang="zh-CN" altLang="en-US"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100</a:t>
            </a:r>
            <a:r>
              <a:rPr kumimoji="1" lang="zh-CN" altLang="en-US" sz="2100" dirty="0">
                <a:solidFill>
                  <a:srgbClr val="00000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en-US" altLang="zh-CN" sz="2100" dirty="0">
                <a:solidFill>
                  <a:srgbClr val="000000"/>
                </a:solidFill>
                <a:latin typeface="Times New Roman" panose="02020603050405020304" pitchFamily="18" charset="0"/>
              </a:rPr>
              <a:t> </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4 </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bad</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others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good</a:t>
            </a:r>
            <a:r>
              <a:rPr kumimoji="1" lang="zh-CN" altLang="en-US" sz="2100" b="1" dirty="0">
                <a:solidFill>
                  <a:srgbClr val="800080"/>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58371" name="Object 3">
                <a:extLst>
                  <a:ext uri="{FF2B5EF4-FFF2-40B4-BE49-F238E27FC236}">
                    <a16:creationId xmlns:a16="http://schemas.microsoft.com/office/drawing/2014/main" xmlns="" id="{64DB1587-760A-4553-9641-B90094E74627}"/>
                  </a:ext>
                </a:extLst>
              </p:cNvPr>
              <p:cNvSpPr txBox="1"/>
              <p:nvPr/>
            </p:nvSpPr>
            <p:spPr bwMode="auto">
              <a:xfrm>
                <a:off x="5328047" y="2781301"/>
                <a:ext cx="2443163" cy="8084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100</m:t>
                          </m:r>
                        </m:den>
                      </m:f>
                      <m:r>
                        <a:rPr lang="zh-CN" altLang="en-US" i="1">
                          <a:solidFill>
                            <a:srgbClr val="000000"/>
                          </a:solidFill>
                          <a:latin typeface="Cambria Math" panose="02040503050406030204" pitchFamily="18" charset="0"/>
                        </a:rPr>
                        <m:t>=0.04</m:t>
                      </m:r>
                    </m:oMath>
                  </m:oMathPara>
                </a14:m>
                <a:endParaRPr lang="zh-CN" altLang="en-US" dirty="0"/>
              </a:p>
            </p:txBody>
          </p:sp>
        </mc:Choice>
        <mc:Fallback xmlns="">
          <p:sp>
            <p:nvSpPr>
              <p:cNvPr id="58371" name="Object 3">
                <a:extLst>
                  <a:ext uri="{FF2B5EF4-FFF2-40B4-BE49-F238E27FC236}">
                    <a16:creationId xmlns:a16="http://schemas.microsoft.com/office/drawing/2014/main" id="{64DB1587-760A-4553-9641-B90094E74627}"/>
                  </a:ext>
                </a:extLst>
              </p:cNvPr>
              <p:cNvSpPr txBox="1">
                <a:spLocks noRot="1" noChangeAspect="1" noMove="1" noResize="1" noEditPoints="1" noAdjustHandles="1" noChangeArrowheads="1" noChangeShapeType="1" noTextEdit="1"/>
              </p:cNvSpPr>
              <p:nvPr/>
            </p:nvSpPr>
            <p:spPr bwMode="auto">
              <a:xfrm>
                <a:off x="5328047" y="2781301"/>
                <a:ext cx="2443163" cy="80843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72" name="Object 4">
                <a:extLst>
                  <a:ext uri="{FF2B5EF4-FFF2-40B4-BE49-F238E27FC236}">
                    <a16:creationId xmlns:a16="http://schemas.microsoft.com/office/drawing/2014/main" xmlns="" id="{32D1E3DF-247C-4EE3-ABBA-93A0592CA2B6}"/>
                  </a:ext>
                </a:extLst>
              </p:cNvPr>
              <p:cNvSpPr txBox="1"/>
              <p:nvPr/>
            </p:nvSpPr>
            <p:spPr bwMode="auto">
              <a:xfrm>
                <a:off x="2250281" y="3914775"/>
                <a:ext cx="958454" cy="4667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100</m:t>
                          </m:r>
                        </m:sub>
                        <m:sup>
                          <m:r>
                            <a:rPr lang="zh-CN" altLang="en-US" i="1">
                              <a:solidFill>
                                <a:srgbClr val="000000"/>
                              </a:solidFill>
                              <a:latin typeface="Cambria Math" panose="02040503050406030204" pitchFamily="18" charset="0"/>
                            </a:rPr>
                            <m:t>3</m:t>
                          </m:r>
                        </m:sup>
                      </m:sSubSup>
                    </m:oMath>
                  </m:oMathPara>
                </a14:m>
                <a:endParaRPr lang="zh-CN" altLang="en-US" dirty="0"/>
              </a:p>
            </p:txBody>
          </p:sp>
        </mc:Choice>
        <mc:Fallback xmlns="">
          <p:sp>
            <p:nvSpPr>
              <p:cNvPr id="58372" name="Object 4">
                <a:extLst>
                  <a:ext uri="{FF2B5EF4-FFF2-40B4-BE49-F238E27FC236}">
                    <a16:creationId xmlns:a16="http://schemas.microsoft.com/office/drawing/2014/main" id="{32D1E3DF-247C-4EE3-ABBA-93A0592CA2B6}"/>
                  </a:ext>
                </a:extLst>
              </p:cNvPr>
              <p:cNvSpPr txBox="1">
                <a:spLocks noRot="1" noChangeAspect="1" noMove="1" noResize="1" noEditPoints="1" noAdjustHandles="1" noChangeArrowheads="1" noChangeShapeType="1" noTextEdit="1"/>
              </p:cNvSpPr>
              <p:nvPr/>
            </p:nvSpPr>
            <p:spPr bwMode="auto">
              <a:xfrm>
                <a:off x="2250281" y="3914775"/>
                <a:ext cx="958454" cy="46672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73" name="Object 5">
                <a:extLst>
                  <a:ext uri="{FF2B5EF4-FFF2-40B4-BE49-F238E27FC236}">
                    <a16:creationId xmlns:a16="http://schemas.microsoft.com/office/drawing/2014/main" xmlns="" id="{93D23BA0-00CB-4563-A3CE-F78B2A1B8E80}"/>
                  </a:ext>
                </a:extLst>
              </p:cNvPr>
              <p:cNvSpPr txBox="1"/>
              <p:nvPr/>
            </p:nvSpPr>
            <p:spPr bwMode="auto">
              <a:xfrm>
                <a:off x="3800476" y="3861197"/>
                <a:ext cx="1092994" cy="49410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𝐵</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96</m:t>
                          </m:r>
                        </m:sub>
                        <m:sup>
                          <m:r>
                            <a:rPr lang="zh-CN" altLang="en-US" i="1">
                              <a:solidFill>
                                <a:srgbClr val="000000"/>
                              </a:solidFill>
                              <a:latin typeface="Cambria Math" panose="02040503050406030204" pitchFamily="18" charset="0"/>
                            </a:rPr>
                            <m:t>3</m:t>
                          </m:r>
                        </m:sup>
                      </m:sSubSup>
                    </m:oMath>
                  </m:oMathPara>
                </a14:m>
                <a:endParaRPr lang="zh-CN" altLang="en-US" dirty="0"/>
              </a:p>
            </p:txBody>
          </p:sp>
        </mc:Choice>
        <mc:Fallback xmlns="">
          <p:sp>
            <p:nvSpPr>
              <p:cNvPr id="58373" name="Object 5">
                <a:extLst>
                  <a:ext uri="{FF2B5EF4-FFF2-40B4-BE49-F238E27FC236}">
                    <a16:creationId xmlns:a16="http://schemas.microsoft.com/office/drawing/2014/main" id="{93D23BA0-00CB-4563-A3CE-F78B2A1B8E80}"/>
                  </a:ext>
                </a:extLst>
              </p:cNvPr>
              <p:cNvSpPr txBox="1">
                <a:spLocks noRot="1" noChangeAspect="1" noMove="1" noResize="1" noEditPoints="1" noAdjustHandles="1" noChangeArrowheads="1" noChangeShapeType="1" noTextEdit="1"/>
              </p:cNvSpPr>
              <p:nvPr/>
            </p:nvSpPr>
            <p:spPr bwMode="auto">
              <a:xfrm>
                <a:off x="3800476" y="3861197"/>
                <a:ext cx="1092994" cy="494109"/>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74" name="Object 6">
                <a:extLst>
                  <a:ext uri="{FF2B5EF4-FFF2-40B4-BE49-F238E27FC236}">
                    <a16:creationId xmlns:a16="http://schemas.microsoft.com/office/drawing/2014/main" xmlns="" id="{8D80B928-90B0-4734-BD4F-E7EF6026F6A1}"/>
                  </a:ext>
                </a:extLst>
              </p:cNvPr>
              <p:cNvSpPr txBox="1"/>
              <p:nvPr/>
            </p:nvSpPr>
            <p:spPr bwMode="auto">
              <a:xfrm>
                <a:off x="5543550" y="3667125"/>
                <a:ext cx="1504950" cy="89654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96</m:t>
                              </m:r>
                            </m:sub>
                            <m:sup>
                              <m:r>
                                <a:rPr lang="zh-CN" altLang="en-US" i="1">
                                  <a:solidFill>
                                    <a:srgbClr val="000000"/>
                                  </a:solidFill>
                                  <a:latin typeface="Cambria Math" panose="02040503050406030204" pitchFamily="18" charset="0"/>
                                </a:rPr>
                                <m:t>3</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100</m:t>
                              </m:r>
                            </m:sub>
                            <m:sup>
                              <m:r>
                                <a:rPr lang="zh-CN" altLang="en-US" i="1">
                                  <a:solidFill>
                                    <a:srgbClr val="000000"/>
                                  </a:solidFill>
                                  <a:latin typeface="Cambria Math" panose="02040503050406030204" pitchFamily="18" charset="0"/>
                                </a:rPr>
                                <m:t>3</m:t>
                              </m:r>
                            </m:sup>
                          </m:sSubSup>
                        </m:den>
                      </m:f>
                    </m:oMath>
                  </m:oMathPara>
                </a14:m>
                <a:endParaRPr lang="zh-CN" altLang="en-US" dirty="0"/>
              </a:p>
            </p:txBody>
          </p:sp>
        </mc:Choice>
        <mc:Fallback xmlns="">
          <p:sp>
            <p:nvSpPr>
              <p:cNvPr id="58374" name="Object 6">
                <a:extLst>
                  <a:ext uri="{FF2B5EF4-FFF2-40B4-BE49-F238E27FC236}">
                    <a16:creationId xmlns:a16="http://schemas.microsoft.com/office/drawing/2014/main" id="{8D80B928-90B0-4734-BD4F-E7EF6026F6A1}"/>
                  </a:ext>
                </a:extLst>
              </p:cNvPr>
              <p:cNvSpPr txBox="1">
                <a:spLocks noRot="1" noChangeAspect="1" noMove="1" noResize="1" noEditPoints="1" noAdjustHandles="1" noChangeArrowheads="1" noChangeShapeType="1" noTextEdit="1"/>
              </p:cNvSpPr>
              <p:nvPr/>
            </p:nvSpPr>
            <p:spPr bwMode="auto">
              <a:xfrm>
                <a:off x="5543550" y="3667125"/>
                <a:ext cx="1504950" cy="896541"/>
              </a:xfrm>
              <a:prstGeom prst="rect">
                <a:avLst/>
              </a:prstGeom>
              <a:blipFill>
                <a:blip r:embed="rId5"/>
                <a:stretch>
                  <a:fillRect/>
                </a:stretch>
              </a:blipFill>
              <a:ln>
                <a:noFill/>
              </a:ln>
            </p:spPr>
            <p:txBody>
              <a:bodyPr/>
              <a:lstStyle/>
              <a:p>
                <a:r>
                  <a:rPr lang="zh-CN" altLang="en-US">
                    <a:noFill/>
                  </a:rPr>
                  <a:t> </a:t>
                </a:r>
              </a:p>
            </p:txBody>
          </p:sp>
        </mc:Fallback>
      </mc:AlternateContent>
      <p:sp>
        <p:nvSpPr>
          <p:cNvPr id="58375" name="Rectangle 7">
            <a:extLst>
              <a:ext uri="{FF2B5EF4-FFF2-40B4-BE49-F238E27FC236}">
                <a16:creationId xmlns:a16="http://schemas.microsoft.com/office/drawing/2014/main" xmlns="" id="{A90EA589-C18A-4606-8C3C-BAE83BE31B69}"/>
              </a:ext>
            </a:extLst>
          </p:cNvPr>
          <p:cNvSpPr>
            <a:spLocks noChangeArrowheads="1"/>
          </p:cNvSpPr>
          <p:nvPr/>
        </p:nvSpPr>
        <p:spPr bwMode="auto">
          <a:xfrm>
            <a:off x="1520428" y="936710"/>
            <a:ext cx="64805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2</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Good</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and</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bad</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products</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58376" name="Rectangle 8">
            <a:extLst>
              <a:ext uri="{FF2B5EF4-FFF2-40B4-BE49-F238E27FC236}">
                <a16:creationId xmlns:a16="http://schemas.microsoft.com/office/drawing/2014/main" xmlns="" id="{3A65E166-A10C-419B-B7CE-1F64D35550D2}"/>
              </a:ext>
            </a:extLst>
          </p:cNvPr>
          <p:cNvSpPr>
            <a:spLocks noChangeArrowheads="1"/>
          </p:cNvSpPr>
          <p:nvPr/>
        </p:nvSpPr>
        <p:spPr bwMode="auto">
          <a:xfrm>
            <a:off x="2195513" y="2996803"/>
            <a:ext cx="10599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i="1" dirty="0">
                <a:solidFill>
                  <a:srgbClr val="000000"/>
                </a:solidFill>
                <a:latin typeface="Times New Roman" panose="02020603050405020304" pitchFamily="18" charset="0"/>
              </a:rPr>
              <a:t>n</a:t>
            </a:r>
            <a:r>
              <a:rPr lang="zh-CN" altLang="en-US" sz="2100" dirty="0">
                <a:solidFill>
                  <a:srgbClr val="000000"/>
                </a:solidFill>
                <a:latin typeface="Times New Roman" panose="02020603050405020304" pitchFamily="18" charset="0"/>
              </a:rPr>
              <a:t>＝</a:t>
            </a:r>
            <a:r>
              <a:rPr kumimoji="1" lang="zh-CN" altLang="en-US" sz="2100" dirty="0">
                <a:solidFill>
                  <a:srgbClr val="000000"/>
                </a:solidFill>
                <a:latin typeface="Times New Roman" panose="02020603050405020304" pitchFamily="18" charset="0"/>
              </a:rPr>
              <a:t> </a:t>
            </a:r>
            <a:r>
              <a:rPr kumimoji="1" lang="en-US" altLang="zh-CN" sz="2100" dirty="0">
                <a:solidFill>
                  <a:srgbClr val="000000"/>
                </a:solidFill>
                <a:latin typeface="Times New Roman" panose="02020603050405020304" pitchFamily="18" charset="0"/>
              </a:rPr>
              <a:t>100</a:t>
            </a:r>
          </a:p>
        </p:txBody>
      </p:sp>
      <p:sp>
        <p:nvSpPr>
          <p:cNvPr id="58377" name="Rectangle 9">
            <a:extLst>
              <a:ext uri="{FF2B5EF4-FFF2-40B4-BE49-F238E27FC236}">
                <a16:creationId xmlns:a16="http://schemas.microsoft.com/office/drawing/2014/main" xmlns="" id="{F9383F2D-ED7A-4356-9131-91FEC0AE5A5C}"/>
              </a:ext>
            </a:extLst>
          </p:cNvPr>
          <p:cNvSpPr>
            <a:spLocks noChangeArrowheads="1"/>
          </p:cNvSpPr>
          <p:nvPr/>
        </p:nvSpPr>
        <p:spPr bwMode="auto">
          <a:xfrm>
            <a:off x="1547813" y="2564607"/>
            <a:ext cx="409265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u"/>
            </a:pPr>
            <a:r>
              <a:rPr kumimoji="1" lang="en-US" altLang="zh-CN" sz="2100" b="1" dirty="0">
                <a:solidFill>
                  <a:srgbClr val="800080"/>
                </a:solidFill>
                <a:latin typeface="Times New Roman" panose="02020603050405020304" pitchFamily="18" charset="0"/>
              </a:rPr>
              <a:t>The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probability</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of</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bad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endParaRPr kumimoji="1" lang="zh-CN" altLang="en-US" sz="2100" b="1" dirty="0">
              <a:solidFill>
                <a:srgbClr val="800080"/>
              </a:solidFill>
              <a:latin typeface="Times New Roman" panose="02020603050405020304" pitchFamily="18" charset="0"/>
            </a:endParaRPr>
          </a:p>
        </p:txBody>
      </p:sp>
      <p:sp>
        <p:nvSpPr>
          <p:cNvPr id="58378" name="Rectangle 10">
            <a:extLst>
              <a:ext uri="{FF2B5EF4-FFF2-40B4-BE49-F238E27FC236}">
                <a16:creationId xmlns:a16="http://schemas.microsoft.com/office/drawing/2014/main" xmlns="" id="{26CDCDE7-951B-4CCE-A774-91E6AB2BE202}"/>
              </a:ext>
            </a:extLst>
          </p:cNvPr>
          <p:cNvSpPr>
            <a:spLocks noChangeArrowheads="1"/>
          </p:cNvSpPr>
          <p:nvPr/>
        </p:nvSpPr>
        <p:spPr bwMode="auto">
          <a:xfrm>
            <a:off x="1551385" y="3429001"/>
            <a:ext cx="41647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u"/>
            </a:pPr>
            <a:r>
              <a:rPr kumimoji="1" lang="en-US" altLang="zh-CN" sz="2100" b="1" dirty="0">
                <a:solidFill>
                  <a:srgbClr val="800080"/>
                </a:solidFill>
                <a:latin typeface="Times New Roman" panose="02020603050405020304" pitchFamily="18" charset="0"/>
              </a:rPr>
              <a:t>“Pick</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3</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all</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good”</a:t>
            </a:r>
            <a:r>
              <a:rPr kumimoji="1" lang="zh-CN" altLang="en-US" sz="2100" b="1" dirty="0">
                <a:solidFill>
                  <a:srgbClr val="800080"/>
                </a:solidFill>
                <a:latin typeface="Times New Roman" panose="02020603050405020304" pitchFamily="18" charset="0"/>
              </a:rPr>
              <a:t> </a:t>
            </a:r>
          </a:p>
        </p:txBody>
      </p:sp>
      <p:sp>
        <p:nvSpPr>
          <p:cNvPr id="58379" name="Rectangle 11">
            <a:extLst>
              <a:ext uri="{FF2B5EF4-FFF2-40B4-BE49-F238E27FC236}">
                <a16:creationId xmlns:a16="http://schemas.microsoft.com/office/drawing/2014/main" xmlns="" id="{A6CB3939-61F2-44C6-973C-0EF8B973DCD9}"/>
              </a:ext>
            </a:extLst>
          </p:cNvPr>
          <p:cNvSpPr>
            <a:spLocks noChangeArrowheads="1"/>
          </p:cNvSpPr>
          <p:nvPr/>
        </p:nvSpPr>
        <p:spPr bwMode="auto">
          <a:xfrm>
            <a:off x="1547813" y="4508897"/>
            <a:ext cx="56010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
                <a:srgbClr val="C0504D"/>
              </a:buClr>
              <a:buSzPct val="90000"/>
              <a:buFont typeface="Wingdings" panose="05000000000000000000" pitchFamily="2" charset="2"/>
              <a:buChar char="u"/>
            </a:pPr>
            <a:r>
              <a:rPr kumimoji="1" lang="en-US" altLang="zh-CN" sz="2100" b="1" dirty="0">
                <a:solidFill>
                  <a:srgbClr val="800080"/>
                </a:solidFill>
                <a:latin typeface="Times New Roman" panose="02020603050405020304" pitchFamily="18" charset="0"/>
              </a:rPr>
              <a:t>Pick</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3</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only</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two</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good</a:t>
            </a:r>
            <a:endParaRPr kumimoji="1" lang="zh-CN" altLang="en-US" sz="2100" b="1" dirty="0">
              <a:solidFill>
                <a:srgbClr val="800080"/>
              </a:solidFill>
              <a:latin typeface="Times New Roman" panose="02020603050405020304" pitchFamily="18" charset="0"/>
            </a:endParaRPr>
          </a:p>
        </p:txBody>
      </p:sp>
      <p:sp>
        <p:nvSpPr>
          <p:cNvPr id="58380" name="Rectangle 12">
            <a:extLst>
              <a:ext uri="{FF2B5EF4-FFF2-40B4-BE49-F238E27FC236}">
                <a16:creationId xmlns:a16="http://schemas.microsoft.com/office/drawing/2014/main" xmlns="" id="{6CD0FA4C-6270-49BE-9F4D-2BA4727C4503}"/>
              </a:ext>
            </a:extLst>
          </p:cNvPr>
          <p:cNvSpPr>
            <a:spLocks noChangeArrowheads="1"/>
          </p:cNvSpPr>
          <p:nvPr/>
        </p:nvSpPr>
        <p:spPr bwMode="auto">
          <a:xfrm>
            <a:off x="3869532" y="2943226"/>
            <a:ext cx="8996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i="1" dirty="0" err="1">
                <a:solidFill>
                  <a:srgbClr val="000000"/>
                </a:solidFill>
                <a:latin typeface="Times New Roman" panose="02020603050405020304" pitchFamily="18" charset="0"/>
              </a:rPr>
              <a:t>n</a:t>
            </a:r>
            <a:r>
              <a:rPr lang="en-US" altLang="zh-CN" sz="2100" i="1" baseline="-25000" dirty="0" err="1">
                <a:solidFill>
                  <a:srgbClr val="000000"/>
                </a:solidFill>
                <a:latin typeface="Times New Roman" panose="02020603050405020304" pitchFamily="18" charset="0"/>
              </a:rPr>
              <a:t>A</a:t>
            </a:r>
            <a:r>
              <a:rPr lang="zh-CN" altLang="en-US" sz="2100" dirty="0">
                <a:solidFill>
                  <a:srgbClr val="000000"/>
                </a:solidFill>
                <a:latin typeface="Times New Roman" panose="02020603050405020304" pitchFamily="18" charset="0"/>
              </a:rPr>
              <a:t>＝</a:t>
            </a:r>
            <a:r>
              <a:rPr kumimoji="1" lang="zh-CN" altLang="en-US" sz="2100" dirty="0">
                <a:solidFill>
                  <a:srgbClr val="000000"/>
                </a:solidFill>
                <a:latin typeface="Times New Roman" panose="02020603050405020304" pitchFamily="18" charset="0"/>
              </a:rPr>
              <a:t> </a:t>
            </a:r>
            <a:r>
              <a:rPr kumimoji="1" lang="en-US" altLang="zh-CN" sz="2100" dirty="0">
                <a:solidFill>
                  <a:srgbClr val="000000"/>
                </a:solidFill>
                <a:latin typeface="Times New Roman" panose="02020603050405020304" pitchFamily="18" charset="0"/>
              </a:rPr>
              <a:t>4</a:t>
            </a:r>
          </a:p>
        </p:txBody>
      </p:sp>
      <mc:AlternateContent xmlns:mc="http://schemas.openxmlformats.org/markup-compatibility/2006" xmlns:a14="http://schemas.microsoft.com/office/drawing/2010/main">
        <mc:Choice Requires="a14">
          <p:sp>
            <p:nvSpPr>
              <p:cNvPr id="58381" name="Object 13">
                <a:extLst>
                  <a:ext uri="{FF2B5EF4-FFF2-40B4-BE49-F238E27FC236}">
                    <a16:creationId xmlns:a16="http://schemas.microsoft.com/office/drawing/2014/main" xmlns="" id="{EC2BF56C-2282-4F4E-A10F-7FFB00D970E1}"/>
                  </a:ext>
                </a:extLst>
              </p:cNvPr>
              <p:cNvSpPr txBox="1"/>
              <p:nvPr/>
            </p:nvSpPr>
            <p:spPr bwMode="auto">
              <a:xfrm>
                <a:off x="5651898" y="4887516"/>
                <a:ext cx="1950244" cy="919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96</m:t>
                              </m:r>
                            </m:sub>
                            <m:sup>
                              <m:r>
                                <a:rPr lang="zh-CN" altLang="en-US" i="1">
                                  <a:solidFill>
                                    <a:srgbClr val="000000"/>
                                  </a:solidFill>
                                  <a:latin typeface="Cambria Math" panose="02040503050406030204" pitchFamily="18" charset="0"/>
                                </a:rPr>
                                <m:t>2</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1</m:t>
                              </m:r>
                            </m:sup>
                          </m:sSubSup>
                        </m:num>
                        <m:den>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100</m:t>
                              </m:r>
                            </m:sub>
                            <m:sup>
                              <m:r>
                                <a:rPr lang="zh-CN" altLang="en-US" i="1">
                                  <a:solidFill>
                                    <a:srgbClr val="000000"/>
                                  </a:solidFill>
                                  <a:latin typeface="Cambria Math" panose="02040503050406030204" pitchFamily="18" charset="0"/>
                                </a:rPr>
                                <m:t>3</m:t>
                              </m:r>
                            </m:sup>
                          </m:sSubSup>
                        </m:den>
                      </m:f>
                    </m:oMath>
                  </m:oMathPara>
                </a14:m>
                <a:endParaRPr lang="zh-CN" altLang="en-US"/>
              </a:p>
            </p:txBody>
          </p:sp>
        </mc:Choice>
        <mc:Fallback xmlns="">
          <p:sp>
            <p:nvSpPr>
              <p:cNvPr id="58381" name="Object 13">
                <a:extLst>
                  <a:ext uri="{FF2B5EF4-FFF2-40B4-BE49-F238E27FC236}">
                    <a16:creationId xmlns:a16="http://schemas.microsoft.com/office/drawing/2014/main" id="{EC2BF56C-2282-4F4E-A10F-7FFB00D970E1}"/>
                  </a:ext>
                </a:extLst>
              </p:cNvPr>
              <p:cNvSpPr txBox="1">
                <a:spLocks noRot="1" noChangeAspect="1" noMove="1" noResize="1" noEditPoints="1" noAdjustHandles="1" noChangeArrowheads="1" noChangeShapeType="1" noTextEdit="1"/>
              </p:cNvSpPr>
              <p:nvPr/>
            </p:nvSpPr>
            <p:spPr bwMode="auto">
              <a:xfrm>
                <a:off x="5651898" y="4887516"/>
                <a:ext cx="1950244" cy="919163"/>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82" name="Object 14">
                <a:extLst>
                  <a:ext uri="{FF2B5EF4-FFF2-40B4-BE49-F238E27FC236}">
                    <a16:creationId xmlns:a16="http://schemas.microsoft.com/office/drawing/2014/main" xmlns="" id="{690F5FBF-DB26-4B5A-99E9-EF83BDE18121}"/>
                  </a:ext>
                </a:extLst>
              </p:cNvPr>
              <p:cNvSpPr txBox="1"/>
              <p:nvPr/>
            </p:nvSpPr>
            <p:spPr bwMode="auto">
              <a:xfrm>
                <a:off x="3645694" y="5049442"/>
                <a:ext cx="1629966" cy="5262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𝐶</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96</m:t>
                          </m:r>
                        </m:sub>
                        <m:sup>
                          <m:r>
                            <a:rPr lang="zh-CN" altLang="en-US" i="1">
                              <a:solidFill>
                                <a:srgbClr val="000000"/>
                              </a:solidFill>
                              <a:latin typeface="Cambria Math" panose="02040503050406030204" pitchFamily="18" charset="0"/>
                            </a:rPr>
                            <m:t>2</m:t>
                          </m:r>
                        </m:sup>
                      </m:sSubSup>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1</m:t>
                          </m:r>
                        </m:sup>
                      </m:sSubSup>
                    </m:oMath>
                  </m:oMathPara>
                </a14:m>
                <a:endParaRPr lang="zh-CN" altLang="en-US"/>
              </a:p>
            </p:txBody>
          </p:sp>
        </mc:Choice>
        <mc:Fallback xmlns="">
          <p:sp>
            <p:nvSpPr>
              <p:cNvPr id="58382" name="Object 14">
                <a:extLst>
                  <a:ext uri="{FF2B5EF4-FFF2-40B4-BE49-F238E27FC236}">
                    <a16:creationId xmlns:a16="http://schemas.microsoft.com/office/drawing/2014/main" id="{690F5FBF-DB26-4B5A-99E9-EF83BDE18121}"/>
                  </a:ext>
                </a:extLst>
              </p:cNvPr>
              <p:cNvSpPr txBox="1">
                <a:spLocks noRot="1" noChangeAspect="1" noMove="1" noResize="1" noEditPoints="1" noAdjustHandles="1" noChangeArrowheads="1" noChangeShapeType="1" noTextEdit="1"/>
              </p:cNvSpPr>
              <p:nvPr/>
            </p:nvSpPr>
            <p:spPr bwMode="auto">
              <a:xfrm>
                <a:off x="3645694" y="5049442"/>
                <a:ext cx="1629966" cy="526256"/>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83" name="Object 15">
                <a:extLst>
                  <a:ext uri="{FF2B5EF4-FFF2-40B4-BE49-F238E27FC236}">
                    <a16:creationId xmlns:a16="http://schemas.microsoft.com/office/drawing/2014/main" xmlns="" id="{951676F0-D132-4FAB-9048-1AE4A0209ED0}"/>
                  </a:ext>
                </a:extLst>
              </p:cNvPr>
              <p:cNvSpPr txBox="1"/>
              <p:nvPr/>
            </p:nvSpPr>
            <p:spPr bwMode="auto">
              <a:xfrm>
                <a:off x="2250281" y="5049441"/>
                <a:ext cx="958454" cy="4667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100</m:t>
                          </m:r>
                        </m:sub>
                        <m:sup>
                          <m:r>
                            <a:rPr lang="zh-CN" altLang="en-US" i="1">
                              <a:solidFill>
                                <a:srgbClr val="000000"/>
                              </a:solidFill>
                              <a:latin typeface="Cambria Math" panose="02040503050406030204" pitchFamily="18" charset="0"/>
                            </a:rPr>
                            <m:t>3</m:t>
                          </m:r>
                        </m:sup>
                      </m:sSubSup>
                    </m:oMath>
                  </m:oMathPara>
                </a14:m>
                <a:endParaRPr lang="zh-CN" altLang="en-US" dirty="0"/>
              </a:p>
            </p:txBody>
          </p:sp>
        </mc:Choice>
        <mc:Fallback xmlns="">
          <p:sp>
            <p:nvSpPr>
              <p:cNvPr id="58383" name="Object 15">
                <a:extLst>
                  <a:ext uri="{FF2B5EF4-FFF2-40B4-BE49-F238E27FC236}">
                    <a16:creationId xmlns:a16="http://schemas.microsoft.com/office/drawing/2014/main" id="{951676F0-D132-4FAB-9048-1AE4A0209ED0}"/>
                  </a:ext>
                </a:extLst>
              </p:cNvPr>
              <p:cNvSpPr txBox="1">
                <a:spLocks noRot="1" noChangeAspect="1" noMove="1" noResize="1" noEditPoints="1" noAdjustHandles="1" noChangeArrowheads="1" noChangeShapeType="1" noTextEdit="1"/>
              </p:cNvSpPr>
              <p:nvPr/>
            </p:nvSpPr>
            <p:spPr bwMode="auto">
              <a:xfrm>
                <a:off x="2250281" y="5049441"/>
                <a:ext cx="958454" cy="466725"/>
              </a:xfrm>
              <a:prstGeom prst="rect">
                <a:avLst/>
              </a:prstGeom>
              <a:blipFill>
                <a:blip r:embed="rId8"/>
                <a:stretch>
                  <a:fillRect/>
                </a:stretch>
              </a:blipFill>
              <a:ln>
                <a:no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7017B1A1-4D60-4D9D-8C56-DE1B5514B8A2}"/>
              </a:ext>
            </a:extLst>
          </p:cNvPr>
          <p:cNvSpPr>
            <a:spLocks noGrp="1"/>
          </p:cNvSpPr>
          <p:nvPr>
            <p:ph type="sldNum" sz="quarter" idx="12"/>
          </p:nvPr>
        </p:nvSpPr>
        <p:spPr/>
        <p:txBody>
          <a:bodyPr/>
          <a:lstStyle/>
          <a:p>
            <a:fld id="{FA941FB5-B56A-DB49-A8AB-D06F1CE43BD1}" type="slidenum">
              <a:rPr lang="en-US" smtClean="0"/>
              <a:t>96</a:t>
            </a:fld>
            <a:endParaRPr lang="en-US"/>
          </a:p>
        </p:txBody>
      </p:sp>
    </p:spTree>
    <p:extLst>
      <p:ext uri="{BB962C8B-B14F-4D97-AF65-F5344CB8AC3E}">
        <p14:creationId xmlns:p14="http://schemas.microsoft.com/office/powerpoint/2010/main" val="6227792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5"/>
                                        </p:tgtEl>
                                        <p:attrNameLst>
                                          <p:attrName>style.visibility</p:attrName>
                                        </p:attrNameLst>
                                      </p:cBhvr>
                                      <p:to>
                                        <p:strVal val="visible"/>
                                      </p:to>
                                    </p:set>
                                    <p:animEffect transition="in" filter="dissolve">
                                      <p:cBhvr>
                                        <p:cTn id="7" dur="500"/>
                                        <p:tgtEl>
                                          <p:spTgt spid="583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8370"/>
                                        </p:tgtEl>
                                        <p:attrNameLst>
                                          <p:attrName>style.visibility</p:attrName>
                                        </p:attrNameLst>
                                      </p:cBhvr>
                                      <p:to>
                                        <p:strVal val="visible"/>
                                      </p:to>
                                    </p:set>
                                    <p:animEffect transition="in" filter="wipe(up)">
                                      <p:cBhvr>
                                        <p:cTn id="12" dur="500"/>
                                        <p:tgtEl>
                                          <p:spTgt spid="583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58377"/>
                                        </p:tgtEl>
                                        <p:attrNameLst>
                                          <p:attrName>style.visibility</p:attrName>
                                        </p:attrNameLst>
                                      </p:cBhvr>
                                      <p:to>
                                        <p:strVal val="visible"/>
                                      </p:to>
                                    </p:set>
                                    <p:anim calcmode="lin" valueType="num">
                                      <p:cBhvr>
                                        <p:cTn id="17" dur="500" fill="hold"/>
                                        <p:tgtEl>
                                          <p:spTgt spid="58377"/>
                                        </p:tgtEl>
                                        <p:attrNameLst>
                                          <p:attrName>ppt_w</p:attrName>
                                        </p:attrNameLst>
                                      </p:cBhvr>
                                      <p:tavLst>
                                        <p:tav tm="0">
                                          <p:val>
                                            <p:strVal val="#ppt_w*0.05"/>
                                          </p:val>
                                        </p:tav>
                                        <p:tav tm="100000">
                                          <p:val>
                                            <p:strVal val="#ppt_w"/>
                                          </p:val>
                                        </p:tav>
                                      </p:tavLst>
                                    </p:anim>
                                    <p:anim calcmode="lin" valueType="num">
                                      <p:cBhvr>
                                        <p:cTn id="18" dur="500" fill="hold"/>
                                        <p:tgtEl>
                                          <p:spTgt spid="58377"/>
                                        </p:tgtEl>
                                        <p:attrNameLst>
                                          <p:attrName>ppt_h</p:attrName>
                                        </p:attrNameLst>
                                      </p:cBhvr>
                                      <p:tavLst>
                                        <p:tav tm="0">
                                          <p:val>
                                            <p:strVal val="#ppt_h"/>
                                          </p:val>
                                        </p:tav>
                                        <p:tav tm="100000">
                                          <p:val>
                                            <p:strVal val="#ppt_h"/>
                                          </p:val>
                                        </p:tav>
                                      </p:tavLst>
                                    </p:anim>
                                    <p:anim calcmode="lin" valueType="num">
                                      <p:cBhvr>
                                        <p:cTn id="19" dur="500" fill="hold"/>
                                        <p:tgtEl>
                                          <p:spTgt spid="58377"/>
                                        </p:tgtEl>
                                        <p:attrNameLst>
                                          <p:attrName>ppt_x</p:attrName>
                                        </p:attrNameLst>
                                      </p:cBhvr>
                                      <p:tavLst>
                                        <p:tav tm="0">
                                          <p:val>
                                            <p:strVal val="#ppt_x-.2"/>
                                          </p:val>
                                        </p:tav>
                                        <p:tav tm="100000">
                                          <p:val>
                                            <p:strVal val="#ppt_x"/>
                                          </p:val>
                                        </p:tav>
                                      </p:tavLst>
                                    </p:anim>
                                    <p:anim calcmode="lin" valueType="num">
                                      <p:cBhvr>
                                        <p:cTn id="20" dur="500" fill="hold"/>
                                        <p:tgtEl>
                                          <p:spTgt spid="58377"/>
                                        </p:tgtEl>
                                        <p:attrNameLst>
                                          <p:attrName>ppt_y</p:attrName>
                                        </p:attrNameLst>
                                      </p:cBhvr>
                                      <p:tavLst>
                                        <p:tav tm="0">
                                          <p:val>
                                            <p:strVal val="#ppt_y"/>
                                          </p:val>
                                        </p:tav>
                                        <p:tav tm="100000">
                                          <p:val>
                                            <p:strVal val="#ppt_y"/>
                                          </p:val>
                                        </p:tav>
                                      </p:tavLst>
                                    </p:anim>
                                    <p:animEffect transition="in" filter="fade">
                                      <p:cBhvr>
                                        <p:cTn id="21" dur="500"/>
                                        <p:tgtEl>
                                          <p:spTgt spid="583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8376"/>
                                        </p:tgtEl>
                                        <p:attrNameLst>
                                          <p:attrName>style.visibility</p:attrName>
                                        </p:attrNameLst>
                                      </p:cBhvr>
                                      <p:to>
                                        <p:strVal val="visible"/>
                                      </p:to>
                                    </p:set>
                                    <p:animEffect transition="in" filter="wipe(down)">
                                      <p:cBhvr>
                                        <p:cTn id="26" dur="500"/>
                                        <p:tgtEl>
                                          <p:spTgt spid="5837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8380"/>
                                        </p:tgtEl>
                                        <p:attrNameLst>
                                          <p:attrName>style.visibility</p:attrName>
                                        </p:attrNameLst>
                                      </p:cBhvr>
                                      <p:to>
                                        <p:strVal val="visible"/>
                                      </p:to>
                                    </p:set>
                                    <p:animEffect transition="in" filter="wipe(down)">
                                      <p:cBhvr>
                                        <p:cTn id="29" dur="500"/>
                                        <p:tgtEl>
                                          <p:spTgt spid="5838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8371"/>
                                        </p:tgtEl>
                                        <p:attrNameLst>
                                          <p:attrName>style.visibility</p:attrName>
                                        </p:attrNameLst>
                                      </p:cBhvr>
                                      <p:to>
                                        <p:strVal val="visible"/>
                                      </p:to>
                                    </p:set>
                                    <p:animEffect transition="in" filter="wipe(down)">
                                      <p:cBhvr>
                                        <p:cTn id="32" dur="500"/>
                                        <p:tgtEl>
                                          <p:spTgt spid="58371"/>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58378"/>
                                        </p:tgtEl>
                                        <p:attrNameLst>
                                          <p:attrName>style.visibility</p:attrName>
                                        </p:attrNameLst>
                                      </p:cBhvr>
                                      <p:to>
                                        <p:strVal val="visible"/>
                                      </p:to>
                                    </p:set>
                                    <p:anim calcmode="lin" valueType="num">
                                      <p:cBhvr>
                                        <p:cTn id="37" dur="500" fill="hold"/>
                                        <p:tgtEl>
                                          <p:spTgt spid="58378"/>
                                        </p:tgtEl>
                                        <p:attrNameLst>
                                          <p:attrName>ppt_w</p:attrName>
                                        </p:attrNameLst>
                                      </p:cBhvr>
                                      <p:tavLst>
                                        <p:tav tm="0">
                                          <p:val>
                                            <p:strVal val="#ppt_w*0.05"/>
                                          </p:val>
                                        </p:tav>
                                        <p:tav tm="100000">
                                          <p:val>
                                            <p:strVal val="#ppt_w"/>
                                          </p:val>
                                        </p:tav>
                                      </p:tavLst>
                                    </p:anim>
                                    <p:anim calcmode="lin" valueType="num">
                                      <p:cBhvr>
                                        <p:cTn id="38" dur="500" fill="hold"/>
                                        <p:tgtEl>
                                          <p:spTgt spid="58378"/>
                                        </p:tgtEl>
                                        <p:attrNameLst>
                                          <p:attrName>ppt_h</p:attrName>
                                        </p:attrNameLst>
                                      </p:cBhvr>
                                      <p:tavLst>
                                        <p:tav tm="0">
                                          <p:val>
                                            <p:strVal val="#ppt_h"/>
                                          </p:val>
                                        </p:tav>
                                        <p:tav tm="100000">
                                          <p:val>
                                            <p:strVal val="#ppt_h"/>
                                          </p:val>
                                        </p:tav>
                                      </p:tavLst>
                                    </p:anim>
                                    <p:anim calcmode="lin" valueType="num">
                                      <p:cBhvr>
                                        <p:cTn id="39" dur="500" fill="hold"/>
                                        <p:tgtEl>
                                          <p:spTgt spid="58378"/>
                                        </p:tgtEl>
                                        <p:attrNameLst>
                                          <p:attrName>ppt_x</p:attrName>
                                        </p:attrNameLst>
                                      </p:cBhvr>
                                      <p:tavLst>
                                        <p:tav tm="0">
                                          <p:val>
                                            <p:strVal val="#ppt_x-.2"/>
                                          </p:val>
                                        </p:tav>
                                        <p:tav tm="100000">
                                          <p:val>
                                            <p:strVal val="#ppt_x"/>
                                          </p:val>
                                        </p:tav>
                                      </p:tavLst>
                                    </p:anim>
                                    <p:anim calcmode="lin" valueType="num">
                                      <p:cBhvr>
                                        <p:cTn id="40" dur="500" fill="hold"/>
                                        <p:tgtEl>
                                          <p:spTgt spid="58378"/>
                                        </p:tgtEl>
                                        <p:attrNameLst>
                                          <p:attrName>ppt_y</p:attrName>
                                        </p:attrNameLst>
                                      </p:cBhvr>
                                      <p:tavLst>
                                        <p:tav tm="0">
                                          <p:val>
                                            <p:strVal val="#ppt_y"/>
                                          </p:val>
                                        </p:tav>
                                        <p:tav tm="100000">
                                          <p:val>
                                            <p:strVal val="#ppt_y"/>
                                          </p:val>
                                        </p:tav>
                                      </p:tavLst>
                                    </p:anim>
                                    <p:animEffect transition="in" filter="fade">
                                      <p:cBhvr>
                                        <p:cTn id="41" dur="500"/>
                                        <p:tgtEl>
                                          <p:spTgt spid="583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8372"/>
                                        </p:tgtEl>
                                        <p:attrNameLst>
                                          <p:attrName>style.visibility</p:attrName>
                                        </p:attrNameLst>
                                      </p:cBhvr>
                                      <p:to>
                                        <p:strVal val="visible"/>
                                      </p:to>
                                    </p:set>
                                    <p:animEffect transition="in" filter="wipe(down)">
                                      <p:cBhvr>
                                        <p:cTn id="46" dur="500"/>
                                        <p:tgtEl>
                                          <p:spTgt spid="5837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8373"/>
                                        </p:tgtEl>
                                        <p:attrNameLst>
                                          <p:attrName>style.visibility</p:attrName>
                                        </p:attrNameLst>
                                      </p:cBhvr>
                                      <p:to>
                                        <p:strVal val="visible"/>
                                      </p:to>
                                    </p:set>
                                    <p:animEffect transition="in" filter="wipe(down)">
                                      <p:cBhvr>
                                        <p:cTn id="49" dur="500"/>
                                        <p:tgtEl>
                                          <p:spTgt spid="5837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8374"/>
                                        </p:tgtEl>
                                        <p:attrNameLst>
                                          <p:attrName>style.visibility</p:attrName>
                                        </p:attrNameLst>
                                      </p:cBhvr>
                                      <p:to>
                                        <p:strVal val="visible"/>
                                      </p:to>
                                    </p:set>
                                    <p:animEffect transition="in" filter="wipe(down)">
                                      <p:cBhvr>
                                        <p:cTn id="52" dur="500"/>
                                        <p:tgtEl>
                                          <p:spTgt spid="58374"/>
                                        </p:tgtEl>
                                      </p:cBhvr>
                                    </p:animEffect>
                                  </p:childTnLst>
                                </p:cTn>
                              </p:par>
                            </p:childTnLst>
                          </p:cTn>
                        </p:par>
                      </p:childTnLst>
                    </p:cTn>
                  </p:par>
                  <p:par>
                    <p:cTn id="53" fill="hold">
                      <p:stCondLst>
                        <p:cond delay="indefinite"/>
                      </p:stCondLst>
                      <p:childTnLst>
                        <p:par>
                          <p:cTn id="54" fill="hold">
                            <p:stCondLst>
                              <p:cond delay="0"/>
                            </p:stCondLst>
                            <p:childTnLst>
                              <p:par>
                                <p:cTn id="55" presetID="54" presetClass="entr" presetSubtype="0" accel="100000" fill="hold" grpId="0" nodeType="clickEffect">
                                  <p:stCondLst>
                                    <p:cond delay="0"/>
                                  </p:stCondLst>
                                  <p:childTnLst>
                                    <p:set>
                                      <p:cBhvr>
                                        <p:cTn id="56" dur="1" fill="hold">
                                          <p:stCondLst>
                                            <p:cond delay="0"/>
                                          </p:stCondLst>
                                        </p:cTn>
                                        <p:tgtEl>
                                          <p:spTgt spid="58379"/>
                                        </p:tgtEl>
                                        <p:attrNameLst>
                                          <p:attrName>style.visibility</p:attrName>
                                        </p:attrNameLst>
                                      </p:cBhvr>
                                      <p:to>
                                        <p:strVal val="visible"/>
                                      </p:to>
                                    </p:set>
                                    <p:anim calcmode="lin" valueType="num">
                                      <p:cBhvr>
                                        <p:cTn id="57" dur="500" fill="hold"/>
                                        <p:tgtEl>
                                          <p:spTgt spid="58379"/>
                                        </p:tgtEl>
                                        <p:attrNameLst>
                                          <p:attrName>ppt_w</p:attrName>
                                        </p:attrNameLst>
                                      </p:cBhvr>
                                      <p:tavLst>
                                        <p:tav tm="0">
                                          <p:val>
                                            <p:strVal val="#ppt_w*0.05"/>
                                          </p:val>
                                        </p:tav>
                                        <p:tav tm="100000">
                                          <p:val>
                                            <p:strVal val="#ppt_w"/>
                                          </p:val>
                                        </p:tav>
                                      </p:tavLst>
                                    </p:anim>
                                    <p:anim calcmode="lin" valueType="num">
                                      <p:cBhvr>
                                        <p:cTn id="58" dur="500" fill="hold"/>
                                        <p:tgtEl>
                                          <p:spTgt spid="58379"/>
                                        </p:tgtEl>
                                        <p:attrNameLst>
                                          <p:attrName>ppt_h</p:attrName>
                                        </p:attrNameLst>
                                      </p:cBhvr>
                                      <p:tavLst>
                                        <p:tav tm="0">
                                          <p:val>
                                            <p:strVal val="#ppt_h"/>
                                          </p:val>
                                        </p:tav>
                                        <p:tav tm="100000">
                                          <p:val>
                                            <p:strVal val="#ppt_h"/>
                                          </p:val>
                                        </p:tav>
                                      </p:tavLst>
                                    </p:anim>
                                    <p:anim calcmode="lin" valueType="num">
                                      <p:cBhvr>
                                        <p:cTn id="59" dur="500" fill="hold"/>
                                        <p:tgtEl>
                                          <p:spTgt spid="58379"/>
                                        </p:tgtEl>
                                        <p:attrNameLst>
                                          <p:attrName>ppt_x</p:attrName>
                                        </p:attrNameLst>
                                      </p:cBhvr>
                                      <p:tavLst>
                                        <p:tav tm="0">
                                          <p:val>
                                            <p:strVal val="#ppt_x-.2"/>
                                          </p:val>
                                        </p:tav>
                                        <p:tav tm="100000">
                                          <p:val>
                                            <p:strVal val="#ppt_x"/>
                                          </p:val>
                                        </p:tav>
                                      </p:tavLst>
                                    </p:anim>
                                    <p:anim calcmode="lin" valueType="num">
                                      <p:cBhvr>
                                        <p:cTn id="60" dur="500" fill="hold"/>
                                        <p:tgtEl>
                                          <p:spTgt spid="58379"/>
                                        </p:tgtEl>
                                        <p:attrNameLst>
                                          <p:attrName>ppt_y</p:attrName>
                                        </p:attrNameLst>
                                      </p:cBhvr>
                                      <p:tavLst>
                                        <p:tav tm="0">
                                          <p:val>
                                            <p:strVal val="#ppt_y"/>
                                          </p:val>
                                        </p:tav>
                                        <p:tav tm="100000">
                                          <p:val>
                                            <p:strVal val="#ppt_y"/>
                                          </p:val>
                                        </p:tav>
                                      </p:tavLst>
                                    </p:anim>
                                    <p:animEffect transition="in" filter="fade">
                                      <p:cBhvr>
                                        <p:cTn id="61" dur="500"/>
                                        <p:tgtEl>
                                          <p:spTgt spid="5837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58383"/>
                                        </p:tgtEl>
                                        <p:attrNameLst>
                                          <p:attrName>style.visibility</p:attrName>
                                        </p:attrNameLst>
                                      </p:cBhvr>
                                      <p:to>
                                        <p:strVal val="visible"/>
                                      </p:to>
                                    </p:set>
                                    <p:animEffect transition="in" filter="wipe(down)">
                                      <p:cBhvr>
                                        <p:cTn id="66" dur="500"/>
                                        <p:tgtEl>
                                          <p:spTgt spid="58383"/>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8382"/>
                                        </p:tgtEl>
                                        <p:attrNameLst>
                                          <p:attrName>style.visibility</p:attrName>
                                        </p:attrNameLst>
                                      </p:cBhvr>
                                      <p:to>
                                        <p:strVal val="visible"/>
                                      </p:to>
                                    </p:set>
                                    <p:animEffect transition="in" filter="wipe(down)">
                                      <p:cBhvr>
                                        <p:cTn id="69" dur="500"/>
                                        <p:tgtEl>
                                          <p:spTgt spid="5838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8381"/>
                                        </p:tgtEl>
                                        <p:attrNameLst>
                                          <p:attrName>style.visibility</p:attrName>
                                        </p:attrNameLst>
                                      </p:cBhvr>
                                      <p:to>
                                        <p:strVal val="visible"/>
                                      </p:to>
                                    </p:set>
                                    <p:animEffect transition="in" filter="wipe(down)">
                                      <p:cBhvr>
                                        <p:cTn id="72" dur="500"/>
                                        <p:tgtEl>
                                          <p:spTgt spid="58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p:bldP spid="58372" grpId="0"/>
      <p:bldP spid="58373" grpId="0"/>
      <p:bldP spid="58374" grpId="0"/>
      <p:bldP spid="58375" grpId="0"/>
      <p:bldP spid="58376" grpId="0"/>
      <p:bldP spid="58377" grpId="0"/>
      <p:bldP spid="58378" grpId="0"/>
      <p:bldP spid="58379" grpId="0"/>
      <p:bldP spid="58380" grpId="0"/>
      <p:bldP spid="58381" grpId="0"/>
      <p:bldP spid="58382" grpId="0"/>
      <p:bldP spid="5838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xmlns="" id="{3E9A7A20-505F-40AF-97BE-A1388E5A17BA}"/>
              </a:ext>
            </a:extLst>
          </p:cNvPr>
          <p:cNvSpPr>
            <a:spLocks noChangeArrowheads="1"/>
          </p:cNvSpPr>
          <p:nvPr/>
        </p:nvSpPr>
        <p:spPr bwMode="auto">
          <a:xfrm>
            <a:off x="715618" y="1062336"/>
            <a:ext cx="7853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        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3</a:t>
            </a:r>
            <a:r>
              <a:rPr kumimoji="1" lang="zh-CN" altLang="en-US" sz="2700" b="1" dirty="0">
                <a:solidFill>
                  <a:srgbClr val="002060"/>
                </a:solidFill>
                <a:latin typeface="Times New Roman" panose="02020603050405020304" pitchFamily="18" charset="0"/>
                <a:ea typeface="华文新魏" panose="02010800040101010101" pitchFamily="2" charset="-122"/>
              </a:rPr>
              <a:t>：</a:t>
            </a:r>
            <a:endParaRPr kumimoji="1" lang="en-US" altLang="zh-CN" sz="2700" b="1" dirty="0">
              <a:solidFill>
                <a:srgbClr val="002060"/>
              </a:solidFill>
              <a:latin typeface="Times New Roman" panose="02020603050405020304" pitchFamily="18" charset="0"/>
              <a:ea typeface="华文新魏" panose="02010800040101010101" pitchFamily="2" charset="-122"/>
            </a:endParaRPr>
          </a:p>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Replacement</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and</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without</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replacement</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59395" name="Rectangle 3">
            <a:extLst>
              <a:ext uri="{FF2B5EF4-FFF2-40B4-BE49-F238E27FC236}">
                <a16:creationId xmlns:a16="http://schemas.microsoft.com/office/drawing/2014/main" xmlns="" id="{7D660B36-13BD-48C7-B178-4658B76FB6FE}"/>
              </a:ext>
            </a:extLst>
          </p:cNvPr>
          <p:cNvSpPr>
            <a:spLocks noChangeArrowheads="1"/>
          </p:cNvSpPr>
          <p:nvPr/>
        </p:nvSpPr>
        <p:spPr bwMode="auto">
          <a:xfrm>
            <a:off x="1439466" y="2084143"/>
            <a:ext cx="6100763" cy="44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100" b="1" dirty="0">
                <a:solidFill>
                  <a:srgbClr val="800080"/>
                </a:solidFill>
                <a:latin typeface="Times New Roman" panose="02020603050405020304" pitchFamily="18" charset="0"/>
              </a:rPr>
              <a:t>10</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products</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2</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bad</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8</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are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good</a:t>
            </a:r>
            <a:r>
              <a:rPr kumimoji="1" lang="zh-CN" altLang="en-US" sz="2100" b="1" dirty="0">
                <a:solidFill>
                  <a:srgbClr val="800080"/>
                </a:solidFill>
                <a:latin typeface="Times New Roman" panose="02020603050405020304" pitchFamily="18" charset="0"/>
              </a:rPr>
              <a:t>．</a:t>
            </a:r>
          </a:p>
        </p:txBody>
      </p:sp>
      <p:sp>
        <p:nvSpPr>
          <p:cNvPr id="59396" name="Rectangle 4">
            <a:extLst>
              <a:ext uri="{FF2B5EF4-FFF2-40B4-BE49-F238E27FC236}">
                <a16:creationId xmlns:a16="http://schemas.microsoft.com/office/drawing/2014/main" xmlns="" id="{35818F4A-6E4F-4E4C-BEA1-EFA981A63629}"/>
              </a:ext>
            </a:extLst>
          </p:cNvPr>
          <p:cNvSpPr>
            <a:spLocks noChangeArrowheads="1"/>
          </p:cNvSpPr>
          <p:nvPr/>
        </p:nvSpPr>
        <p:spPr bwMode="auto">
          <a:xfrm>
            <a:off x="1980010" y="2726531"/>
            <a:ext cx="60548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None/>
            </a:pPr>
            <a:r>
              <a:rPr lang="en-US" altLang="zh-CN" sz="2100" b="1" dirty="0">
                <a:solidFill>
                  <a:srgbClr val="800080"/>
                </a:solidFill>
                <a:latin typeface="Times New Roman" panose="02020603050405020304" pitchFamily="18" charset="0"/>
              </a:rPr>
              <a:t>A=“pick</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a</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good</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one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first</a:t>
            </a:r>
            <a:r>
              <a:rPr kumimoji="1" lang="zh-CN" altLang="en-US" sz="2100" b="1" dirty="0">
                <a:solidFill>
                  <a:srgbClr val="800080"/>
                </a:solidFill>
                <a:latin typeface="Times New Roman" panose="02020603050405020304" pitchFamily="18" charset="0"/>
              </a:rPr>
              <a:t>，</a:t>
            </a:r>
            <a:r>
              <a:rPr kumimoji="1" lang="en-US" altLang="zh-CN" sz="2100" b="1" dirty="0">
                <a:solidFill>
                  <a:srgbClr val="800080"/>
                </a:solidFill>
                <a:latin typeface="Times New Roman" panose="02020603050405020304" pitchFamily="18" charset="0"/>
              </a:rPr>
              <a:t>pick</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a</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bad</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one</a:t>
            </a:r>
            <a:r>
              <a:rPr kumimoji="1" lang="zh-CN" altLang="en-US" sz="2100" b="1" dirty="0">
                <a:solidFill>
                  <a:srgbClr val="800080"/>
                </a:solidFill>
                <a:latin typeface="Times New Roman" panose="02020603050405020304" pitchFamily="18" charset="0"/>
              </a:rPr>
              <a:t> </a:t>
            </a:r>
            <a:r>
              <a:rPr kumimoji="1" lang="en-US" altLang="zh-CN" sz="2100" b="1" dirty="0">
                <a:solidFill>
                  <a:srgbClr val="800080"/>
                </a:solidFill>
                <a:latin typeface="Times New Roman" panose="02020603050405020304" pitchFamily="18" charset="0"/>
              </a:rPr>
              <a:t>second</a:t>
            </a:r>
            <a:r>
              <a:rPr kumimoji="1" lang="zh-CN" altLang="en-US" sz="2100" b="1" dirty="0">
                <a:solidFill>
                  <a:srgbClr val="800080"/>
                </a:solidFill>
                <a:latin typeface="Times New Roman" panose="02020603050405020304" pitchFamily="18" charset="0"/>
              </a:rPr>
              <a:t>”</a:t>
            </a:r>
          </a:p>
        </p:txBody>
      </p:sp>
      <p:sp>
        <p:nvSpPr>
          <p:cNvPr id="59397" name="Text Box 5">
            <a:extLst>
              <a:ext uri="{FF2B5EF4-FFF2-40B4-BE49-F238E27FC236}">
                <a16:creationId xmlns:a16="http://schemas.microsoft.com/office/drawing/2014/main" xmlns="" id="{452205E1-3714-4E80-ADF9-746C38181A4E}"/>
              </a:ext>
            </a:extLst>
          </p:cNvPr>
          <p:cNvSpPr txBox="1">
            <a:spLocks noChangeArrowheads="1"/>
          </p:cNvSpPr>
          <p:nvPr/>
        </p:nvSpPr>
        <p:spPr bwMode="auto">
          <a:xfrm>
            <a:off x="1601391" y="3375422"/>
            <a:ext cx="50232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800080"/>
                </a:solidFill>
                <a:latin typeface="Times New Roman" panose="02020603050405020304" pitchFamily="18" charset="0"/>
              </a:rPr>
              <a:t> after</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picking</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one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first</a:t>
            </a:r>
            <a:r>
              <a:rPr lang="zh-CN" altLang="en-US" sz="2100" b="1" dirty="0">
                <a:solidFill>
                  <a:srgbClr val="800080"/>
                </a:solidFill>
                <a:latin typeface="Times New Roman" panose="02020603050405020304" pitchFamily="18" charset="0"/>
              </a:rPr>
              <a:t>，</a:t>
            </a:r>
            <a:r>
              <a:rPr lang="en-US" altLang="zh-CN" sz="2100" b="1" dirty="0">
                <a:solidFill>
                  <a:srgbClr val="800080"/>
                </a:solidFill>
                <a:latin typeface="Times New Roman" panose="02020603050405020304" pitchFamily="18" charset="0"/>
              </a:rPr>
              <a:t>put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back</a:t>
            </a:r>
            <a:endParaRPr lang="zh-CN" altLang="en-US" sz="2100" b="1" dirty="0">
              <a:solidFill>
                <a:srgbClr val="800080"/>
              </a:solidFill>
              <a:latin typeface="Times New Roman" panose="02020603050405020304" pitchFamily="18" charset="0"/>
            </a:endParaRPr>
          </a:p>
        </p:txBody>
      </p:sp>
      <p:sp>
        <p:nvSpPr>
          <p:cNvPr id="59398" name="Text Box 6">
            <a:extLst>
              <a:ext uri="{FF2B5EF4-FFF2-40B4-BE49-F238E27FC236}">
                <a16:creationId xmlns:a16="http://schemas.microsoft.com/office/drawing/2014/main" xmlns="" id="{2E6E77FE-EC99-48F7-944B-48A50AC71131}"/>
              </a:ext>
            </a:extLst>
          </p:cNvPr>
          <p:cNvSpPr txBox="1">
            <a:spLocks noChangeArrowheads="1"/>
          </p:cNvSpPr>
          <p:nvPr/>
        </p:nvSpPr>
        <p:spPr bwMode="auto">
          <a:xfrm>
            <a:off x="1601391" y="4498182"/>
            <a:ext cx="50232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n"/>
            </a:pPr>
            <a:r>
              <a:rPr lang="en-US" altLang="zh-CN" sz="2100" b="1" dirty="0">
                <a:solidFill>
                  <a:srgbClr val="800080"/>
                </a:solidFill>
                <a:latin typeface="Times New Roman" panose="02020603050405020304" pitchFamily="18" charset="0"/>
              </a:rPr>
              <a:t> without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putting</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back</a:t>
            </a:r>
            <a:endParaRPr lang="zh-CN" altLang="en-US" sz="2100" b="1" dirty="0">
              <a:solidFill>
                <a:srgbClr val="80008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9399" name="Object 7">
                <a:extLst>
                  <a:ext uri="{FF2B5EF4-FFF2-40B4-BE49-F238E27FC236}">
                    <a16:creationId xmlns:a16="http://schemas.microsoft.com/office/drawing/2014/main" xmlns="" id="{13621686-222C-4FB6-8055-4433F9E677E2}"/>
                  </a:ext>
                </a:extLst>
              </p:cNvPr>
              <p:cNvSpPr txBox="1"/>
              <p:nvPr/>
            </p:nvSpPr>
            <p:spPr bwMode="auto">
              <a:xfrm>
                <a:off x="2077642" y="3975499"/>
                <a:ext cx="1302544" cy="34409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=10×10</m:t>
                      </m:r>
                    </m:oMath>
                  </m:oMathPara>
                </a14:m>
                <a:endParaRPr lang="zh-CN" altLang="en-US" dirty="0"/>
              </a:p>
            </p:txBody>
          </p:sp>
        </mc:Choice>
        <mc:Fallback xmlns="">
          <p:sp>
            <p:nvSpPr>
              <p:cNvPr id="59399" name="Object 7">
                <a:extLst>
                  <a:ext uri="{FF2B5EF4-FFF2-40B4-BE49-F238E27FC236}">
                    <a16:creationId xmlns:a16="http://schemas.microsoft.com/office/drawing/2014/main" id="{13621686-222C-4FB6-8055-4433F9E677E2}"/>
                  </a:ext>
                </a:extLst>
              </p:cNvPr>
              <p:cNvSpPr txBox="1">
                <a:spLocks noRot="1" noChangeAspect="1" noMove="1" noResize="1" noEditPoints="1" noAdjustHandles="1" noChangeArrowheads="1" noChangeShapeType="1" noTextEdit="1"/>
              </p:cNvSpPr>
              <p:nvPr/>
            </p:nvSpPr>
            <p:spPr bwMode="auto">
              <a:xfrm>
                <a:off x="2077642" y="3975499"/>
                <a:ext cx="1302544" cy="34409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00" name="Object 8">
                <a:extLst>
                  <a:ext uri="{FF2B5EF4-FFF2-40B4-BE49-F238E27FC236}">
                    <a16:creationId xmlns:a16="http://schemas.microsoft.com/office/drawing/2014/main" xmlns="" id="{D7BF9DD3-853E-4A59-A6A5-8A00F9463A11}"/>
                  </a:ext>
                </a:extLst>
              </p:cNvPr>
              <p:cNvSpPr txBox="1"/>
              <p:nvPr/>
            </p:nvSpPr>
            <p:spPr bwMode="auto">
              <a:xfrm>
                <a:off x="2093120" y="5157788"/>
                <a:ext cx="1179910" cy="344091"/>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=10×9</m:t>
                      </m:r>
                    </m:oMath>
                  </m:oMathPara>
                </a14:m>
                <a:endParaRPr lang="zh-CN" altLang="en-US" dirty="0"/>
              </a:p>
            </p:txBody>
          </p:sp>
        </mc:Choice>
        <mc:Fallback xmlns="">
          <p:sp>
            <p:nvSpPr>
              <p:cNvPr id="59400" name="Object 8">
                <a:extLst>
                  <a:ext uri="{FF2B5EF4-FFF2-40B4-BE49-F238E27FC236}">
                    <a16:creationId xmlns:a16="http://schemas.microsoft.com/office/drawing/2014/main" id="{D7BF9DD3-853E-4A59-A6A5-8A00F9463A11}"/>
                  </a:ext>
                </a:extLst>
              </p:cNvPr>
              <p:cNvSpPr txBox="1">
                <a:spLocks noRot="1" noChangeAspect="1" noMove="1" noResize="1" noEditPoints="1" noAdjustHandles="1" noChangeArrowheads="1" noChangeShapeType="1" noTextEdit="1"/>
              </p:cNvSpPr>
              <p:nvPr/>
            </p:nvSpPr>
            <p:spPr bwMode="auto">
              <a:xfrm>
                <a:off x="2093120" y="5157788"/>
                <a:ext cx="1179910" cy="344091"/>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01" name="Object 9">
                <a:extLst>
                  <a:ext uri="{FF2B5EF4-FFF2-40B4-BE49-F238E27FC236}">
                    <a16:creationId xmlns:a16="http://schemas.microsoft.com/office/drawing/2014/main" xmlns="" id="{F5EDC6E2-58AF-4E4A-8EB6-280009AC98E6}"/>
                  </a:ext>
                </a:extLst>
              </p:cNvPr>
              <p:cNvSpPr txBox="1"/>
              <p:nvPr/>
            </p:nvSpPr>
            <p:spPr bwMode="auto">
              <a:xfrm>
                <a:off x="3723086" y="3932636"/>
                <a:ext cx="1248965" cy="4679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=8×2</m:t>
                      </m:r>
                    </m:oMath>
                  </m:oMathPara>
                </a14:m>
                <a:endParaRPr lang="zh-CN" altLang="en-US" dirty="0"/>
              </a:p>
            </p:txBody>
          </p:sp>
        </mc:Choice>
        <mc:Fallback xmlns="">
          <p:sp>
            <p:nvSpPr>
              <p:cNvPr id="59401" name="Object 9">
                <a:extLst>
                  <a:ext uri="{FF2B5EF4-FFF2-40B4-BE49-F238E27FC236}">
                    <a16:creationId xmlns:a16="http://schemas.microsoft.com/office/drawing/2014/main" id="{F5EDC6E2-58AF-4E4A-8EB6-280009AC98E6}"/>
                  </a:ext>
                </a:extLst>
              </p:cNvPr>
              <p:cNvSpPr txBox="1">
                <a:spLocks noRot="1" noChangeAspect="1" noMove="1" noResize="1" noEditPoints="1" noAdjustHandles="1" noChangeArrowheads="1" noChangeShapeType="1" noTextEdit="1"/>
              </p:cNvSpPr>
              <p:nvPr/>
            </p:nvSpPr>
            <p:spPr bwMode="auto">
              <a:xfrm>
                <a:off x="3723086" y="3932636"/>
                <a:ext cx="1248965" cy="46791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02" name="Object 10">
                <a:extLst>
                  <a:ext uri="{FF2B5EF4-FFF2-40B4-BE49-F238E27FC236}">
                    <a16:creationId xmlns:a16="http://schemas.microsoft.com/office/drawing/2014/main" xmlns="" id="{1CBC349E-CFC5-477E-99CC-E1DB0F2E6A72}"/>
                  </a:ext>
                </a:extLst>
              </p:cNvPr>
              <p:cNvSpPr txBox="1"/>
              <p:nvPr/>
            </p:nvSpPr>
            <p:spPr bwMode="auto">
              <a:xfrm>
                <a:off x="3745706" y="5120880"/>
                <a:ext cx="1248966" cy="4679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=8×2</m:t>
                      </m:r>
                    </m:oMath>
                  </m:oMathPara>
                </a14:m>
                <a:endParaRPr lang="zh-CN" altLang="en-US" dirty="0"/>
              </a:p>
            </p:txBody>
          </p:sp>
        </mc:Choice>
        <mc:Fallback xmlns="">
          <p:sp>
            <p:nvSpPr>
              <p:cNvPr id="59402" name="Object 10">
                <a:extLst>
                  <a:ext uri="{FF2B5EF4-FFF2-40B4-BE49-F238E27FC236}">
                    <a16:creationId xmlns:a16="http://schemas.microsoft.com/office/drawing/2014/main" id="{1CBC349E-CFC5-477E-99CC-E1DB0F2E6A72}"/>
                  </a:ext>
                </a:extLst>
              </p:cNvPr>
              <p:cNvSpPr txBox="1">
                <a:spLocks noRot="1" noChangeAspect="1" noMove="1" noResize="1" noEditPoints="1" noAdjustHandles="1" noChangeArrowheads="1" noChangeShapeType="1" noTextEdit="1"/>
              </p:cNvSpPr>
              <p:nvPr/>
            </p:nvSpPr>
            <p:spPr bwMode="auto">
              <a:xfrm>
                <a:off x="3745706" y="5120880"/>
                <a:ext cx="1248966" cy="46791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403" name="Object 11">
                <a:extLst>
                  <a:ext uri="{FF2B5EF4-FFF2-40B4-BE49-F238E27FC236}">
                    <a16:creationId xmlns:a16="http://schemas.microsoft.com/office/drawing/2014/main" xmlns="" id="{4D9C37A1-B0E8-43C8-BB4E-5766385684FE}"/>
                  </a:ext>
                </a:extLst>
              </p:cNvPr>
              <p:cNvSpPr txBox="1"/>
              <p:nvPr/>
            </p:nvSpPr>
            <p:spPr bwMode="auto">
              <a:xfrm>
                <a:off x="5219700" y="3789040"/>
                <a:ext cx="2238375" cy="808434"/>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8×2</m:t>
                          </m:r>
                        </m:num>
                        <m:den>
                          <m:r>
                            <a:rPr lang="zh-CN" altLang="en-US" i="1">
                              <a:solidFill>
                                <a:srgbClr val="000000"/>
                              </a:solidFill>
                              <a:latin typeface="Cambria Math" panose="02040503050406030204" pitchFamily="18" charset="0"/>
                            </a:rPr>
                            <m:t>10×10</m:t>
                          </m:r>
                        </m:den>
                      </m:f>
                      <m:r>
                        <a:rPr lang="zh-CN" altLang="en-US" i="1">
                          <a:solidFill>
                            <a:srgbClr val="000000"/>
                          </a:solidFill>
                          <a:latin typeface="Cambria Math" panose="02040503050406030204" pitchFamily="18" charset="0"/>
                        </a:rPr>
                        <m:t>=0.16</m:t>
                      </m:r>
                    </m:oMath>
                  </m:oMathPara>
                </a14:m>
                <a:endParaRPr lang="zh-CN" altLang="en-US" dirty="0"/>
              </a:p>
            </p:txBody>
          </p:sp>
        </mc:Choice>
        <mc:Fallback>
          <p:sp>
            <p:nvSpPr>
              <p:cNvPr id="59403" name="Object 11">
                <a:extLst>
                  <a:ext uri="{FF2B5EF4-FFF2-40B4-BE49-F238E27FC236}">
                    <a16:creationId xmlns:a16="http://schemas.microsoft.com/office/drawing/2014/main" xmlns:a14="http://schemas.microsoft.com/office/drawing/2010/main" xmlns="" id="{4D9C37A1-B0E8-43C8-BB4E-5766385684FE}"/>
                  </a:ext>
                </a:extLst>
              </p:cNvPr>
              <p:cNvSpPr txBox="1">
                <a:spLocks noRot="1" noChangeAspect="1" noMove="1" noResize="1" noEditPoints="1" noAdjustHandles="1" noChangeArrowheads="1" noChangeShapeType="1" noTextEdit="1"/>
              </p:cNvSpPr>
              <p:nvPr/>
            </p:nvSpPr>
            <p:spPr bwMode="auto">
              <a:xfrm>
                <a:off x="5219700" y="3789040"/>
                <a:ext cx="2238375" cy="808434"/>
              </a:xfrm>
              <a:prstGeom prst="rect">
                <a:avLst/>
              </a:prstGeom>
              <a:blipFill rotWithShape="0">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404" name="Object 12">
                <a:extLst>
                  <a:ext uri="{FF2B5EF4-FFF2-40B4-BE49-F238E27FC236}">
                    <a16:creationId xmlns:a16="http://schemas.microsoft.com/office/drawing/2014/main" xmlns="" id="{DE88BFC3-82AE-474B-B4B0-A0D3958BCE9D}"/>
                  </a:ext>
                </a:extLst>
              </p:cNvPr>
              <p:cNvSpPr txBox="1"/>
              <p:nvPr/>
            </p:nvSpPr>
            <p:spPr bwMode="auto">
              <a:xfrm>
                <a:off x="5381626" y="5005830"/>
                <a:ext cx="2364581" cy="80843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8×2</m:t>
                          </m:r>
                        </m:num>
                        <m:den>
                          <m:r>
                            <a:rPr lang="zh-CN" altLang="en-US" i="1">
                              <a:solidFill>
                                <a:srgbClr val="000000"/>
                              </a:solidFill>
                              <a:latin typeface="Cambria Math" panose="02040503050406030204" pitchFamily="18" charset="0"/>
                            </a:rPr>
                            <m:t>10×9</m:t>
                          </m:r>
                        </m:den>
                      </m:f>
                      <m:r>
                        <a:rPr lang="zh-CN" altLang="en-US" i="1">
                          <a:solidFill>
                            <a:srgbClr val="000000"/>
                          </a:solidFill>
                          <a:latin typeface="Cambria Math" panose="02040503050406030204" pitchFamily="18" charset="0"/>
                        </a:rPr>
                        <m:t>=0.1778</m:t>
                      </m:r>
                    </m:oMath>
                  </m:oMathPara>
                </a14:m>
                <a:endParaRPr lang="zh-CN" altLang="en-US" dirty="0"/>
              </a:p>
            </p:txBody>
          </p:sp>
        </mc:Choice>
        <mc:Fallback>
          <p:sp>
            <p:nvSpPr>
              <p:cNvPr id="59404" name="Object 12">
                <a:extLst>
                  <a:ext uri="{FF2B5EF4-FFF2-40B4-BE49-F238E27FC236}">
                    <a16:creationId xmlns:a16="http://schemas.microsoft.com/office/drawing/2014/main" xmlns:a14="http://schemas.microsoft.com/office/drawing/2010/main" xmlns="" id="{DE88BFC3-82AE-474B-B4B0-A0D3958BCE9D}"/>
                  </a:ext>
                </a:extLst>
              </p:cNvPr>
              <p:cNvSpPr txBox="1">
                <a:spLocks noRot="1" noChangeAspect="1" noMove="1" noResize="1" noEditPoints="1" noAdjustHandles="1" noChangeArrowheads="1" noChangeShapeType="1" noTextEdit="1"/>
              </p:cNvSpPr>
              <p:nvPr/>
            </p:nvSpPr>
            <p:spPr bwMode="auto">
              <a:xfrm>
                <a:off x="5381626" y="5005830"/>
                <a:ext cx="2364581" cy="808435"/>
              </a:xfrm>
              <a:prstGeom prst="rect">
                <a:avLst/>
              </a:prstGeom>
              <a:blipFill rotWithShape="0">
                <a:blip r:embed="rId7"/>
                <a:stretch>
                  <a:fillRect/>
                </a:stretch>
              </a:blipFill>
              <a:ln>
                <a:noFill/>
              </a:ln>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87506C4C-3EE6-4F5B-98A5-2995457FF837}"/>
              </a:ext>
            </a:extLst>
          </p:cNvPr>
          <p:cNvSpPr>
            <a:spLocks noGrp="1"/>
          </p:cNvSpPr>
          <p:nvPr>
            <p:ph type="sldNum" sz="quarter" idx="12"/>
          </p:nvPr>
        </p:nvSpPr>
        <p:spPr/>
        <p:txBody>
          <a:bodyPr/>
          <a:lstStyle/>
          <a:p>
            <a:fld id="{FA941FB5-B56A-DB49-A8AB-D06F1CE43BD1}" type="slidenum">
              <a:rPr lang="en-US" smtClean="0"/>
              <a:t>97</a:t>
            </a:fld>
            <a:endParaRPr lang="en-US"/>
          </a:p>
        </p:txBody>
      </p:sp>
    </p:spTree>
    <p:extLst>
      <p:ext uri="{BB962C8B-B14F-4D97-AF65-F5344CB8AC3E}">
        <p14:creationId xmlns:p14="http://schemas.microsoft.com/office/powerpoint/2010/main" val="2152399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dissolve">
                                      <p:cBhvr>
                                        <p:cTn id="7" dur="5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5"/>
                                        </p:tgtEl>
                                        <p:attrNameLst>
                                          <p:attrName>style.visibility</p:attrName>
                                        </p:attrNameLst>
                                      </p:cBhvr>
                                      <p:to>
                                        <p:strVal val="visible"/>
                                      </p:to>
                                    </p:set>
                                    <p:animEffect transition="in" filter="wipe(left)">
                                      <p:cBhvr>
                                        <p:cTn id="12" dur="500"/>
                                        <p:tgtEl>
                                          <p:spTgt spid="593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396"/>
                                        </p:tgtEl>
                                        <p:attrNameLst>
                                          <p:attrName>style.visibility</p:attrName>
                                        </p:attrNameLst>
                                      </p:cBhvr>
                                      <p:to>
                                        <p:strVal val="visible"/>
                                      </p:to>
                                    </p:set>
                                    <p:animEffect transition="in" filter="wipe(left)">
                                      <p:cBhvr>
                                        <p:cTn id="17" dur="500"/>
                                        <p:tgtEl>
                                          <p:spTgt spid="593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4" presetClass="entr" presetSubtype="0" accel="100000" fill="hold" grpId="0" nodeType="clickEffect">
                                  <p:stCondLst>
                                    <p:cond delay="0"/>
                                  </p:stCondLst>
                                  <p:childTnLst>
                                    <p:set>
                                      <p:cBhvr>
                                        <p:cTn id="21" dur="1" fill="hold">
                                          <p:stCondLst>
                                            <p:cond delay="0"/>
                                          </p:stCondLst>
                                        </p:cTn>
                                        <p:tgtEl>
                                          <p:spTgt spid="59397"/>
                                        </p:tgtEl>
                                        <p:attrNameLst>
                                          <p:attrName>style.visibility</p:attrName>
                                        </p:attrNameLst>
                                      </p:cBhvr>
                                      <p:to>
                                        <p:strVal val="visible"/>
                                      </p:to>
                                    </p:set>
                                    <p:anim calcmode="lin" valueType="num">
                                      <p:cBhvr>
                                        <p:cTn id="22" dur="500" fill="hold"/>
                                        <p:tgtEl>
                                          <p:spTgt spid="59397"/>
                                        </p:tgtEl>
                                        <p:attrNameLst>
                                          <p:attrName>ppt_w</p:attrName>
                                        </p:attrNameLst>
                                      </p:cBhvr>
                                      <p:tavLst>
                                        <p:tav tm="0">
                                          <p:val>
                                            <p:strVal val="#ppt_w*0.05"/>
                                          </p:val>
                                        </p:tav>
                                        <p:tav tm="100000">
                                          <p:val>
                                            <p:strVal val="#ppt_w"/>
                                          </p:val>
                                        </p:tav>
                                      </p:tavLst>
                                    </p:anim>
                                    <p:anim calcmode="lin" valueType="num">
                                      <p:cBhvr>
                                        <p:cTn id="23" dur="500" fill="hold"/>
                                        <p:tgtEl>
                                          <p:spTgt spid="59397"/>
                                        </p:tgtEl>
                                        <p:attrNameLst>
                                          <p:attrName>ppt_h</p:attrName>
                                        </p:attrNameLst>
                                      </p:cBhvr>
                                      <p:tavLst>
                                        <p:tav tm="0">
                                          <p:val>
                                            <p:strVal val="#ppt_h"/>
                                          </p:val>
                                        </p:tav>
                                        <p:tav tm="100000">
                                          <p:val>
                                            <p:strVal val="#ppt_h"/>
                                          </p:val>
                                        </p:tav>
                                      </p:tavLst>
                                    </p:anim>
                                    <p:anim calcmode="lin" valueType="num">
                                      <p:cBhvr>
                                        <p:cTn id="24" dur="500" fill="hold"/>
                                        <p:tgtEl>
                                          <p:spTgt spid="59397"/>
                                        </p:tgtEl>
                                        <p:attrNameLst>
                                          <p:attrName>ppt_x</p:attrName>
                                        </p:attrNameLst>
                                      </p:cBhvr>
                                      <p:tavLst>
                                        <p:tav tm="0">
                                          <p:val>
                                            <p:strVal val="#ppt_x-.2"/>
                                          </p:val>
                                        </p:tav>
                                        <p:tav tm="100000">
                                          <p:val>
                                            <p:strVal val="#ppt_x"/>
                                          </p:val>
                                        </p:tav>
                                      </p:tavLst>
                                    </p:anim>
                                    <p:anim calcmode="lin" valueType="num">
                                      <p:cBhvr>
                                        <p:cTn id="25" dur="500" fill="hold"/>
                                        <p:tgtEl>
                                          <p:spTgt spid="59397"/>
                                        </p:tgtEl>
                                        <p:attrNameLst>
                                          <p:attrName>ppt_y</p:attrName>
                                        </p:attrNameLst>
                                      </p:cBhvr>
                                      <p:tavLst>
                                        <p:tav tm="0">
                                          <p:val>
                                            <p:strVal val="#ppt_y"/>
                                          </p:val>
                                        </p:tav>
                                        <p:tav tm="100000">
                                          <p:val>
                                            <p:strVal val="#ppt_y"/>
                                          </p:val>
                                        </p:tav>
                                      </p:tavLst>
                                    </p:anim>
                                    <p:animEffect transition="in" filter="fade">
                                      <p:cBhvr>
                                        <p:cTn id="26" dur="500"/>
                                        <p:tgtEl>
                                          <p:spTgt spid="5939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9399"/>
                                        </p:tgtEl>
                                        <p:attrNameLst>
                                          <p:attrName>style.visibility</p:attrName>
                                        </p:attrNameLst>
                                      </p:cBhvr>
                                      <p:to>
                                        <p:strVal val="visible"/>
                                      </p:to>
                                    </p:set>
                                    <p:animEffect transition="in" filter="blinds(horizontal)">
                                      <p:cBhvr>
                                        <p:cTn id="31" dur="500"/>
                                        <p:tgtEl>
                                          <p:spTgt spid="5939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9401"/>
                                        </p:tgtEl>
                                        <p:attrNameLst>
                                          <p:attrName>style.visibility</p:attrName>
                                        </p:attrNameLst>
                                      </p:cBhvr>
                                      <p:to>
                                        <p:strVal val="visible"/>
                                      </p:to>
                                    </p:set>
                                    <p:animEffect transition="in" filter="blinds(horizontal)">
                                      <p:cBhvr>
                                        <p:cTn id="34" dur="500"/>
                                        <p:tgtEl>
                                          <p:spTgt spid="5940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9403"/>
                                        </p:tgtEl>
                                        <p:attrNameLst>
                                          <p:attrName>style.visibility</p:attrName>
                                        </p:attrNameLst>
                                      </p:cBhvr>
                                      <p:to>
                                        <p:strVal val="visible"/>
                                      </p:to>
                                    </p:set>
                                    <p:animEffect transition="in" filter="blinds(horizontal)">
                                      <p:cBhvr>
                                        <p:cTn id="37" dur="500"/>
                                        <p:tgtEl>
                                          <p:spTgt spid="59403"/>
                                        </p:tgtEl>
                                      </p:cBhvr>
                                    </p:animEffect>
                                  </p:childTnLst>
                                </p:cTn>
                              </p:par>
                            </p:childTnLst>
                          </p:cTn>
                        </p:par>
                      </p:childTnLst>
                    </p:cTn>
                  </p:par>
                  <p:par>
                    <p:cTn id="38" fill="hold">
                      <p:stCondLst>
                        <p:cond delay="indefinite"/>
                      </p:stCondLst>
                      <p:childTnLst>
                        <p:par>
                          <p:cTn id="39" fill="hold">
                            <p:stCondLst>
                              <p:cond delay="0"/>
                            </p:stCondLst>
                            <p:childTnLst>
                              <p:par>
                                <p:cTn id="40" presetID="54" presetClass="entr" presetSubtype="0" accel="100000" fill="hold" grpId="0" nodeType="clickEffect">
                                  <p:stCondLst>
                                    <p:cond delay="0"/>
                                  </p:stCondLst>
                                  <p:childTnLst>
                                    <p:set>
                                      <p:cBhvr>
                                        <p:cTn id="41" dur="1" fill="hold">
                                          <p:stCondLst>
                                            <p:cond delay="0"/>
                                          </p:stCondLst>
                                        </p:cTn>
                                        <p:tgtEl>
                                          <p:spTgt spid="59398"/>
                                        </p:tgtEl>
                                        <p:attrNameLst>
                                          <p:attrName>style.visibility</p:attrName>
                                        </p:attrNameLst>
                                      </p:cBhvr>
                                      <p:to>
                                        <p:strVal val="visible"/>
                                      </p:to>
                                    </p:set>
                                    <p:anim calcmode="lin" valueType="num">
                                      <p:cBhvr>
                                        <p:cTn id="42" dur="500" fill="hold"/>
                                        <p:tgtEl>
                                          <p:spTgt spid="59398"/>
                                        </p:tgtEl>
                                        <p:attrNameLst>
                                          <p:attrName>ppt_w</p:attrName>
                                        </p:attrNameLst>
                                      </p:cBhvr>
                                      <p:tavLst>
                                        <p:tav tm="0">
                                          <p:val>
                                            <p:strVal val="#ppt_w*0.05"/>
                                          </p:val>
                                        </p:tav>
                                        <p:tav tm="100000">
                                          <p:val>
                                            <p:strVal val="#ppt_w"/>
                                          </p:val>
                                        </p:tav>
                                      </p:tavLst>
                                    </p:anim>
                                    <p:anim calcmode="lin" valueType="num">
                                      <p:cBhvr>
                                        <p:cTn id="43" dur="500" fill="hold"/>
                                        <p:tgtEl>
                                          <p:spTgt spid="59398"/>
                                        </p:tgtEl>
                                        <p:attrNameLst>
                                          <p:attrName>ppt_h</p:attrName>
                                        </p:attrNameLst>
                                      </p:cBhvr>
                                      <p:tavLst>
                                        <p:tav tm="0">
                                          <p:val>
                                            <p:strVal val="#ppt_h"/>
                                          </p:val>
                                        </p:tav>
                                        <p:tav tm="100000">
                                          <p:val>
                                            <p:strVal val="#ppt_h"/>
                                          </p:val>
                                        </p:tav>
                                      </p:tavLst>
                                    </p:anim>
                                    <p:anim calcmode="lin" valueType="num">
                                      <p:cBhvr>
                                        <p:cTn id="44" dur="500" fill="hold"/>
                                        <p:tgtEl>
                                          <p:spTgt spid="59398"/>
                                        </p:tgtEl>
                                        <p:attrNameLst>
                                          <p:attrName>ppt_x</p:attrName>
                                        </p:attrNameLst>
                                      </p:cBhvr>
                                      <p:tavLst>
                                        <p:tav tm="0">
                                          <p:val>
                                            <p:strVal val="#ppt_x-.2"/>
                                          </p:val>
                                        </p:tav>
                                        <p:tav tm="100000">
                                          <p:val>
                                            <p:strVal val="#ppt_x"/>
                                          </p:val>
                                        </p:tav>
                                      </p:tavLst>
                                    </p:anim>
                                    <p:anim calcmode="lin" valueType="num">
                                      <p:cBhvr>
                                        <p:cTn id="45" dur="500" fill="hold"/>
                                        <p:tgtEl>
                                          <p:spTgt spid="59398"/>
                                        </p:tgtEl>
                                        <p:attrNameLst>
                                          <p:attrName>ppt_y</p:attrName>
                                        </p:attrNameLst>
                                      </p:cBhvr>
                                      <p:tavLst>
                                        <p:tav tm="0">
                                          <p:val>
                                            <p:strVal val="#ppt_y"/>
                                          </p:val>
                                        </p:tav>
                                        <p:tav tm="100000">
                                          <p:val>
                                            <p:strVal val="#ppt_y"/>
                                          </p:val>
                                        </p:tav>
                                      </p:tavLst>
                                    </p:anim>
                                    <p:animEffect transition="in" filter="fade">
                                      <p:cBhvr>
                                        <p:cTn id="46" dur="500"/>
                                        <p:tgtEl>
                                          <p:spTgt spid="5939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9400"/>
                                        </p:tgtEl>
                                        <p:attrNameLst>
                                          <p:attrName>style.visibility</p:attrName>
                                        </p:attrNameLst>
                                      </p:cBhvr>
                                      <p:to>
                                        <p:strVal val="visible"/>
                                      </p:to>
                                    </p:set>
                                    <p:animEffect transition="in" filter="blinds(horizontal)">
                                      <p:cBhvr>
                                        <p:cTn id="51" dur="500"/>
                                        <p:tgtEl>
                                          <p:spTgt spid="5940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9402"/>
                                        </p:tgtEl>
                                        <p:attrNameLst>
                                          <p:attrName>style.visibility</p:attrName>
                                        </p:attrNameLst>
                                      </p:cBhvr>
                                      <p:to>
                                        <p:strVal val="visible"/>
                                      </p:to>
                                    </p:set>
                                    <p:animEffect transition="in" filter="blinds(horizontal)">
                                      <p:cBhvr>
                                        <p:cTn id="54" dur="500"/>
                                        <p:tgtEl>
                                          <p:spTgt spid="5940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9404"/>
                                        </p:tgtEl>
                                        <p:attrNameLst>
                                          <p:attrName>style.visibility</p:attrName>
                                        </p:attrNameLst>
                                      </p:cBhvr>
                                      <p:to>
                                        <p:strVal val="visible"/>
                                      </p:to>
                                    </p:set>
                                    <p:animEffect transition="in" filter="blinds(horizontal)">
                                      <p:cBhvr>
                                        <p:cTn id="57" dur="500"/>
                                        <p:tgtEl>
                                          <p:spTgt spid="59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p:bldP spid="59396" grpId="0"/>
      <p:bldP spid="59397" grpId="0"/>
      <p:bldP spid="59398" grpId="0"/>
      <p:bldP spid="59399" grpId="0"/>
      <p:bldP spid="59400" grpId="0"/>
      <p:bldP spid="59401" grpId="0"/>
      <p:bldP spid="59402" grpId="0"/>
      <p:bldP spid="59403" grpId="0"/>
      <p:bldP spid="5940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4C249830-F72D-49DE-8E85-CF3D201E6399}"/>
              </a:ext>
            </a:extLst>
          </p:cNvPr>
          <p:cNvSpPr>
            <a:spLocks noChangeArrowheads="1"/>
          </p:cNvSpPr>
          <p:nvPr/>
        </p:nvSpPr>
        <p:spPr bwMode="auto">
          <a:xfrm>
            <a:off x="477078" y="1147451"/>
            <a:ext cx="773264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4</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pick</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the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balls</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and</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put</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them</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into</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boxes</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60419" name="Text Box 3">
            <a:extLst>
              <a:ext uri="{FF2B5EF4-FFF2-40B4-BE49-F238E27FC236}">
                <a16:creationId xmlns:a16="http://schemas.microsoft.com/office/drawing/2014/main" xmlns="" id="{44AA9AAE-BEA0-4E57-8D68-C0C6D0E9AF98}"/>
              </a:ext>
            </a:extLst>
          </p:cNvPr>
          <p:cNvSpPr txBox="1">
            <a:spLocks noChangeArrowheads="1"/>
          </p:cNvSpPr>
          <p:nvPr/>
        </p:nvSpPr>
        <p:spPr bwMode="auto">
          <a:xfrm>
            <a:off x="1709738" y="1646636"/>
            <a:ext cx="5724525" cy="8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2100" b="1" dirty="0">
                <a:solidFill>
                  <a:srgbClr val="800080"/>
                </a:solidFill>
                <a:latin typeface="Times New Roman" panose="02020603050405020304" pitchFamily="18" charset="0"/>
              </a:rPr>
              <a:t>        Pick</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3</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distinct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balls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and</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put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them</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into</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5</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distinct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boxes.</a:t>
            </a:r>
            <a:endParaRPr lang="zh-CN" altLang="en-US" sz="2100" b="1" dirty="0">
              <a:solidFill>
                <a:srgbClr val="800080"/>
              </a:solidFill>
              <a:latin typeface="Times New Roman" panose="02020603050405020304" pitchFamily="18" charset="0"/>
            </a:endParaRPr>
          </a:p>
        </p:txBody>
      </p:sp>
      <p:sp>
        <p:nvSpPr>
          <p:cNvPr id="60420" name="Rectangle 4">
            <a:extLst>
              <a:ext uri="{FF2B5EF4-FFF2-40B4-BE49-F238E27FC236}">
                <a16:creationId xmlns:a16="http://schemas.microsoft.com/office/drawing/2014/main" xmlns="" id="{D2114790-35AB-4959-88DA-74F94885CFDD}"/>
              </a:ext>
            </a:extLst>
          </p:cNvPr>
          <p:cNvSpPr>
            <a:spLocks noChangeArrowheads="1"/>
          </p:cNvSpPr>
          <p:nvPr/>
        </p:nvSpPr>
        <p:spPr bwMode="auto">
          <a:xfrm>
            <a:off x="1980011" y="2726532"/>
            <a:ext cx="54542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n"/>
            </a:pPr>
            <a:r>
              <a:rPr lang="en-US" altLang="zh-CN" sz="2100" b="1" dirty="0">
                <a:solidFill>
                  <a:srgbClr val="800080"/>
                </a:solidFill>
                <a:latin typeface="Times New Roman" panose="02020603050405020304" pitchFamily="18" charset="0"/>
              </a:rPr>
              <a:t>  A=“there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a</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ball</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in</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given</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three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boxes</a:t>
            </a:r>
            <a:r>
              <a:rPr lang="zh-CN" altLang="en-US" sz="2100" b="1" dirty="0">
                <a:solidFill>
                  <a:srgbClr val="800080"/>
                </a:solidFill>
                <a:latin typeface="Times New Roman" panose="02020603050405020304" pitchFamily="18" charset="0"/>
              </a:rPr>
              <a:t>”</a:t>
            </a:r>
            <a:endParaRPr kumimoji="1" lang="zh-CN" altLang="en-US" sz="2100" b="1" dirty="0">
              <a:solidFill>
                <a:srgbClr val="800080"/>
              </a:solidFill>
              <a:latin typeface="Times New Roman" panose="02020603050405020304" pitchFamily="18" charset="0"/>
            </a:endParaRPr>
          </a:p>
        </p:txBody>
      </p:sp>
      <p:sp>
        <p:nvSpPr>
          <p:cNvPr id="60421" name="Rectangle 5">
            <a:extLst>
              <a:ext uri="{FF2B5EF4-FFF2-40B4-BE49-F238E27FC236}">
                <a16:creationId xmlns:a16="http://schemas.microsoft.com/office/drawing/2014/main" xmlns="" id="{229F6041-9CAD-4782-B15E-9073A0B74FC1}"/>
              </a:ext>
            </a:extLst>
          </p:cNvPr>
          <p:cNvSpPr>
            <a:spLocks noChangeArrowheads="1"/>
          </p:cNvSpPr>
          <p:nvPr/>
        </p:nvSpPr>
        <p:spPr bwMode="auto">
          <a:xfrm>
            <a:off x="1980011" y="3699272"/>
            <a:ext cx="56697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C0504D"/>
              </a:buClr>
              <a:buSzPct val="90000"/>
              <a:buFont typeface="Wingdings" panose="05000000000000000000" pitchFamily="2" charset="2"/>
              <a:buChar char="n"/>
            </a:pPr>
            <a:r>
              <a:rPr lang="en-US" altLang="zh-CN" sz="2100" b="1" dirty="0">
                <a:solidFill>
                  <a:srgbClr val="800080"/>
                </a:solidFill>
                <a:latin typeface="Times New Roman" panose="02020603050405020304" pitchFamily="18" charset="0"/>
              </a:rPr>
              <a:t>  B =“there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exist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three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boxes</a:t>
            </a:r>
            <a:r>
              <a:rPr lang="zh-CN" altLang="en-US" sz="2100" b="1" dirty="0">
                <a:solidFill>
                  <a:srgbClr val="800080"/>
                </a:solidFill>
                <a:latin typeface="Times New Roman" panose="02020603050405020304" pitchFamily="18" charset="0"/>
              </a:rPr>
              <a:t>，</a:t>
            </a:r>
            <a:r>
              <a:rPr lang="en-US" altLang="zh-CN" sz="2100" b="1" dirty="0">
                <a:solidFill>
                  <a:srgbClr val="800080"/>
                </a:solidFill>
                <a:latin typeface="Times New Roman" panose="02020603050405020304" pitchFamily="18" charset="0"/>
              </a:rPr>
              <a:t>each</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one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has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one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ball</a:t>
            </a:r>
            <a:r>
              <a:rPr lang="zh-CN" altLang="en-US" sz="2100" b="1" dirty="0">
                <a:solidFill>
                  <a:srgbClr val="800080"/>
                </a:solidFill>
                <a:latin typeface="Times New Roman" panose="02020603050405020304" pitchFamily="18" charset="0"/>
              </a:rPr>
              <a:t>”</a:t>
            </a:r>
            <a:endParaRPr kumimoji="1" lang="zh-CN" altLang="en-US" sz="2100" b="1" dirty="0">
              <a:solidFill>
                <a:srgbClr val="80008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0422" name="Object 6">
                <a:extLst>
                  <a:ext uri="{FF2B5EF4-FFF2-40B4-BE49-F238E27FC236}">
                    <a16:creationId xmlns:a16="http://schemas.microsoft.com/office/drawing/2014/main" xmlns="" id="{8D64353A-B6D9-4EC1-8B0A-B6B390B521D4}"/>
                  </a:ext>
                </a:extLst>
              </p:cNvPr>
              <p:cNvSpPr txBox="1"/>
              <p:nvPr/>
            </p:nvSpPr>
            <p:spPr bwMode="auto">
              <a:xfrm>
                <a:off x="2412207" y="3243264"/>
                <a:ext cx="760810" cy="39290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60422" name="Object 6">
                <a:extLst>
                  <a:ext uri="{FF2B5EF4-FFF2-40B4-BE49-F238E27FC236}">
                    <a16:creationId xmlns:a16="http://schemas.microsoft.com/office/drawing/2014/main" id="{8D64353A-B6D9-4EC1-8B0A-B6B390B521D4}"/>
                  </a:ext>
                </a:extLst>
              </p:cNvPr>
              <p:cNvSpPr txBox="1">
                <a:spLocks noRot="1" noChangeAspect="1" noMove="1" noResize="1" noEditPoints="1" noAdjustHandles="1" noChangeArrowheads="1" noChangeShapeType="1" noTextEdit="1"/>
              </p:cNvSpPr>
              <p:nvPr/>
            </p:nvSpPr>
            <p:spPr bwMode="auto">
              <a:xfrm>
                <a:off x="2412207" y="3243264"/>
                <a:ext cx="760810" cy="392906"/>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3" name="Object 7">
                <a:extLst>
                  <a:ext uri="{FF2B5EF4-FFF2-40B4-BE49-F238E27FC236}">
                    <a16:creationId xmlns:a16="http://schemas.microsoft.com/office/drawing/2014/main" xmlns="" id="{D2DA1354-E4C1-4677-BEAA-FBF28F39077E}"/>
                  </a:ext>
                </a:extLst>
              </p:cNvPr>
              <p:cNvSpPr txBox="1"/>
              <p:nvPr/>
            </p:nvSpPr>
            <p:spPr bwMode="auto">
              <a:xfrm>
                <a:off x="2412207" y="4346974"/>
                <a:ext cx="760810" cy="39290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60423" name="Object 7">
                <a:extLst>
                  <a:ext uri="{FF2B5EF4-FFF2-40B4-BE49-F238E27FC236}">
                    <a16:creationId xmlns:a16="http://schemas.microsoft.com/office/drawing/2014/main" id="{D2DA1354-E4C1-4677-BEAA-FBF28F39077E}"/>
                  </a:ext>
                </a:extLst>
              </p:cNvPr>
              <p:cNvSpPr txBox="1">
                <a:spLocks noRot="1" noChangeAspect="1" noMove="1" noResize="1" noEditPoints="1" noAdjustHandles="1" noChangeArrowheads="1" noChangeShapeType="1" noTextEdit="1"/>
              </p:cNvSpPr>
              <p:nvPr/>
            </p:nvSpPr>
            <p:spPr bwMode="auto">
              <a:xfrm>
                <a:off x="2412207" y="4346974"/>
                <a:ext cx="760810" cy="392906"/>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4" name="Object 8">
                <a:extLst>
                  <a:ext uri="{FF2B5EF4-FFF2-40B4-BE49-F238E27FC236}">
                    <a16:creationId xmlns:a16="http://schemas.microsoft.com/office/drawing/2014/main" xmlns="" id="{10F21A28-84C5-4D1D-A9D8-1A710E71273A}"/>
                  </a:ext>
                </a:extLst>
              </p:cNvPr>
              <p:cNvSpPr txBox="1"/>
              <p:nvPr/>
            </p:nvSpPr>
            <p:spPr bwMode="auto">
              <a:xfrm>
                <a:off x="3680224" y="4293395"/>
                <a:ext cx="1429940" cy="49411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𝐵</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60424" name="Object 8">
                <a:extLst>
                  <a:ext uri="{FF2B5EF4-FFF2-40B4-BE49-F238E27FC236}">
                    <a16:creationId xmlns:a16="http://schemas.microsoft.com/office/drawing/2014/main" id="{10F21A28-84C5-4D1D-A9D8-1A710E71273A}"/>
                  </a:ext>
                </a:extLst>
              </p:cNvPr>
              <p:cNvSpPr txBox="1">
                <a:spLocks noRot="1" noChangeAspect="1" noMove="1" noResize="1" noEditPoints="1" noAdjustHandles="1" noChangeArrowheads="1" noChangeShapeType="1" noTextEdit="1"/>
              </p:cNvSpPr>
              <p:nvPr/>
            </p:nvSpPr>
            <p:spPr bwMode="auto">
              <a:xfrm>
                <a:off x="3680224" y="4293395"/>
                <a:ext cx="1429940" cy="49411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5" name="Object 9">
                <a:extLst>
                  <a:ext uri="{FF2B5EF4-FFF2-40B4-BE49-F238E27FC236}">
                    <a16:creationId xmlns:a16="http://schemas.microsoft.com/office/drawing/2014/main" xmlns="" id="{BDE88FAF-FAEC-4B27-BD04-B4D3A50442A7}"/>
                  </a:ext>
                </a:extLst>
              </p:cNvPr>
              <p:cNvSpPr txBox="1"/>
              <p:nvPr/>
            </p:nvSpPr>
            <p:spPr bwMode="auto">
              <a:xfrm>
                <a:off x="3745708" y="3213499"/>
                <a:ext cx="937022" cy="4679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60425" name="Object 9">
                <a:extLst>
                  <a:ext uri="{FF2B5EF4-FFF2-40B4-BE49-F238E27FC236}">
                    <a16:creationId xmlns:a16="http://schemas.microsoft.com/office/drawing/2014/main" id="{BDE88FAF-FAEC-4B27-BD04-B4D3A50442A7}"/>
                  </a:ext>
                </a:extLst>
              </p:cNvPr>
              <p:cNvSpPr txBox="1">
                <a:spLocks noRot="1" noChangeAspect="1" noMove="1" noResize="1" noEditPoints="1" noAdjustHandles="1" noChangeArrowheads="1" noChangeShapeType="1" noTextEdit="1"/>
              </p:cNvSpPr>
              <p:nvPr/>
            </p:nvSpPr>
            <p:spPr bwMode="auto">
              <a:xfrm>
                <a:off x="3745708" y="3213499"/>
                <a:ext cx="937022" cy="46791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6" name="Object 10">
                <a:extLst>
                  <a:ext uri="{FF2B5EF4-FFF2-40B4-BE49-F238E27FC236}">
                    <a16:creationId xmlns:a16="http://schemas.microsoft.com/office/drawing/2014/main" xmlns="" id="{99BE53D7-D5A9-47D7-BE35-3DCE8E1C4CC2}"/>
                  </a:ext>
                </a:extLst>
              </p:cNvPr>
              <p:cNvSpPr txBox="1"/>
              <p:nvPr/>
            </p:nvSpPr>
            <p:spPr bwMode="auto">
              <a:xfrm>
                <a:off x="5649516" y="4168380"/>
                <a:ext cx="1727597" cy="8215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5</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⋅3!</m:t>
                          </m:r>
                        </m:num>
                        <m:den>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den>
                      </m:f>
                    </m:oMath>
                  </m:oMathPara>
                </a14:m>
                <a:endParaRPr lang="zh-CN" altLang="en-US"/>
              </a:p>
            </p:txBody>
          </p:sp>
        </mc:Choice>
        <mc:Fallback xmlns="">
          <p:sp>
            <p:nvSpPr>
              <p:cNvPr id="60426" name="Object 10">
                <a:extLst>
                  <a:ext uri="{FF2B5EF4-FFF2-40B4-BE49-F238E27FC236}">
                    <a16:creationId xmlns:a16="http://schemas.microsoft.com/office/drawing/2014/main" id="{99BE53D7-D5A9-47D7-BE35-3DCE8E1C4CC2}"/>
                  </a:ext>
                </a:extLst>
              </p:cNvPr>
              <p:cNvSpPr txBox="1">
                <a:spLocks noRot="1" noChangeAspect="1" noMove="1" noResize="1" noEditPoints="1" noAdjustHandles="1" noChangeArrowheads="1" noChangeShapeType="1" noTextEdit="1"/>
              </p:cNvSpPr>
              <p:nvPr/>
            </p:nvSpPr>
            <p:spPr bwMode="auto">
              <a:xfrm>
                <a:off x="5649516" y="4168380"/>
                <a:ext cx="1727597" cy="821531"/>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7" name="Object 11">
                <a:extLst>
                  <a:ext uri="{FF2B5EF4-FFF2-40B4-BE49-F238E27FC236}">
                    <a16:creationId xmlns:a16="http://schemas.microsoft.com/office/drawing/2014/main" xmlns="" id="{91F635A3-7EC4-415C-8D37-E3965130C022}"/>
                  </a:ext>
                </a:extLst>
              </p:cNvPr>
              <p:cNvSpPr txBox="1"/>
              <p:nvPr/>
            </p:nvSpPr>
            <p:spPr bwMode="auto">
              <a:xfrm>
                <a:off x="5711430" y="3062520"/>
                <a:ext cx="1283494" cy="7715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r>
                            <a:rPr lang="zh-CN" altLang="en-US" i="1">
                              <a:solidFill>
                                <a:srgbClr val="000000"/>
                              </a:solidFill>
                              <a:latin typeface="Cambria Math" panose="02040503050406030204" pitchFamily="18" charset="0"/>
                            </a:rPr>
                            <m:t>3!</m:t>
                          </m:r>
                        </m:num>
                        <m:den>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3</m:t>
                              </m:r>
                            </m:sup>
                          </m:sSup>
                        </m:den>
                      </m:f>
                    </m:oMath>
                  </m:oMathPara>
                </a14:m>
                <a:endParaRPr lang="zh-CN" altLang="en-US" dirty="0"/>
              </a:p>
            </p:txBody>
          </p:sp>
        </mc:Choice>
        <mc:Fallback xmlns="">
          <p:sp>
            <p:nvSpPr>
              <p:cNvPr id="60427" name="Object 11">
                <a:extLst>
                  <a:ext uri="{FF2B5EF4-FFF2-40B4-BE49-F238E27FC236}">
                    <a16:creationId xmlns:a16="http://schemas.microsoft.com/office/drawing/2014/main" xmlns="" xmlns:a14="http://schemas.microsoft.com/office/drawing/2010/main" id="{91F635A3-7EC4-415C-8D37-E3965130C022}"/>
                  </a:ext>
                </a:extLst>
              </p:cNvPr>
              <p:cNvSpPr txBox="1">
                <a:spLocks noRot="1" noChangeAspect="1" noMove="1" noResize="1" noEditPoints="1" noAdjustHandles="1" noChangeArrowheads="1" noChangeShapeType="1" noTextEdit="1"/>
              </p:cNvSpPr>
              <p:nvPr/>
            </p:nvSpPr>
            <p:spPr bwMode="auto">
              <a:xfrm>
                <a:off x="5711430" y="3062520"/>
                <a:ext cx="1283494" cy="771525"/>
              </a:xfrm>
              <a:prstGeom prst="rect">
                <a:avLst/>
              </a:prstGeom>
              <a:blipFill rotWithShape="0">
                <a:blip r:embed="rId7"/>
                <a:stretch>
                  <a:fillRect/>
                </a:stretch>
              </a:blipFill>
              <a:ln>
                <a:noFill/>
              </a:ln>
            </p:spPr>
            <p:txBody>
              <a:bodyPr/>
              <a:lstStyle/>
              <a:p>
                <a:r>
                  <a:rPr lang="zh-CN" altLang="en-US">
                    <a:noFill/>
                  </a:rPr>
                  <a:t> </a:t>
                </a:r>
              </a:p>
            </p:txBody>
          </p:sp>
        </mc:Fallback>
      </mc:AlternateContent>
      <p:grpSp>
        <p:nvGrpSpPr>
          <p:cNvPr id="2" name="Group 12">
            <a:extLst>
              <a:ext uri="{FF2B5EF4-FFF2-40B4-BE49-F238E27FC236}">
                <a16:creationId xmlns:a16="http://schemas.microsoft.com/office/drawing/2014/main" xmlns="" id="{10F73B5C-FF42-4AA2-BA0E-87CC7E2899CD}"/>
              </a:ext>
            </a:extLst>
          </p:cNvPr>
          <p:cNvGrpSpPr>
            <a:grpSpLocks/>
          </p:cNvGrpSpPr>
          <p:nvPr/>
        </p:nvGrpSpPr>
        <p:grpSpPr bwMode="auto">
          <a:xfrm>
            <a:off x="2789636" y="5037536"/>
            <a:ext cx="3563540" cy="767953"/>
            <a:chOff x="1383" y="3511"/>
            <a:chExt cx="2993" cy="645"/>
          </a:xfrm>
        </p:grpSpPr>
        <p:grpSp>
          <p:nvGrpSpPr>
            <p:cNvPr id="76822" name="Group 13">
              <a:extLst>
                <a:ext uri="{FF2B5EF4-FFF2-40B4-BE49-F238E27FC236}">
                  <a16:creationId xmlns:a16="http://schemas.microsoft.com/office/drawing/2014/main" xmlns="" id="{4C877D8B-3A7D-45D7-8FC3-1DEE5102931C}"/>
                </a:ext>
              </a:extLst>
            </p:cNvPr>
            <p:cNvGrpSpPr>
              <a:grpSpLocks/>
            </p:cNvGrpSpPr>
            <p:nvPr/>
          </p:nvGrpSpPr>
          <p:grpSpPr bwMode="auto">
            <a:xfrm>
              <a:off x="1383" y="3584"/>
              <a:ext cx="2903" cy="572"/>
              <a:chOff x="793" y="3748"/>
              <a:chExt cx="2903" cy="572"/>
            </a:xfrm>
          </p:grpSpPr>
          <p:sp>
            <p:nvSpPr>
              <p:cNvPr id="76828" name="Rectangle 14">
                <a:extLst>
                  <a:ext uri="{FF2B5EF4-FFF2-40B4-BE49-F238E27FC236}">
                    <a16:creationId xmlns:a16="http://schemas.microsoft.com/office/drawing/2014/main" xmlns="" id="{BF387AE1-5989-4813-8D6A-80CC5C32DE17}"/>
                  </a:ext>
                </a:extLst>
              </p:cNvPr>
              <p:cNvSpPr>
                <a:spLocks noChangeArrowheads="1"/>
              </p:cNvSpPr>
              <p:nvPr/>
            </p:nvSpPr>
            <p:spPr bwMode="auto">
              <a:xfrm>
                <a:off x="793" y="3860"/>
                <a:ext cx="2903" cy="349"/>
              </a:xfrm>
              <a:prstGeom prst="rect">
                <a:avLst/>
              </a:prstGeom>
              <a:solidFill>
                <a:schemeClr val="accent1"/>
              </a:solidFill>
              <a:ln w="12700" cap="sq" algn="ctr">
                <a:solidFill>
                  <a:schemeClr val="tx1"/>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100" b="1">
                  <a:solidFill>
                    <a:srgbClr val="000000"/>
                  </a:solidFill>
                  <a:latin typeface="Arial" panose="020B0604020202020204" pitchFamily="34" charset="0"/>
                </a:endParaRPr>
              </a:p>
            </p:txBody>
          </p:sp>
          <p:sp>
            <p:nvSpPr>
              <p:cNvPr id="76829" name="Line 15">
                <a:extLst>
                  <a:ext uri="{FF2B5EF4-FFF2-40B4-BE49-F238E27FC236}">
                    <a16:creationId xmlns:a16="http://schemas.microsoft.com/office/drawing/2014/main" xmlns="" id="{3410A7CF-EAA0-4C81-A9EC-F6ECFAE277C0}"/>
                  </a:ext>
                </a:extLst>
              </p:cNvPr>
              <p:cNvSpPr>
                <a:spLocks noChangeShapeType="1"/>
              </p:cNvSpPr>
              <p:nvPr/>
            </p:nvSpPr>
            <p:spPr bwMode="auto">
              <a:xfrm>
                <a:off x="1383" y="3748"/>
                <a:ext cx="0" cy="57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830" name="Line 16">
                <a:extLst>
                  <a:ext uri="{FF2B5EF4-FFF2-40B4-BE49-F238E27FC236}">
                    <a16:creationId xmlns:a16="http://schemas.microsoft.com/office/drawing/2014/main" xmlns="" id="{7E843F49-A468-43F0-A11A-CCE397C2AD4D}"/>
                  </a:ext>
                </a:extLst>
              </p:cNvPr>
              <p:cNvSpPr>
                <a:spLocks noChangeShapeType="1"/>
              </p:cNvSpPr>
              <p:nvPr/>
            </p:nvSpPr>
            <p:spPr bwMode="auto">
              <a:xfrm>
                <a:off x="1973" y="3748"/>
                <a:ext cx="0" cy="57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831" name="Line 17">
                <a:extLst>
                  <a:ext uri="{FF2B5EF4-FFF2-40B4-BE49-F238E27FC236}">
                    <a16:creationId xmlns:a16="http://schemas.microsoft.com/office/drawing/2014/main" xmlns="" id="{608585F2-228E-4F0A-AF2A-5F67516A8785}"/>
                  </a:ext>
                </a:extLst>
              </p:cNvPr>
              <p:cNvSpPr>
                <a:spLocks noChangeShapeType="1"/>
              </p:cNvSpPr>
              <p:nvPr/>
            </p:nvSpPr>
            <p:spPr bwMode="auto">
              <a:xfrm>
                <a:off x="2562" y="3748"/>
                <a:ext cx="0" cy="57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832" name="Line 18">
                <a:extLst>
                  <a:ext uri="{FF2B5EF4-FFF2-40B4-BE49-F238E27FC236}">
                    <a16:creationId xmlns:a16="http://schemas.microsoft.com/office/drawing/2014/main" xmlns="" id="{AD7295C8-9D3B-4A9E-A46C-0CAFBCC5FE6F}"/>
                  </a:ext>
                </a:extLst>
              </p:cNvPr>
              <p:cNvSpPr>
                <a:spLocks noChangeShapeType="1"/>
              </p:cNvSpPr>
              <p:nvPr/>
            </p:nvSpPr>
            <p:spPr bwMode="auto">
              <a:xfrm>
                <a:off x="3152" y="3748"/>
                <a:ext cx="0" cy="57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6823" name="Text Box 19">
              <a:extLst>
                <a:ext uri="{FF2B5EF4-FFF2-40B4-BE49-F238E27FC236}">
                  <a16:creationId xmlns:a16="http://schemas.microsoft.com/office/drawing/2014/main" xmlns="" id="{4620C9BD-B552-4216-B27E-025563583628}"/>
                </a:ext>
              </a:extLst>
            </p:cNvPr>
            <p:cNvSpPr txBox="1">
              <a:spLocks noChangeArrowheads="1"/>
            </p:cNvSpPr>
            <p:nvPr/>
          </p:nvSpPr>
          <p:spPr bwMode="auto">
            <a:xfrm>
              <a:off x="1701" y="3521"/>
              <a:ext cx="3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a</a:t>
              </a:r>
            </a:p>
          </p:txBody>
        </p:sp>
        <p:sp>
          <p:nvSpPr>
            <p:cNvPr id="76824" name="Text Box 20">
              <a:extLst>
                <a:ext uri="{FF2B5EF4-FFF2-40B4-BE49-F238E27FC236}">
                  <a16:creationId xmlns:a16="http://schemas.microsoft.com/office/drawing/2014/main" xmlns="" id="{6FBB2B0C-CA98-4F2F-9DC5-3329D7CB5C17}"/>
                </a:ext>
              </a:extLst>
            </p:cNvPr>
            <p:cNvSpPr txBox="1">
              <a:spLocks noChangeArrowheads="1"/>
            </p:cNvSpPr>
            <p:nvPr/>
          </p:nvSpPr>
          <p:spPr bwMode="auto">
            <a:xfrm>
              <a:off x="2336" y="3521"/>
              <a:ext cx="3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b</a:t>
              </a:r>
            </a:p>
          </p:txBody>
        </p:sp>
        <p:sp>
          <p:nvSpPr>
            <p:cNvPr id="76825" name="Text Box 21">
              <a:extLst>
                <a:ext uri="{FF2B5EF4-FFF2-40B4-BE49-F238E27FC236}">
                  <a16:creationId xmlns:a16="http://schemas.microsoft.com/office/drawing/2014/main" xmlns="" id="{5BBD31A8-E2F7-4096-8FD0-60CB4AFA5FB8}"/>
                </a:ext>
              </a:extLst>
            </p:cNvPr>
            <p:cNvSpPr txBox="1">
              <a:spLocks noChangeArrowheads="1"/>
            </p:cNvSpPr>
            <p:nvPr/>
          </p:nvSpPr>
          <p:spPr bwMode="auto">
            <a:xfrm>
              <a:off x="2881" y="3521"/>
              <a:ext cx="3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c</a:t>
              </a:r>
            </a:p>
          </p:txBody>
        </p:sp>
        <p:sp>
          <p:nvSpPr>
            <p:cNvPr id="76826" name="Text Box 22">
              <a:extLst>
                <a:ext uri="{FF2B5EF4-FFF2-40B4-BE49-F238E27FC236}">
                  <a16:creationId xmlns:a16="http://schemas.microsoft.com/office/drawing/2014/main" xmlns="" id="{11621640-FEF6-4C2A-9B2D-D53C45AC87A6}"/>
                </a:ext>
              </a:extLst>
            </p:cNvPr>
            <p:cNvSpPr txBox="1">
              <a:spLocks noChangeArrowheads="1"/>
            </p:cNvSpPr>
            <p:nvPr/>
          </p:nvSpPr>
          <p:spPr bwMode="auto">
            <a:xfrm>
              <a:off x="3470" y="3511"/>
              <a:ext cx="3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d</a:t>
              </a:r>
            </a:p>
          </p:txBody>
        </p:sp>
        <p:sp>
          <p:nvSpPr>
            <p:cNvPr id="76827" name="Text Box 23">
              <a:extLst>
                <a:ext uri="{FF2B5EF4-FFF2-40B4-BE49-F238E27FC236}">
                  <a16:creationId xmlns:a16="http://schemas.microsoft.com/office/drawing/2014/main" xmlns="" id="{C2370D1F-2538-4B88-9101-91C933B3742F}"/>
                </a:ext>
              </a:extLst>
            </p:cNvPr>
            <p:cNvSpPr txBox="1">
              <a:spLocks noChangeArrowheads="1"/>
            </p:cNvSpPr>
            <p:nvPr/>
          </p:nvSpPr>
          <p:spPr bwMode="auto">
            <a:xfrm>
              <a:off x="4059" y="3511"/>
              <a:ext cx="3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a:solidFill>
                    <a:srgbClr val="800080"/>
                  </a:solidFill>
                  <a:latin typeface="Times New Roman" panose="02020603050405020304" pitchFamily="18" charset="0"/>
                </a:rPr>
                <a:t>e</a:t>
              </a:r>
            </a:p>
          </p:txBody>
        </p:sp>
      </p:grpSp>
      <p:grpSp>
        <p:nvGrpSpPr>
          <p:cNvPr id="4" name="Group 24">
            <a:extLst>
              <a:ext uri="{FF2B5EF4-FFF2-40B4-BE49-F238E27FC236}">
                <a16:creationId xmlns:a16="http://schemas.microsoft.com/office/drawing/2014/main" xmlns="" id="{D66D3708-601D-4DD0-B66B-DAFBB4BA26D6}"/>
              </a:ext>
            </a:extLst>
          </p:cNvPr>
          <p:cNvGrpSpPr>
            <a:grpSpLocks/>
          </p:cNvGrpSpPr>
          <p:nvPr/>
        </p:nvGrpSpPr>
        <p:grpSpPr bwMode="auto">
          <a:xfrm>
            <a:off x="3006329" y="5349480"/>
            <a:ext cx="323850" cy="584597"/>
            <a:chOff x="521" y="3365"/>
            <a:chExt cx="272" cy="491"/>
          </a:xfrm>
        </p:grpSpPr>
        <p:sp>
          <p:nvSpPr>
            <p:cNvPr id="76820" name="Oval 25">
              <a:extLst>
                <a:ext uri="{FF2B5EF4-FFF2-40B4-BE49-F238E27FC236}">
                  <a16:creationId xmlns:a16="http://schemas.microsoft.com/office/drawing/2014/main" xmlns="" id="{CE60B918-05D3-443C-A033-408B858B6838}"/>
                </a:ext>
              </a:extLst>
            </p:cNvPr>
            <p:cNvSpPr>
              <a:spLocks noChangeArrowheads="1"/>
            </p:cNvSpPr>
            <p:nvPr/>
          </p:nvSpPr>
          <p:spPr bwMode="auto">
            <a:xfrm>
              <a:off x="521" y="3365"/>
              <a:ext cx="272" cy="491"/>
            </a:xfrm>
            <a:prstGeom prst="ellipse">
              <a:avLst/>
            </a:prstGeom>
            <a:solidFill>
              <a:schemeClr val="accent2"/>
            </a:solidFill>
            <a:ln w="12700" cap="sq" algn="ctr">
              <a:solidFill>
                <a:srgbClr val="4E3CFA"/>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100" b="1">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76821" name="Object 26">
                  <a:extLst>
                    <a:ext uri="{FF2B5EF4-FFF2-40B4-BE49-F238E27FC236}">
                      <a16:creationId xmlns:a16="http://schemas.microsoft.com/office/drawing/2014/main" xmlns="" id="{313CF9CB-E0DA-49DC-B242-7A3A57950FB1}"/>
                    </a:ext>
                  </a:extLst>
                </p:cNvPr>
                <p:cNvSpPr txBox="1"/>
                <p:nvPr/>
              </p:nvSpPr>
              <p:spPr bwMode="auto">
                <a:xfrm>
                  <a:off x="567" y="3430"/>
                  <a:ext cx="181" cy="336"/>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76821" name="Object 26">
                  <a:extLst>
                    <a:ext uri="{FF2B5EF4-FFF2-40B4-BE49-F238E27FC236}">
                      <a16:creationId xmlns:a16="http://schemas.microsoft.com/office/drawing/2014/main" id="{313CF9CB-E0DA-49DC-B242-7A3A57950FB1}"/>
                    </a:ext>
                  </a:extLst>
                </p:cNvPr>
                <p:cNvSpPr txBox="1">
                  <a:spLocks noRot="1" noChangeAspect="1" noMove="1" noResize="1" noEditPoints="1" noAdjustHandles="1" noChangeArrowheads="1" noChangeShapeType="1" noTextEdit="1"/>
                </p:cNvSpPr>
                <p:nvPr/>
              </p:nvSpPr>
              <p:spPr bwMode="auto">
                <a:xfrm>
                  <a:off x="567" y="3430"/>
                  <a:ext cx="181" cy="336"/>
                </a:xfrm>
                <a:prstGeom prst="rect">
                  <a:avLst/>
                </a:prstGeom>
                <a:blipFill>
                  <a:blip r:embed="rId8"/>
                  <a:stretch>
                    <a:fillRect r="-38889"/>
                  </a:stretch>
                </a:blipFill>
                <a:ln>
                  <a:noFill/>
                </a:ln>
                <a:effectLst/>
              </p:spPr>
              <p:txBody>
                <a:bodyPr/>
                <a:lstStyle/>
                <a:p>
                  <a:r>
                    <a:rPr lang="zh-CN" altLang="en-US">
                      <a:noFill/>
                    </a:rPr>
                    <a:t> </a:t>
                  </a:r>
                </a:p>
              </p:txBody>
            </p:sp>
          </mc:Fallback>
        </mc:AlternateContent>
      </p:grpSp>
      <p:grpSp>
        <p:nvGrpSpPr>
          <p:cNvPr id="5" name="Group 27">
            <a:extLst>
              <a:ext uri="{FF2B5EF4-FFF2-40B4-BE49-F238E27FC236}">
                <a16:creationId xmlns:a16="http://schemas.microsoft.com/office/drawing/2014/main" xmlns="" id="{0ABF3DC9-F815-4C3F-8E10-9B938AC0CD39}"/>
              </a:ext>
            </a:extLst>
          </p:cNvPr>
          <p:cNvGrpSpPr>
            <a:grpSpLocks/>
          </p:cNvGrpSpPr>
          <p:nvPr/>
        </p:nvGrpSpPr>
        <p:grpSpPr bwMode="auto">
          <a:xfrm>
            <a:off x="3654029" y="5349480"/>
            <a:ext cx="323850" cy="584597"/>
            <a:chOff x="521" y="3365"/>
            <a:chExt cx="272" cy="491"/>
          </a:xfrm>
        </p:grpSpPr>
        <p:sp>
          <p:nvSpPr>
            <p:cNvPr id="76818" name="Oval 28">
              <a:extLst>
                <a:ext uri="{FF2B5EF4-FFF2-40B4-BE49-F238E27FC236}">
                  <a16:creationId xmlns:a16="http://schemas.microsoft.com/office/drawing/2014/main" xmlns="" id="{DA9B29C2-E0BC-4797-995D-FB627BF30B88}"/>
                </a:ext>
              </a:extLst>
            </p:cNvPr>
            <p:cNvSpPr>
              <a:spLocks noChangeArrowheads="1"/>
            </p:cNvSpPr>
            <p:nvPr/>
          </p:nvSpPr>
          <p:spPr bwMode="auto">
            <a:xfrm>
              <a:off x="521" y="3365"/>
              <a:ext cx="272" cy="491"/>
            </a:xfrm>
            <a:prstGeom prst="ellipse">
              <a:avLst/>
            </a:prstGeom>
            <a:solidFill>
              <a:schemeClr val="accent2"/>
            </a:solidFill>
            <a:ln w="12700" cap="sq" algn="ctr">
              <a:solidFill>
                <a:srgbClr val="4E3CFA"/>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100" b="1">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76819" name="Object 29">
                  <a:extLst>
                    <a:ext uri="{FF2B5EF4-FFF2-40B4-BE49-F238E27FC236}">
                      <a16:creationId xmlns:a16="http://schemas.microsoft.com/office/drawing/2014/main" xmlns="" id="{0C7BCAA0-F57E-4A71-A3CF-D549AE3A53BE}"/>
                    </a:ext>
                  </a:extLst>
                </p:cNvPr>
                <p:cNvSpPr txBox="1"/>
                <p:nvPr/>
              </p:nvSpPr>
              <p:spPr bwMode="auto">
                <a:xfrm>
                  <a:off x="529" y="3430"/>
                  <a:ext cx="258" cy="336"/>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oMath>
                    </m:oMathPara>
                  </a14:m>
                  <a:endParaRPr lang="zh-CN" altLang="en-US"/>
                </a:p>
              </p:txBody>
            </p:sp>
          </mc:Choice>
          <mc:Fallback xmlns="">
            <p:sp>
              <p:nvSpPr>
                <p:cNvPr id="76819" name="Object 29">
                  <a:extLst>
                    <a:ext uri="{FF2B5EF4-FFF2-40B4-BE49-F238E27FC236}">
                      <a16:creationId xmlns:a16="http://schemas.microsoft.com/office/drawing/2014/main" id="{0C7BCAA0-F57E-4A71-A3CF-D549AE3A53BE}"/>
                    </a:ext>
                  </a:extLst>
                </p:cNvPr>
                <p:cNvSpPr txBox="1">
                  <a:spLocks noRot="1" noChangeAspect="1" noMove="1" noResize="1" noEditPoints="1" noAdjustHandles="1" noChangeArrowheads="1" noChangeShapeType="1" noTextEdit="1"/>
                </p:cNvSpPr>
                <p:nvPr/>
              </p:nvSpPr>
              <p:spPr bwMode="auto">
                <a:xfrm>
                  <a:off x="529" y="3430"/>
                  <a:ext cx="258" cy="336"/>
                </a:xfrm>
                <a:prstGeom prst="rect">
                  <a:avLst/>
                </a:prstGeom>
                <a:blipFill>
                  <a:blip r:embed="rId9"/>
                  <a:stretch>
                    <a:fillRect/>
                  </a:stretch>
                </a:blipFill>
                <a:ln>
                  <a:noFill/>
                </a:ln>
                <a:effectLst/>
              </p:spPr>
              <p:txBody>
                <a:bodyPr/>
                <a:lstStyle/>
                <a:p>
                  <a:r>
                    <a:rPr lang="zh-CN" altLang="en-US">
                      <a:noFill/>
                    </a:rPr>
                    <a:t> </a:t>
                  </a:r>
                </a:p>
              </p:txBody>
            </p:sp>
          </mc:Fallback>
        </mc:AlternateContent>
      </p:grpSp>
      <p:grpSp>
        <p:nvGrpSpPr>
          <p:cNvPr id="6" name="Group 30">
            <a:extLst>
              <a:ext uri="{FF2B5EF4-FFF2-40B4-BE49-F238E27FC236}">
                <a16:creationId xmlns:a16="http://schemas.microsoft.com/office/drawing/2014/main" xmlns="" id="{F5C2B8C6-92D5-424B-9C81-17D3A35AFAC4}"/>
              </a:ext>
            </a:extLst>
          </p:cNvPr>
          <p:cNvGrpSpPr>
            <a:grpSpLocks/>
          </p:cNvGrpSpPr>
          <p:nvPr/>
        </p:nvGrpSpPr>
        <p:grpSpPr bwMode="auto">
          <a:xfrm>
            <a:off x="4356498" y="5311378"/>
            <a:ext cx="330994" cy="584597"/>
            <a:chOff x="521" y="3365"/>
            <a:chExt cx="278" cy="491"/>
          </a:xfrm>
        </p:grpSpPr>
        <p:sp>
          <p:nvSpPr>
            <p:cNvPr id="76816" name="Oval 31">
              <a:extLst>
                <a:ext uri="{FF2B5EF4-FFF2-40B4-BE49-F238E27FC236}">
                  <a16:creationId xmlns:a16="http://schemas.microsoft.com/office/drawing/2014/main" xmlns="" id="{64CC901C-D6BE-4D87-9847-C579EF2CEAFB}"/>
                </a:ext>
              </a:extLst>
            </p:cNvPr>
            <p:cNvSpPr>
              <a:spLocks noChangeArrowheads="1"/>
            </p:cNvSpPr>
            <p:nvPr/>
          </p:nvSpPr>
          <p:spPr bwMode="auto">
            <a:xfrm>
              <a:off x="521" y="3365"/>
              <a:ext cx="272" cy="491"/>
            </a:xfrm>
            <a:prstGeom prst="ellipse">
              <a:avLst/>
            </a:prstGeom>
            <a:solidFill>
              <a:schemeClr val="accent2"/>
            </a:solidFill>
            <a:ln w="12700" cap="sq" algn="ctr">
              <a:solidFill>
                <a:srgbClr val="4E3CFA"/>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100" b="1">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76817" name="Object 32">
                  <a:extLst>
                    <a:ext uri="{FF2B5EF4-FFF2-40B4-BE49-F238E27FC236}">
                      <a16:creationId xmlns:a16="http://schemas.microsoft.com/office/drawing/2014/main" xmlns="" id="{00FF38A5-30FC-455A-BBB8-6F210B22FF89}"/>
                    </a:ext>
                  </a:extLst>
                </p:cNvPr>
                <p:cNvSpPr txBox="1"/>
                <p:nvPr/>
              </p:nvSpPr>
              <p:spPr bwMode="auto">
                <a:xfrm>
                  <a:off x="566" y="3462"/>
                  <a:ext cx="233" cy="3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76817" name="Object 32">
                  <a:extLst>
                    <a:ext uri="{FF2B5EF4-FFF2-40B4-BE49-F238E27FC236}">
                      <a16:creationId xmlns:a16="http://schemas.microsoft.com/office/drawing/2014/main" id="{00FF38A5-30FC-455A-BBB8-6F210B22FF89}"/>
                    </a:ext>
                  </a:extLst>
                </p:cNvPr>
                <p:cNvSpPr txBox="1">
                  <a:spLocks noRot="1" noChangeAspect="1" noMove="1" noResize="1" noEditPoints="1" noAdjustHandles="1" noChangeArrowheads="1" noChangeShapeType="1" noTextEdit="1"/>
                </p:cNvSpPr>
                <p:nvPr/>
              </p:nvSpPr>
              <p:spPr bwMode="auto">
                <a:xfrm>
                  <a:off x="566" y="3462"/>
                  <a:ext cx="233" cy="362"/>
                </a:xfrm>
                <a:prstGeom prst="rect">
                  <a:avLst/>
                </a:prstGeom>
                <a:blipFill>
                  <a:blip r:embed="rId10"/>
                  <a:stretch>
                    <a:fillRect r="-8696"/>
                  </a:stretch>
                </a:blipFill>
                <a:ln>
                  <a:noFill/>
                </a:ln>
                <a:effectLst/>
              </p:spPr>
              <p:txBody>
                <a:bodyPr/>
                <a:lstStyle/>
                <a:p>
                  <a:r>
                    <a:rPr lang="zh-CN" altLang="en-US">
                      <a:noFill/>
                    </a:rPr>
                    <a:t> </a:t>
                  </a:r>
                </a:p>
              </p:txBody>
            </p:sp>
          </mc:Fallback>
        </mc:AlternateContent>
      </p:grpSp>
      <p:sp>
        <p:nvSpPr>
          <p:cNvPr id="8" name="灯片编号占位符 7">
            <a:extLst>
              <a:ext uri="{FF2B5EF4-FFF2-40B4-BE49-F238E27FC236}">
                <a16:creationId xmlns:a16="http://schemas.microsoft.com/office/drawing/2014/main" xmlns="" id="{82E3B4F8-F5AA-44B2-8835-C8F2E4B22AC4}"/>
              </a:ext>
            </a:extLst>
          </p:cNvPr>
          <p:cNvSpPr>
            <a:spLocks noGrp="1"/>
          </p:cNvSpPr>
          <p:nvPr>
            <p:ph type="sldNum" sz="quarter" idx="12"/>
          </p:nvPr>
        </p:nvSpPr>
        <p:spPr/>
        <p:txBody>
          <a:bodyPr/>
          <a:lstStyle/>
          <a:p>
            <a:fld id="{FA941FB5-B56A-DB49-A8AB-D06F1CE43BD1}" type="slidenum">
              <a:rPr lang="en-US" smtClean="0"/>
              <a:t>98</a:t>
            </a:fld>
            <a:endParaRPr lang="en-US"/>
          </a:p>
        </p:txBody>
      </p:sp>
    </p:spTree>
    <p:extLst>
      <p:ext uri="{BB962C8B-B14F-4D97-AF65-F5344CB8AC3E}">
        <p14:creationId xmlns:p14="http://schemas.microsoft.com/office/powerpoint/2010/main" val="11751932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dissolve">
                                      <p:cBhvr>
                                        <p:cTn id="7" dur="500"/>
                                        <p:tgtEl>
                                          <p:spTgt spid="60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blinds(horizontal)">
                                      <p:cBhvr>
                                        <p:cTn id="12" dur="500"/>
                                        <p:tgtEl>
                                          <p:spTgt spid="604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0420"/>
                                        </p:tgtEl>
                                        <p:attrNameLst>
                                          <p:attrName>style.visibility</p:attrName>
                                        </p:attrNameLst>
                                      </p:cBhvr>
                                      <p:to>
                                        <p:strVal val="visible"/>
                                      </p:to>
                                    </p:set>
                                    <p:anim calcmode="lin" valueType="num">
                                      <p:cBhvr>
                                        <p:cTn id="17" dur="500" fill="hold"/>
                                        <p:tgtEl>
                                          <p:spTgt spid="60420"/>
                                        </p:tgtEl>
                                        <p:attrNameLst>
                                          <p:attrName>ppt_w</p:attrName>
                                        </p:attrNameLst>
                                      </p:cBhvr>
                                      <p:tavLst>
                                        <p:tav tm="0">
                                          <p:val>
                                            <p:strVal val="#ppt_w*0.05"/>
                                          </p:val>
                                        </p:tav>
                                        <p:tav tm="100000">
                                          <p:val>
                                            <p:strVal val="#ppt_w"/>
                                          </p:val>
                                        </p:tav>
                                      </p:tavLst>
                                    </p:anim>
                                    <p:anim calcmode="lin" valueType="num">
                                      <p:cBhvr>
                                        <p:cTn id="18" dur="500" fill="hold"/>
                                        <p:tgtEl>
                                          <p:spTgt spid="60420"/>
                                        </p:tgtEl>
                                        <p:attrNameLst>
                                          <p:attrName>ppt_h</p:attrName>
                                        </p:attrNameLst>
                                      </p:cBhvr>
                                      <p:tavLst>
                                        <p:tav tm="0">
                                          <p:val>
                                            <p:strVal val="#ppt_h"/>
                                          </p:val>
                                        </p:tav>
                                        <p:tav tm="100000">
                                          <p:val>
                                            <p:strVal val="#ppt_h"/>
                                          </p:val>
                                        </p:tav>
                                      </p:tavLst>
                                    </p:anim>
                                    <p:anim calcmode="lin" valueType="num">
                                      <p:cBhvr>
                                        <p:cTn id="19" dur="500" fill="hold"/>
                                        <p:tgtEl>
                                          <p:spTgt spid="60420"/>
                                        </p:tgtEl>
                                        <p:attrNameLst>
                                          <p:attrName>ppt_x</p:attrName>
                                        </p:attrNameLst>
                                      </p:cBhvr>
                                      <p:tavLst>
                                        <p:tav tm="0">
                                          <p:val>
                                            <p:strVal val="#ppt_x-.2"/>
                                          </p:val>
                                        </p:tav>
                                        <p:tav tm="100000">
                                          <p:val>
                                            <p:strVal val="#ppt_x"/>
                                          </p:val>
                                        </p:tav>
                                      </p:tavLst>
                                    </p:anim>
                                    <p:anim calcmode="lin" valueType="num">
                                      <p:cBhvr>
                                        <p:cTn id="20" dur="500" fill="hold"/>
                                        <p:tgtEl>
                                          <p:spTgt spid="60420"/>
                                        </p:tgtEl>
                                        <p:attrNameLst>
                                          <p:attrName>ppt_y</p:attrName>
                                        </p:attrNameLst>
                                      </p:cBhvr>
                                      <p:tavLst>
                                        <p:tav tm="0">
                                          <p:val>
                                            <p:strVal val="#ppt_y"/>
                                          </p:val>
                                        </p:tav>
                                        <p:tav tm="100000">
                                          <p:val>
                                            <p:strVal val="#ppt_y"/>
                                          </p:val>
                                        </p:tav>
                                      </p:tavLst>
                                    </p:anim>
                                    <p:animEffect transition="in" filter="fade">
                                      <p:cBhvr>
                                        <p:cTn id="21" dur="500"/>
                                        <p:tgtEl>
                                          <p:spTgt spid="604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60422"/>
                                        </p:tgtEl>
                                        <p:attrNameLst>
                                          <p:attrName>style.visibility</p:attrName>
                                        </p:attrNameLst>
                                      </p:cBhvr>
                                      <p:to>
                                        <p:strVal val="visible"/>
                                      </p:to>
                                    </p:set>
                                    <p:animEffect transition="in" filter="blinds(horizontal)">
                                      <p:cBhvr>
                                        <p:cTn id="49" dur="500"/>
                                        <p:tgtEl>
                                          <p:spTgt spid="6042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0425"/>
                                        </p:tgtEl>
                                        <p:attrNameLst>
                                          <p:attrName>style.visibility</p:attrName>
                                        </p:attrNameLst>
                                      </p:cBhvr>
                                      <p:to>
                                        <p:strVal val="visible"/>
                                      </p:to>
                                    </p:set>
                                    <p:animEffect transition="in" filter="blinds(horizontal)">
                                      <p:cBhvr>
                                        <p:cTn id="52" dur="500"/>
                                        <p:tgtEl>
                                          <p:spTgt spid="6042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0427"/>
                                        </p:tgtEl>
                                        <p:attrNameLst>
                                          <p:attrName>style.visibility</p:attrName>
                                        </p:attrNameLst>
                                      </p:cBhvr>
                                      <p:to>
                                        <p:strVal val="visible"/>
                                      </p:to>
                                    </p:set>
                                    <p:animEffect transition="in" filter="blinds(horizontal)">
                                      <p:cBhvr>
                                        <p:cTn id="55" dur="500"/>
                                        <p:tgtEl>
                                          <p:spTgt spid="60427"/>
                                        </p:tgtEl>
                                      </p:cBhvr>
                                    </p:animEffect>
                                  </p:childTnLst>
                                </p:cTn>
                              </p:par>
                            </p:childTnLst>
                          </p:cTn>
                        </p:par>
                      </p:childTnLst>
                    </p:cTn>
                  </p:par>
                  <p:par>
                    <p:cTn id="56" fill="hold">
                      <p:stCondLst>
                        <p:cond delay="indefinite"/>
                      </p:stCondLst>
                      <p:childTnLst>
                        <p:par>
                          <p:cTn id="57" fill="hold">
                            <p:stCondLst>
                              <p:cond delay="0"/>
                            </p:stCondLst>
                            <p:childTnLst>
                              <p:par>
                                <p:cTn id="58" presetID="54" presetClass="entr" presetSubtype="0" accel="100000" fill="hold" grpId="0" nodeType="clickEffect">
                                  <p:stCondLst>
                                    <p:cond delay="0"/>
                                  </p:stCondLst>
                                  <p:childTnLst>
                                    <p:set>
                                      <p:cBhvr>
                                        <p:cTn id="59" dur="1" fill="hold">
                                          <p:stCondLst>
                                            <p:cond delay="0"/>
                                          </p:stCondLst>
                                        </p:cTn>
                                        <p:tgtEl>
                                          <p:spTgt spid="60421"/>
                                        </p:tgtEl>
                                        <p:attrNameLst>
                                          <p:attrName>style.visibility</p:attrName>
                                        </p:attrNameLst>
                                      </p:cBhvr>
                                      <p:to>
                                        <p:strVal val="visible"/>
                                      </p:to>
                                    </p:set>
                                    <p:anim calcmode="lin" valueType="num">
                                      <p:cBhvr>
                                        <p:cTn id="60" dur="500" fill="hold"/>
                                        <p:tgtEl>
                                          <p:spTgt spid="60421"/>
                                        </p:tgtEl>
                                        <p:attrNameLst>
                                          <p:attrName>ppt_w</p:attrName>
                                        </p:attrNameLst>
                                      </p:cBhvr>
                                      <p:tavLst>
                                        <p:tav tm="0">
                                          <p:val>
                                            <p:strVal val="#ppt_w*0.05"/>
                                          </p:val>
                                        </p:tav>
                                        <p:tav tm="100000">
                                          <p:val>
                                            <p:strVal val="#ppt_w"/>
                                          </p:val>
                                        </p:tav>
                                      </p:tavLst>
                                    </p:anim>
                                    <p:anim calcmode="lin" valueType="num">
                                      <p:cBhvr>
                                        <p:cTn id="61" dur="500" fill="hold"/>
                                        <p:tgtEl>
                                          <p:spTgt spid="60421"/>
                                        </p:tgtEl>
                                        <p:attrNameLst>
                                          <p:attrName>ppt_h</p:attrName>
                                        </p:attrNameLst>
                                      </p:cBhvr>
                                      <p:tavLst>
                                        <p:tav tm="0">
                                          <p:val>
                                            <p:strVal val="#ppt_h"/>
                                          </p:val>
                                        </p:tav>
                                        <p:tav tm="100000">
                                          <p:val>
                                            <p:strVal val="#ppt_h"/>
                                          </p:val>
                                        </p:tav>
                                      </p:tavLst>
                                    </p:anim>
                                    <p:anim calcmode="lin" valueType="num">
                                      <p:cBhvr>
                                        <p:cTn id="62" dur="500" fill="hold"/>
                                        <p:tgtEl>
                                          <p:spTgt spid="60421"/>
                                        </p:tgtEl>
                                        <p:attrNameLst>
                                          <p:attrName>ppt_x</p:attrName>
                                        </p:attrNameLst>
                                      </p:cBhvr>
                                      <p:tavLst>
                                        <p:tav tm="0">
                                          <p:val>
                                            <p:strVal val="#ppt_x-.2"/>
                                          </p:val>
                                        </p:tav>
                                        <p:tav tm="100000">
                                          <p:val>
                                            <p:strVal val="#ppt_x"/>
                                          </p:val>
                                        </p:tav>
                                      </p:tavLst>
                                    </p:anim>
                                    <p:anim calcmode="lin" valueType="num">
                                      <p:cBhvr>
                                        <p:cTn id="63" dur="500" fill="hold"/>
                                        <p:tgtEl>
                                          <p:spTgt spid="60421"/>
                                        </p:tgtEl>
                                        <p:attrNameLst>
                                          <p:attrName>ppt_y</p:attrName>
                                        </p:attrNameLst>
                                      </p:cBhvr>
                                      <p:tavLst>
                                        <p:tav tm="0">
                                          <p:val>
                                            <p:strVal val="#ppt_y"/>
                                          </p:val>
                                        </p:tav>
                                        <p:tav tm="100000">
                                          <p:val>
                                            <p:strVal val="#ppt_y"/>
                                          </p:val>
                                        </p:tav>
                                      </p:tavLst>
                                    </p:anim>
                                    <p:animEffect transition="in" filter="fade">
                                      <p:cBhvr>
                                        <p:cTn id="64" dur="500"/>
                                        <p:tgtEl>
                                          <p:spTgt spid="6042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60423"/>
                                        </p:tgtEl>
                                        <p:attrNameLst>
                                          <p:attrName>style.visibility</p:attrName>
                                        </p:attrNameLst>
                                      </p:cBhvr>
                                      <p:to>
                                        <p:strVal val="visible"/>
                                      </p:to>
                                    </p:set>
                                    <p:animEffect transition="in" filter="blinds(horizontal)">
                                      <p:cBhvr>
                                        <p:cTn id="69" dur="500"/>
                                        <p:tgtEl>
                                          <p:spTgt spid="6042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60424"/>
                                        </p:tgtEl>
                                        <p:attrNameLst>
                                          <p:attrName>style.visibility</p:attrName>
                                        </p:attrNameLst>
                                      </p:cBhvr>
                                      <p:to>
                                        <p:strVal val="visible"/>
                                      </p:to>
                                    </p:set>
                                    <p:animEffect transition="in" filter="blinds(horizontal)">
                                      <p:cBhvr>
                                        <p:cTn id="72" dur="500"/>
                                        <p:tgtEl>
                                          <p:spTgt spid="60424"/>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0426"/>
                                        </p:tgtEl>
                                        <p:attrNameLst>
                                          <p:attrName>style.visibility</p:attrName>
                                        </p:attrNameLst>
                                      </p:cBhvr>
                                      <p:to>
                                        <p:strVal val="visible"/>
                                      </p:to>
                                    </p:set>
                                    <p:animEffect transition="in" filter="blinds(horizontal)">
                                      <p:cBhvr>
                                        <p:cTn id="75" dur="500"/>
                                        <p:tgtEl>
                                          <p:spTgt spid="6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19" grpId="0"/>
      <p:bldP spid="60420" grpId="0"/>
      <p:bldP spid="60421" grpId="0"/>
      <p:bldP spid="60422" grpId="0"/>
      <p:bldP spid="60423" grpId="0"/>
      <p:bldP spid="60424" grpId="0"/>
      <p:bldP spid="60425" grpId="0"/>
      <p:bldP spid="60426" grpId="0"/>
      <p:bldP spid="604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xmlns="" id="{E67107EA-A80F-4C11-B40F-1B06ECB3658A}"/>
              </a:ext>
            </a:extLst>
          </p:cNvPr>
          <p:cNvSpPr>
            <a:spLocks noChangeArrowheads="1"/>
          </p:cNvSpPr>
          <p:nvPr/>
        </p:nvSpPr>
        <p:spPr bwMode="auto">
          <a:xfrm>
            <a:off x="1520428" y="1093872"/>
            <a:ext cx="64805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700" b="1" dirty="0">
                <a:solidFill>
                  <a:srgbClr val="002060"/>
                </a:solidFill>
                <a:latin typeface="Times New Roman" panose="02020603050405020304" pitchFamily="18" charset="0"/>
                <a:ea typeface="华文新魏" panose="02010800040101010101" pitchFamily="2" charset="-122"/>
              </a:rPr>
              <a:t>        Example</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5</a:t>
            </a:r>
            <a:r>
              <a:rPr kumimoji="1" lang="zh-CN" altLang="en-US" sz="2700" b="1" dirty="0">
                <a:solidFill>
                  <a:srgbClr val="002060"/>
                </a:solidFill>
                <a:latin typeface="Times New Roman" panose="02020603050405020304" pitchFamily="18" charset="0"/>
                <a:ea typeface="华文新魏" panose="02010800040101010101" pitchFamily="2" charset="-122"/>
              </a:rPr>
              <a:t>：</a:t>
            </a:r>
            <a:r>
              <a:rPr kumimoji="1" lang="en-US" altLang="zh-CN" sz="2700" b="1" dirty="0">
                <a:solidFill>
                  <a:srgbClr val="002060"/>
                </a:solidFill>
                <a:latin typeface="Times New Roman" panose="02020603050405020304" pitchFamily="18" charset="0"/>
                <a:ea typeface="华文新魏" panose="02010800040101010101" pitchFamily="2" charset="-122"/>
              </a:rPr>
              <a:t>birthday</a:t>
            </a:r>
            <a:r>
              <a:rPr kumimoji="1" lang="zh-CN" altLang="en-US" sz="2700" b="1" dirty="0">
                <a:solidFill>
                  <a:srgbClr val="002060"/>
                </a:solidFill>
                <a:latin typeface="Times New Roman" panose="02020603050405020304" pitchFamily="18" charset="0"/>
                <a:ea typeface="华文新魏" panose="02010800040101010101" pitchFamily="2" charset="-122"/>
              </a:rPr>
              <a:t> </a:t>
            </a:r>
            <a:r>
              <a:rPr kumimoji="1" lang="en-US" altLang="zh-CN" sz="2700" b="1" dirty="0">
                <a:solidFill>
                  <a:srgbClr val="002060"/>
                </a:solidFill>
                <a:latin typeface="Times New Roman" panose="02020603050405020304" pitchFamily="18" charset="0"/>
                <a:ea typeface="华文新魏" panose="02010800040101010101" pitchFamily="2" charset="-122"/>
              </a:rPr>
              <a:t>problem</a:t>
            </a:r>
            <a:endParaRPr kumimoji="1" lang="zh-CN" altLang="en-US" sz="2700" b="1" dirty="0">
              <a:solidFill>
                <a:srgbClr val="002060"/>
              </a:solidFill>
              <a:latin typeface="Times New Roman" panose="02020603050405020304" pitchFamily="18" charset="0"/>
              <a:ea typeface="华文新魏" panose="02010800040101010101" pitchFamily="2" charset="-122"/>
            </a:endParaRPr>
          </a:p>
        </p:txBody>
      </p:sp>
      <p:sp>
        <p:nvSpPr>
          <p:cNvPr id="61443" name="Text Box 3">
            <a:extLst>
              <a:ext uri="{FF2B5EF4-FFF2-40B4-BE49-F238E27FC236}">
                <a16:creationId xmlns:a16="http://schemas.microsoft.com/office/drawing/2014/main" xmlns="" id="{AE703740-7534-46CD-B36E-D370F4FDC4DF}"/>
              </a:ext>
            </a:extLst>
          </p:cNvPr>
          <p:cNvSpPr txBox="1">
            <a:spLocks noChangeArrowheads="1"/>
          </p:cNvSpPr>
          <p:nvPr/>
        </p:nvSpPr>
        <p:spPr bwMode="auto">
          <a:xfrm>
            <a:off x="208722" y="1701404"/>
            <a:ext cx="80606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100" b="1" dirty="0">
                <a:solidFill>
                  <a:srgbClr val="800080"/>
                </a:solidFill>
                <a:latin typeface="Times New Roman" panose="02020603050405020304" pitchFamily="18" charset="0"/>
              </a:rPr>
              <a:t>There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are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50</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students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in</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a</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class</a:t>
            </a:r>
            <a:r>
              <a:rPr lang="zh-CN" altLang="en-US" sz="2100" b="1" dirty="0">
                <a:solidFill>
                  <a:srgbClr val="800080"/>
                </a:solidFill>
                <a:latin typeface="Times New Roman" panose="02020603050405020304" pitchFamily="18" charset="0"/>
              </a:rPr>
              <a:t>，</a:t>
            </a:r>
            <a:r>
              <a:rPr lang="en-US" altLang="zh-CN" sz="2100" b="1" dirty="0">
                <a:solidFill>
                  <a:srgbClr val="800080"/>
                </a:solidFill>
                <a:latin typeface="Times New Roman" panose="02020603050405020304" pitchFamily="18" charset="0"/>
              </a:rPr>
              <a:t>find</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probability</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for</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events</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that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they</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have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distinct</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birthday</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each</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other</a:t>
            </a:r>
            <a:r>
              <a:rPr lang="zh-CN" altLang="en-US" sz="2100" b="1" dirty="0">
                <a:solidFill>
                  <a:srgbClr val="800080"/>
                </a:solidFill>
                <a:latin typeface="Times New Roman" panose="02020603050405020304" pitchFamily="18" charset="0"/>
              </a:rPr>
              <a:t>（</a:t>
            </a:r>
            <a:r>
              <a:rPr lang="en-US" altLang="zh-CN" sz="2100" b="1" dirty="0">
                <a:solidFill>
                  <a:srgbClr val="800080"/>
                </a:solidFill>
                <a:latin typeface="Times New Roman" panose="02020603050405020304" pitchFamily="18" charset="0"/>
              </a:rPr>
              <a:t>365</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per</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one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year</a:t>
            </a:r>
            <a:r>
              <a:rPr lang="zh-CN" altLang="en-US" sz="2100" b="1" dirty="0">
                <a:solidFill>
                  <a:srgbClr val="800080"/>
                </a:solidFill>
                <a:latin typeface="Times New Roman" panose="02020603050405020304" pitchFamily="18" charset="0"/>
              </a:rPr>
              <a:t>）</a:t>
            </a:r>
          </a:p>
        </p:txBody>
      </p:sp>
      <p:sp>
        <p:nvSpPr>
          <p:cNvPr id="61444" name="Text Box 4">
            <a:extLst>
              <a:ext uri="{FF2B5EF4-FFF2-40B4-BE49-F238E27FC236}">
                <a16:creationId xmlns:a16="http://schemas.microsoft.com/office/drawing/2014/main" xmlns="" id="{399A20D3-C43A-49DB-9D3B-FADA7B493778}"/>
              </a:ext>
            </a:extLst>
          </p:cNvPr>
          <p:cNvSpPr txBox="1">
            <a:spLocks noChangeArrowheads="1"/>
          </p:cNvSpPr>
          <p:nvPr/>
        </p:nvSpPr>
        <p:spPr bwMode="auto">
          <a:xfrm>
            <a:off x="766505" y="2391967"/>
            <a:ext cx="18359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0504D"/>
              </a:buClr>
              <a:buSzPct val="90000"/>
              <a:buFont typeface="Wingdings" panose="05000000000000000000" pitchFamily="2" charset="2"/>
              <a:buChar char="u"/>
            </a:pPr>
            <a:r>
              <a:rPr lang="en-US" altLang="zh-CN" sz="2100" b="1" dirty="0">
                <a:solidFill>
                  <a:srgbClr val="800080"/>
                </a:solidFill>
                <a:latin typeface="Times New Roman" panose="02020603050405020304" pitchFamily="18" charset="0"/>
              </a:rPr>
              <a:t>Analysis:</a:t>
            </a:r>
            <a:endParaRPr lang="zh-CN" altLang="en-US" sz="2100" b="1" dirty="0">
              <a:solidFill>
                <a:srgbClr val="800080"/>
              </a:solidFill>
              <a:latin typeface="Times New Roman" panose="02020603050405020304" pitchFamily="18" charset="0"/>
            </a:endParaRPr>
          </a:p>
        </p:txBody>
      </p:sp>
      <p:sp>
        <p:nvSpPr>
          <p:cNvPr id="61445" name="Rectangle 5">
            <a:extLst>
              <a:ext uri="{FF2B5EF4-FFF2-40B4-BE49-F238E27FC236}">
                <a16:creationId xmlns:a16="http://schemas.microsoft.com/office/drawing/2014/main" xmlns="" id="{D2E6742E-8789-4784-9B5C-2982416A0A64}"/>
              </a:ext>
            </a:extLst>
          </p:cNvPr>
          <p:cNvSpPr>
            <a:spLocks noChangeArrowheads="1"/>
          </p:cNvSpPr>
          <p:nvPr/>
        </p:nvSpPr>
        <p:spPr bwMode="auto">
          <a:xfrm>
            <a:off x="2412206" y="2445544"/>
            <a:ext cx="39416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We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can</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establish</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the</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equivalence</a:t>
            </a:r>
            <a:endParaRPr lang="zh-CN" altLang="en-US" sz="2100" b="1" dirty="0">
              <a:solidFill>
                <a:srgbClr val="800080"/>
              </a:solidFill>
              <a:latin typeface="Times New Roman" panose="02020603050405020304" pitchFamily="18" charset="0"/>
            </a:endParaRPr>
          </a:p>
        </p:txBody>
      </p:sp>
      <p:sp>
        <p:nvSpPr>
          <p:cNvPr id="61446" name="Rectangle 6">
            <a:extLst>
              <a:ext uri="{FF2B5EF4-FFF2-40B4-BE49-F238E27FC236}">
                <a16:creationId xmlns:a16="http://schemas.microsoft.com/office/drawing/2014/main" xmlns="" id="{B0F08719-282C-455D-8377-2EEB8BB189E9}"/>
              </a:ext>
            </a:extLst>
          </p:cNvPr>
          <p:cNvSpPr>
            <a:spLocks noChangeArrowheads="1"/>
          </p:cNvSpPr>
          <p:nvPr/>
        </p:nvSpPr>
        <p:spPr bwMode="auto">
          <a:xfrm>
            <a:off x="2303860" y="2888457"/>
            <a:ext cx="14766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50</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students</a:t>
            </a:r>
            <a:endParaRPr lang="zh-CN" altLang="en-US" sz="2100" b="1" dirty="0">
              <a:solidFill>
                <a:srgbClr val="800080"/>
              </a:solidFill>
              <a:latin typeface="Times New Roman" panose="02020603050405020304" pitchFamily="18" charset="0"/>
            </a:endParaRPr>
          </a:p>
        </p:txBody>
      </p:sp>
      <p:sp>
        <p:nvSpPr>
          <p:cNvPr id="61447" name="Rectangle 7">
            <a:extLst>
              <a:ext uri="{FF2B5EF4-FFF2-40B4-BE49-F238E27FC236}">
                <a16:creationId xmlns:a16="http://schemas.microsoft.com/office/drawing/2014/main" xmlns="" id="{8C3F3809-A4D2-4BE2-B08A-5239676DE632}"/>
              </a:ext>
            </a:extLst>
          </p:cNvPr>
          <p:cNvSpPr>
            <a:spLocks noChangeArrowheads="1"/>
          </p:cNvSpPr>
          <p:nvPr/>
        </p:nvSpPr>
        <p:spPr bwMode="auto">
          <a:xfrm>
            <a:off x="2412206" y="3429001"/>
            <a:ext cx="11785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365</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days</a:t>
            </a:r>
            <a:endParaRPr lang="zh-CN" altLang="en-US" sz="2100" b="1" dirty="0">
              <a:solidFill>
                <a:srgbClr val="800080"/>
              </a:solidFill>
              <a:latin typeface="Times New Roman" panose="02020603050405020304" pitchFamily="18" charset="0"/>
            </a:endParaRPr>
          </a:p>
        </p:txBody>
      </p:sp>
      <p:sp>
        <p:nvSpPr>
          <p:cNvPr id="61448" name="Line 8">
            <a:extLst>
              <a:ext uri="{FF2B5EF4-FFF2-40B4-BE49-F238E27FC236}">
                <a16:creationId xmlns:a16="http://schemas.microsoft.com/office/drawing/2014/main" xmlns="" id="{731366EB-62C6-411E-804B-29DCF820D27A}"/>
              </a:ext>
            </a:extLst>
          </p:cNvPr>
          <p:cNvSpPr>
            <a:spLocks noChangeShapeType="1"/>
          </p:cNvSpPr>
          <p:nvPr/>
        </p:nvSpPr>
        <p:spPr bwMode="auto">
          <a:xfrm>
            <a:off x="3762376" y="3105150"/>
            <a:ext cx="1079897"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49" name="Line 9">
            <a:extLst>
              <a:ext uri="{FF2B5EF4-FFF2-40B4-BE49-F238E27FC236}">
                <a16:creationId xmlns:a16="http://schemas.microsoft.com/office/drawing/2014/main" xmlns="" id="{3E3A8850-B9D1-46D6-8EC1-DA6C80EC423A}"/>
              </a:ext>
            </a:extLst>
          </p:cNvPr>
          <p:cNvSpPr>
            <a:spLocks noChangeShapeType="1"/>
          </p:cNvSpPr>
          <p:nvPr/>
        </p:nvSpPr>
        <p:spPr bwMode="auto">
          <a:xfrm>
            <a:off x="3762376" y="3644504"/>
            <a:ext cx="1079897"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50" name="Rectangle 10">
            <a:extLst>
              <a:ext uri="{FF2B5EF4-FFF2-40B4-BE49-F238E27FC236}">
                <a16:creationId xmlns:a16="http://schemas.microsoft.com/office/drawing/2014/main" xmlns="" id="{BA729A91-9616-4593-8255-F9C8F681C4D9}"/>
              </a:ext>
            </a:extLst>
          </p:cNvPr>
          <p:cNvSpPr>
            <a:spLocks noChangeArrowheads="1"/>
          </p:cNvSpPr>
          <p:nvPr/>
        </p:nvSpPr>
        <p:spPr bwMode="auto">
          <a:xfrm>
            <a:off x="5004198" y="2888457"/>
            <a:ext cx="1512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50</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balls</a:t>
            </a:r>
            <a:endParaRPr lang="zh-CN" altLang="en-US" sz="2100" b="1" dirty="0">
              <a:solidFill>
                <a:srgbClr val="800080"/>
              </a:solidFill>
              <a:latin typeface="Times New Roman" panose="02020603050405020304" pitchFamily="18" charset="0"/>
            </a:endParaRPr>
          </a:p>
        </p:txBody>
      </p:sp>
      <p:sp>
        <p:nvSpPr>
          <p:cNvPr id="61451" name="Rectangle 11">
            <a:extLst>
              <a:ext uri="{FF2B5EF4-FFF2-40B4-BE49-F238E27FC236}">
                <a16:creationId xmlns:a16="http://schemas.microsoft.com/office/drawing/2014/main" xmlns="" id="{A2E60A20-46F1-4DF4-A97C-19EF9005EDCE}"/>
              </a:ext>
            </a:extLst>
          </p:cNvPr>
          <p:cNvSpPr>
            <a:spLocks noChangeArrowheads="1"/>
          </p:cNvSpPr>
          <p:nvPr/>
        </p:nvSpPr>
        <p:spPr bwMode="auto">
          <a:xfrm>
            <a:off x="5057775" y="3429001"/>
            <a:ext cx="15668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365</a:t>
            </a:r>
            <a:r>
              <a:rPr lang="zh-CN" altLang="en-US" sz="2100" b="1" dirty="0">
                <a:solidFill>
                  <a:srgbClr val="800080"/>
                </a:solidFill>
                <a:latin typeface="Times New Roman" panose="02020603050405020304" pitchFamily="18" charset="0"/>
              </a:rPr>
              <a:t> </a:t>
            </a:r>
            <a:r>
              <a:rPr lang="en-US" altLang="zh-CN" sz="2100" b="1" dirty="0">
                <a:solidFill>
                  <a:srgbClr val="800080"/>
                </a:solidFill>
                <a:latin typeface="Times New Roman" panose="02020603050405020304" pitchFamily="18" charset="0"/>
              </a:rPr>
              <a:t>boxes</a:t>
            </a:r>
            <a:endParaRPr lang="zh-CN" altLang="en-US" sz="2100" b="1" dirty="0">
              <a:solidFill>
                <a:srgbClr val="80008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1452" name="Object 12">
                <a:extLst>
                  <a:ext uri="{FF2B5EF4-FFF2-40B4-BE49-F238E27FC236}">
                    <a16:creationId xmlns:a16="http://schemas.microsoft.com/office/drawing/2014/main" xmlns="" id="{B62F6071-5439-4EA7-AB46-26332EB5100C}"/>
                  </a:ext>
                </a:extLst>
              </p:cNvPr>
              <p:cNvSpPr txBox="1"/>
              <p:nvPr/>
            </p:nvSpPr>
            <p:spPr bwMode="auto">
              <a:xfrm>
                <a:off x="2242358" y="3777748"/>
                <a:ext cx="1996681" cy="952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charset="0"/>
                            </a:rPr>
                          </m:ctrlPr>
                        </m:fPr>
                        <m:num>
                          <m:sSubSup>
                            <m:sSubSupPr>
                              <m:ctrlPr>
                                <a:rPr lang="zh-CN" altLang="en-US" i="1">
                                  <a:solidFill>
                                    <a:srgbClr val="000000"/>
                                  </a:solidFill>
                                  <a:latin typeface="Cambria Math" charset="0"/>
                                </a:rPr>
                              </m:ctrlPr>
                            </m:sSubSup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365</m:t>
                              </m:r>
                            </m:sub>
                            <m:sup>
                              <m:r>
                                <a:rPr lang="zh-CN" altLang="en-US" i="1">
                                  <a:solidFill>
                                    <a:srgbClr val="000000"/>
                                  </a:solidFill>
                                  <a:latin typeface="Cambria Math" panose="02040503050406030204" pitchFamily="18" charset="0"/>
                                </a:rPr>
                                <m:t>50</m:t>
                              </m:r>
                            </m:sup>
                          </m:sSubSup>
                          <m:r>
                            <a:rPr lang="zh-CN" altLang="en-US" i="1">
                              <a:solidFill>
                                <a:srgbClr val="000000"/>
                              </a:solidFill>
                              <a:latin typeface="Cambria Math" panose="02040503050406030204" pitchFamily="18" charset="0"/>
                            </a:rPr>
                            <m:t>⋅50!</m:t>
                          </m:r>
                        </m:num>
                        <m:den>
                          <m:r>
                            <a:rPr lang="zh-CN" altLang="en-US" i="1">
                              <a:solidFill>
                                <a:srgbClr val="000000"/>
                              </a:solidFill>
                              <a:latin typeface="Cambria Math" panose="02040503050406030204" pitchFamily="18" charset="0"/>
                            </a:rPr>
                            <m:t>36</m:t>
                          </m:r>
                          <m:sSup>
                            <m:sSupPr>
                              <m:ctrlPr>
                                <a:rPr lang="zh-CN" altLang="en-US" i="1">
                                  <a:solidFill>
                                    <a:srgbClr val="000000"/>
                                  </a:solidFill>
                                  <a:latin typeface="Cambria Math"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50</m:t>
                              </m:r>
                            </m:sup>
                          </m:sSup>
                        </m:den>
                      </m:f>
                    </m:oMath>
                  </m:oMathPara>
                </a14:m>
                <a:endParaRPr lang="zh-CN" altLang="en-US" dirty="0"/>
              </a:p>
            </p:txBody>
          </p:sp>
        </mc:Choice>
        <mc:Fallback xmlns="">
          <p:sp>
            <p:nvSpPr>
              <p:cNvPr id="61452" name="Object 12">
                <a:extLst>
                  <a:ext uri="{FF2B5EF4-FFF2-40B4-BE49-F238E27FC236}">
                    <a16:creationId xmlns:a16="http://schemas.microsoft.com/office/drawing/2014/main" xmlns="" xmlns:a14="http://schemas.microsoft.com/office/drawing/2010/main" id="{B62F6071-5439-4EA7-AB46-26332EB5100C}"/>
                  </a:ext>
                </a:extLst>
              </p:cNvPr>
              <p:cNvSpPr txBox="1">
                <a:spLocks noRot="1" noChangeAspect="1" noMove="1" noResize="1" noEditPoints="1" noAdjustHandles="1" noChangeArrowheads="1" noChangeShapeType="1" noTextEdit="1"/>
              </p:cNvSpPr>
              <p:nvPr/>
            </p:nvSpPr>
            <p:spPr bwMode="auto">
              <a:xfrm>
                <a:off x="2242358" y="3777748"/>
                <a:ext cx="1996681" cy="952500"/>
              </a:xfrm>
              <a:prstGeom prst="rect">
                <a:avLst/>
              </a:prstGeom>
              <a:blipFill rotWithShape="0">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53" name="Object 13">
                <a:extLst>
                  <a:ext uri="{FF2B5EF4-FFF2-40B4-BE49-F238E27FC236}">
                    <a16:creationId xmlns:a16="http://schemas.microsoft.com/office/drawing/2014/main" xmlns="" id="{BDBEA605-A8B8-4D64-B538-DCBE6D17959F}"/>
                  </a:ext>
                </a:extLst>
              </p:cNvPr>
              <p:cNvSpPr txBox="1"/>
              <p:nvPr/>
            </p:nvSpPr>
            <p:spPr bwMode="auto">
              <a:xfrm>
                <a:off x="4216228" y="3956509"/>
                <a:ext cx="1087040" cy="4476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≈0.03</m:t>
                      </m:r>
                    </m:oMath>
                  </m:oMathPara>
                </a14:m>
                <a:endParaRPr lang="zh-CN" altLang="en-US" dirty="0"/>
              </a:p>
            </p:txBody>
          </p:sp>
        </mc:Choice>
        <mc:Fallback xmlns="">
          <p:sp>
            <p:nvSpPr>
              <p:cNvPr id="61453" name="Object 13">
                <a:extLst>
                  <a:ext uri="{FF2B5EF4-FFF2-40B4-BE49-F238E27FC236}">
                    <a16:creationId xmlns:a16="http://schemas.microsoft.com/office/drawing/2014/main" xmlns="" xmlns:a14="http://schemas.microsoft.com/office/drawing/2010/main" id="{BDBEA605-A8B8-4D64-B538-DCBE6D17959F}"/>
                  </a:ext>
                </a:extLst>
              </p:cNvPr>
              <p:cNvSpPr txBox="1">
                <a:spLocks noRot="1" noChangeAspect="1" noMove="1" noResize="1" noEditPoints="1" noAdjustHandles="1" noChangeArrowheads="1" noChangeShapeType="1" noTextEdit="1"/>
              </p:cNvSpPr>
              <p:nvPr/>
            </p:nvSpPr>
            <p:spPr bwMode="auto">
              <a:xfrm>
                <a:off x="4216228" y="3956509"/>
                <a:ext cx="1087040" cy="447675"/>
              </a:xfrm>
              <a:prstGeom prst="rect">
                <a:avLst/>
              </a:prstGeom>
              <a:blipFill rotWithShape="0">
                <a:blip r:embed="rId3"/>
                <a:stretch>
                  <a:fillRect/>
                </a:stretch>
              </a:blipFill>
              <a:ln>
                <a:noFill/>
              </a:ln>
              <a:effectLst/>
            </p:spPr>
            <p:txBody>
              <a:bodyPr/>
              <a:lstStyle/>
              <a:p>
                <a:r>
                  <a:rPr lang="zh-CN" altLang="en-US">
                    <a:noFill/>
                  </a:rPr>
                  <a:t> </a:t>
                </a:r>
              </a:p>
            </p:txBody>
          </p:sp>
        </mc:Fallback>
      </mc:AlternateContent>
      <p:sp>
        <p:nvSpPr>
          <p:cNvPr id="61454" name="Text Box 14">
            <a:extLst>
              <a:ext uri="{FF2B5EF4-FFF2-40B4-BE49-F238E27FC236}">
                <a16:creationId xmlns:a16="http://schemas.microsoft.com/office/drawing/2014/main" xmlns="" id="{843CBE72-E3D0-41B3-A446-A60452C4749D}"/>
              </a:ext>
            </a:extLst>
          </p:cNvPr>
          <p:cNvSpPr txBox="1">
            <a:spLocks noChangeArrowheads="1"/>
          </p:cNvSpPr>
          <p:nvPr/>
        </p:nvSpPr>
        <p:spPr bwMode="auto">
          <a:xfrm>
            <a:off x="1802607" y="4725591"/>
            <a:ext cx="16530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000000"/>
                </a:solidFill>
                <a:latin typeface="Times New Roman" charset="0"/>
                <a:ea typeface="Times New Roman" charset="0"/>
                <a:cs typeface="Times New Roman" charset="0"/>
              </a:rPr>
              <a:t>Similarly</a:t>
            </a:r>
            <a:r>
              <a:rPr lang="zh-CN" altLang="en-US" sz="2100" b="1" dirty="0">
                <a:solidFill>
                  <a:srgbClr val="000000"/>
                </a:solidFill>
                <a:latin typeface="Times New Roman" charset="0"/>
                <a:ea typeface="Times New Roman" charset="0"/>
                <a:cs typeface="Times New Roman" charset="0"/>
              </a:rPr>
              <a:t>      </a:t>
            </a:r>
          </a:p>
        </p:txBody>
      </p:sp>
      <p:sp>
        <p:nvSpPr>
          <p:cNvPr id="61455" name="Rectangle 15">
            <a:extLst>
              <a:ext uri="{FF2B5EF4-FFF2-40B4-BE49-F238E27FC236}">
                <a16:creationId xmlns:a16="http://schemas.microsoft.com/office/drawing/2014/main" xmlns="" id="{2A150213-227A-49D3-91D4-8E826CB9317D}"/>
              </a:ext>
            </a:extLst>
          </p:cNvPr>
          <p:cNvSpPr>
            <a:spLocks noChangeArrowheads="1"/>
          </p:cNvSpPr>
          <p:nvPr/>
        </p:nvSpPr>
        <p:spPr bwMode="auto">
          <a:xfrm>
            <a:off x="3159919" y="5501878"/>
            <a:ext cx="9765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house</a:t>
            </a:r>
            <a:r>
              <a:rPr lang="zh-CN" altLang="en-US" sz="2100" b="1" dirty="0">
                <a:solidFill>
                  <a:srgbClr val="800080"/>
                </a:solidFill>
                <a:latin typeface="Times New Roman" panose="02020603050405020304" pitchFamily="18" charset="0"/>
              </a:rPr>
              <a:t>  </a:t>
            </a:r>
          </a:p>
        </p:txBody>
      </p:sp>
      <p:sp>
        <p:nvSpPr>
          <p:cNvPr id="61456" name="Line 16">
            <a:extLst>
              <a:ext uri="{FF2B5EF4-FFF2-40B4-BE49-F238E27FC236}">
                <a16:creationId xmlns:a16="http://schemas.microsoft.com/office/drawing/2014/main" xmlns="" id="{22B078B8-5522-4CA8-AA34-B84D6A3DC8EC}"/>
              </a:ext>
            </a:extLst>
          </p:cNvPr>
          <p:cNvSpPr>
            <a:spLocks noChangeShapeType="1"/>
          </p:cNvSpPr>
          <p:nvPr/>
        </p:nvSpPr>
        <p:spPr bwMode="auto">
          <a:xfrm>
            <a:off x="3911203" y="5717381"/>
            <a:ext cx="1079897"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57" name="Rectangle 17">
            <a:extLst>
              <a:ext uri="{FF2B5EF4-FFF2-40B4-BE49-F238E27FC236}">
                <a16:creationId xmlns:a16="http://schemas.microsoft.com/office/drawing/2014/main" xmlns="" id="{92D51C6D-789F-47B1-9BC9-81289D3D69A5}"/>
              </a:ext>
            </a:extLst>
          </p:cNvPr>
          <p:cNvSpPr>
            <a:spLocks noChangeArrowheads="1"/>
          </p:cNvSpPr>
          <p:nvPr/>
        </p:nvSpPr>
        <p:spPr bwMode="auto">
          <a:xfrm>
            <a:off x="5206603" y="5501878"/>
            <a:ext cx="15668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box</a:t>
            </a:r>
            <a:endParaRPr lang="zh-CN" altLang="en-US" sz="2100" b="1" dirty="0">
              <a:solidFill>
                <a:srgbClr val="800080"/>
              </a:solidFill>
              <a:latin typeface="Times New Roman" panose="02020603050405020304" pitchFamily="18" charset="0"/>
            </a:endParaRPr>
          </a:p>
        </p:txBody>
      </p:sp>
      <p:sp>
        <p:nvSpPr>
          <p:cNvPr id="61458" name="Rectangle 18">
            <a:extLst>
              <a:ext uri="{FF2B5EF4-FFF2-40B4-BE49-F238E27FC236}">
                <a16:creationId xmlns:a16="http://schemas.microsoft.com/office/drawing/2014/main" xmlns="" id="{75065CF6-4205-4464-8C68-FF00298644F0}"/>
              </a:ext>
            </a:extLst>
          </p:cNvPr>
          <p:cNvSpPr>
            <a:spLocks noChangeArrowheads="1"/>
          </p:cNvSpPr>
          <p:nvPr/>
        </p:nvSpPr>
        <p:spPr bwMode="auto">
          <a:xfrm>
            <a:off x="2905571" y="5113735"/>
            <a:ext cx="12859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a:solidFill>
                  <a:srgbClr val="800080"/>
                </a:solidFill>
                <a:latin typeface="Times New Roman" panose="02020603050405020304" pitchFamily="18" charset="0"/>
              </a:rPr>
              <a:t>People</a:t>
            </a:r>
            <a:r>
              <a:rPr lang="zh-CN" altLang="en-US" sz="2100" b="1" dirty="0">
                <a:solidFill>
                  <a:srgbClr val="800080"/>
                </a:solidFill>
                <a:latin typeface="Times New Roman" panose="02020603050405020304" pitchFamily="18" charset="0"/>
              </a:rPr>
              <a:t>     </a:t>
            </a:r>
          </a:p>
        </p:txBody>
      </p:sp>
      <p:sp>
        <p:nvSpPr>
          <p:cNvPr id="61459" name="Line 19">
            <a:extLst>
              <a:ext uri="{FF2B5EF4-FFF2-40B4-BE49-F238E27FC236}">
                <a16:creationId xmlns:a16="http://schemas.microsoft.com/office/drawing/2014/main" xmlns="" id="{479D1410-3992-4C90-B58B-D68A50423E95}"/>
              </a:ext>
            </a:extLst>
          </p:cNvPr>
          <p:cNvSpPr>
            <a:spLocks noChangeShapeType="1"/>
          </p:cNvSpPr>
          <p:nvPr/>
        </p:nvSpPr>
        <p:spPr bwMode="auto">
          <a:xfrm>
            <a:off x="3870722" y="5319713"/>
            <a:ext cx="1079897" cy="0"/>
          </a:xfrm>
          <a:prstGeom prst="line">
            <a:avLst/>
          </a:prstGeom>
          <a:noFill/>
          <a:ln w="38100" cap="sq">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60" name="Rectangle 20">
            <a:extLst>
              <a:ext uri="{FF2B5EF4-FFF2-40B4-BE49-F238E27FC236}">
                <a16:creationId xmlns:a16="http://schemas.microsoft.com/office/drawing/2014/main" xmlns="" id="{3BA6C39D-02DC-4ADC-9D0D-6A03BEB138D2}"/>
              </a:ext>
            </a:extLst>
          </p:cNvPr>
          <p:cNvSpPr>
            <a:spLocks noChangeArrowheads="1"/>
          </p:cNvSpPr>
          <p:nvPr/>
        </p:nvSpPr>
        <p:spPr bwMode="auto">
          <a:xfrm>
            <a:off x="5112545" y="5103019"/>
            <a:ext cx="1512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100" b="1" dirty="0">
                <a:solidFill>
                  <a:srgbClr val="800080"/>
                </a:solidFill>
                <a:latin typeface="Times New Roman" panose="02020603050405020304" pitchFamily="18" charset="0"/>
              </a:rPr>
              <a:t>ball</a:t>
            </a:r>
            <a:endParaRPr lang="zh-CN" altLang="en-US" sz="2100" b="1" dirty="0">
              <a:solidFill>
                <a:srgbClr val="800080"/>
              </a:solidFill>
              <a:latin typeface="Times New Roman" panose="02020603050405020304" pitchFamily="18" charset="0"/>
            </a:endParaRPr>
          </a:p>
        </p:txBody>
      </p:sp>
      <p:sp>
        <p:nvSpPr>
          <p:cNvPr id="4" name="灯片编号占位符 3">
            <a:extLst>
              <a:ext uri="{FF2B5EF4-FFF2-40B4-BE49-F238E27FC236}">
                <a16:creationId xmlns:a16="http://schemas.microsoft.com/office/drawing/2014/main" xmlns="" id="{2F306A87-0A7E-463E-81A9-912A569FEF6B}"/>
              </a:ext>
            </a:extLst>
          </p:cNvPr>
          <p:cNvSpPr>
            <a:spLocks noGrp="1"/>
          </p:cNvSpPr>
          <p:nvPr>
            <p:ph type="sldNum" sz="quarter" idx="12"/>
          </p:nvPr>
        </p:nvSpPr>
        <p:spPr/>
        <p:txBody>
          <a:bodyPr/>
          <a:lstStyle/>
          <a:p>
            <a:fld id="{FA941FB5-B56A-DB49-A8AB-D06F1CE43BD1}" type="slidenum">
              <a:rPr lang="en-US" smtClean="0"/>
              <a:t>99</a:t>
            </a:fld>
            <a:endParaRPr lang="en-US"/>
          </a:p>
        </p:txBody>
      </p:sp>
    </p:spTree>
    <p:extLst>
      <p:ext uri="{BB962C8B-B14F-4D97-AF65-F5344CB8AC3E}">
        <p14:creationId xmlns:p14="http://schemas.microsoft.com/office/powerpoint/2010/main" val="10654311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dissolve">
                                      <p:cBhvr>
                                        <p:cTn id="7" dur="5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blinds(horizontal)">
                                      <p:cBhvr>
                                        <p:cTn id="12" dur="500"/>
                                        <p:tgtEl>
                                          <p:spTgt spid="61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1444"/>
                                        </p:tgtEl>
                                        <p:attrNameLst>
                                          <p:attrName>style.visibility</p:attrName>
                                        </p:attrNameLst>
                                      </p:cBhvr>
                                      <p:to>
                                        <p:strVal val="visible"/>
                                      </p:to>
                                    </p:set>
                                    <p:anim calcmode="lin" valueType="num">
                                      <p:cBhvr>
                                        <p:cTn id="17" dur="500" fill="hold"/>
                                        <p:tgtEl>
                                          <p:spTgt spid="61444"/>
                                        </p:tgtEl>
                                        <p:attrNameLst>
                                          <p:attrName>ppt_w</p:attrName>
                                        </p:attrNameLst>
                                      </p:cBhvr>
                                      <p:tavLst>
                                        <p:tav tm="0">
                                          <p:val>
                                            <p:strVal val="#ppt_w*0.05"/>
                                          </p:val>
                                        </p:tav>
                                        <p:tav tm="100000">
                                          <p:val>
                                            <p:strVal val="#ppt_w"/>
                                          </p:val>
                                        </p:tav>
                                      </p:tavLst>
                                    </p:anim>
                                    <p:anim calcmode="lin" valueType="num">
                                      <p:cBhvr>
                                        <p:cTn id="18" dur="500" fill="hold"/>
                                        <p:tgtEl>
                                          <p:spTgt spid="61444"/>
                                        </p:tgtEl>
                                        <p:attrNameLst>
                                          <p:attrName>ppt_h</p:attrName>
                                        </p:attrNameLst>
                                      </p:cBhvr>
                                      <p:tavLst>
                                        <p:tav tm="0">
                                          <p:val>
                                            <p:strVal val="#ppt_h"/>
                                          </p:val>
                                        </p:tav>
                                        <p:tav tm="100000">
                                          <p:val>
                                            <p:strVal val="#ppt_h"/>
                                          </p:val>
                                        </p:tav>
                                      </p:tavLst>
                                    </p:anim>
                                    <p:anim calcmode="lin" valueType="num">
                                      <p:cBhvr>
                                        <p:cTn id="19" dur="500" fill="hold"/>
                                        <p:tgtEl>
                                          <p:spTgt spid="61444"/>
                                        </p:tgtEl>
                                        <p:attrNameLst>
                                          <p:attrName>ppt_x</p:attrName>
                                        </p:attrNameLst>
                                      </p:cBhvr>
                                      <p:tavLst>
                                        <p:tav tm="0">
                                          <p:val>
                                            <p:strVal val="#ppt_x-.2"/>
                                          </p:val>
                                        </p:tav>
                                        <p:tav tm="100000">
                                          <p:val>
                                            <p:strVal val="#ppt_x"/>
                                          </p:val>
                                        </p:tav>
                                      </p:tavLst>
                                    </p:anim>
                                    <p:anim calcmode="lin" valueType="num">
                                      <p:cBhvr>
                                        <p:cTn id="20" dur="500" fill="hold"/>
                                        <p:tgtEl>
                                          <p:spTgt spid="61444"/>
                                        </p:tgtEl>
                                        <p:attrNameLst>
                                          <p:attrName>ppt_y</p:attrName>
                                        </p:attrNameLst>
                                      </p:cBhvr>
                                      <p:tavLst>
                                        <p:tav tm="0">
                                          <p:val>
                                            <p:strVal val="#ppt_y"/>
                                          </p:val>
                                        </p:tav>
                                        <p:tav tm="100000">
                                          <p:val>
                                            <p:strVal val="#ppt_y"/>
                                          </p:val>
                                        </p:tav>
                                      </p:tavLst>
                                    </p:anim>
                                    <p:animEffect transition="in" filter="fade">
                                      <p:cBhvr>
                                        <p:cTn id="21" dur="500"/>
                                        <p:tgtEl>
                                          <p:spTgt spid="614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1445"/>
                                        </p:tgtEl>
                                        <p:attrNameLst>
                                          <p:attrName>style.visibility</p:attrName>
                                        </p:attrNameLst>
                                      </p:cBhvr>
                                      <p:to>
                                        <p:strVal val="visible"/>
                                      </p:to>
                                    </p:set>
                                    <p:animEffect transition="in" filter="wipe(down)">
                                      <p:cBhvr>
                                        <p:cTn id="26" dur="500"/>
                                        <p:tgtEl>
                                          <p:spTgt spid="6144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1446"/>
                                        </p:tgtEl>
                                        <p:attrNameLst>
                                          <p:attrName>style.visibility</p:attrName>
                                        </p:attrNameLst>
                                      </p:cBhvr>
                                      <p:to>
                                        <p:strVal val="visible"/>
                                      </p:to>
                                    </p:set>
                                    <p:animEffect transition="in" filter="wipe(down)">
                                      <p:cBhvr>
                                        <p:cTn id="31" dur="500"/>
                                        <p:tgtEl>
                                          <p:spTgt spid="614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61448"/>
                                        </p:tgtEl>
                                        <p:attrNameLst>
                                          <p:attrName>style.visibility</p:attrName>
                                        </p:attrNameLst>
                                      </p:cBhvr>
                                      <p:to>
                                        <p:strVal val="visible"/>
                                      </p:to>
                                    </p:set>
                                    <p:animEffect transition="in" filter="slide(fromBottom)">
                                      <p:cBhvr>
                                        <p:cTn id="36" dur="500"/>
                                        <p:tgtEl>
                                          <p:spTgt spid="614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1450"/>
                                        </p:tgtEl>
                                        <p:attrNameLst>
                                          <p:attrName>style.visibility</p:attrName>
                                        </p:attrNameLst>
                                      </p:cBhvr>
                                      <p:to>
                                        <p:strVal val="visible"/>
                                      </p:to>
                                    </p:set>
                                    <p:animEffect transition="in" filter="wipe(down)">
                                      <p:cBhvr>
                                        <p:cTn id="41" dur="500"/>
                                        <p:tgtEl>
                                          <p:spTgt spid="6145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61447"/>
                                        </p:tgtEl>
                                        <p:attrNameLst>
                                          <p:attrName>style.visibility</p:attrName>
                                        </p:attrNameLst>
                                      </p:cBhvr>
                                      <p:to>
                                        <p:strVal val="visible"/>
                                      </p:to>
                                    </p:set>
                                    <p:animEffect transition="in" filter="wipe(down)">
                                      <p:cBhvr>
                                        <p:cTn id="46" dur="500"/>
                                        <p:tgtEl>
                                          <p:spTgt spid="6144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nodeType="clickEffect">
                                  <p:stCondLst>
                                    <p:cond delay="0"/>
                                  </p:stCondLst>
                                  <p:childTnLst>
                                    <p:set>
                                      <p:cBhvr>
                                        <p:cTn id="50" dur="1" fill="hold">
                                          <p:stCondLst>
                                            <p:cond delay="0"/>
                                          </p:stCondLst>
                                        </p:cTn>
                                        <p:tgtEl>
                                          <p:spTgt spid="61449"/>
                                        </p:tgtEl>
                                        <p:attrNameLst>
                                          <p:attrName>style.visibility</p:attrName>
                                        </p:attrNameLst>
                                      </p:cBhvr>
                                      <p:to>
                                        <p:strVal val="visible"/>
                                      </p:to>
                                    </p:set>
                                    <p:animEffect transition="in" filter="slide(fromBottom)">
                                      <p:cBhvr>
                                        <p:cTn id="51" dur="500"/>
                                        <p:tgtEl>
                                          <p:spTgt spid="614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1451"/>
                                        </p:tgtEl>
                                        <p:attrNameLst>
                                          <p:attrName>style.visibility</p:attrName>
                                        </p:attrNameLst>
                                      </p:cBhvr>
                                      <p:to>
                                        <p:strVal val="visible"/>
                                      </p:to>
                                    </p:set>
                                    <p:animEffect transition="in" filter="wipe(down)">
                                      <p:cBhvr>
                                        <p:cTn id="56" dur="500"/>
                                        <p:tgtEl>
                                          <p:spTgt spid="6145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1452"/>
                                        </p:tgtEl>
                                        <p:attrNameLst>
                                          <p:attrName>style.visibility</p:attrName>
                                        </p:attrNameLst>
                                      </p:cBhvr>
                                      <p:to>
                                        <p:strVal val="visible"/>
                                      </p:to>
                                    </p:set>
                                    <p:animEffect transition="in" filter="blinds(horizontal)">
                                      <p:cBhvr>
                                        <p:cTn id="61" dur="500"/>
                                        <p:tgtEl>
                                          <p:spTgt spid="6145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1453"/>
                                        </p:tgtEl>
                                        <p:attrNameLst>
                                          <p:attrName>style.visibility</p:attrName>
                                        </p:attrNameLst>
                                      </p:cBhvr>
                                      <p:to>
                                        <p:strVal val="visible"/>
                                      </p:to>
                                    </p:set>
                                    <p:animEffect transition="in" filter="blinds(horizontal)">
                                      <p:cBhvr>
                                        <p:cTn id="64" dur="500"/>
                                        <p:tgtEl>
                                          <p:spTgt spid="6145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4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1458"/>
                                        </p:tgtEl>
                                        <p:attrNameLst>
                                          <p:attrName>style.visibility</p:attrName>
                                        </p:attrNameLst>
                                      </p:cBhvr>
                                      <p:to>
                                        <p:strVal val="visible"/>
                                      </p:to>
                                    </p:set>
                                    <p:animEffect transition="in" filter="wipe(down)">
                                      <p:cBhvr>
                                        <p:cTn id="73" dur="500"/>
                                        <p:tgtEl>
                                          <p:spTgt spid="61458"/>
                                        </p:tgtEl>
                                      </p:cBhvr>
                                    </p:animEffect>
                                  </p:childTnLst>
                                </p:cTn>
                              </p:par>
                              <p:par>
                                <p:cTn id="74" presetID="12" presetClass="entr" presetSubtype="4" fill="hold" nodeType="withEffect">
                                  <p:stCondLst>
                                    <p:cond delay="0"/>
                                  </p:stCondLst>
                                  <p:childTnLst>
                                    <p:set>
                                      <p:cBhvr>
                                        <p:cTn id="75" dur="1" fill="hold">
                                          <p:stCondLst>
                                            <p:cond delay="0"/>
                                          </p:stCondLst>
                                        </p:cTn>
                                        <p:tgtEl>
                                          <p:spTgt spid="61459"/>
                                        </p:tgtEl>
                                        <p:attrNameLst>
                                          <p:attrName>style.visibility</p:attrName>
                                        </p:attrNameLst>
                                      </p:cBhvr>
                                      <p:to>
                                        <p:strVal val="visible"/>
                                      </p:to>
                                    </p:set>
                                    <p:animEffect transition="in" filter="slide(fromBottom)">
                                      <p:cBhvr>
                                        <p:cTn id="76" dur="500"/>
                                        <p:tgtEl>
                                          <p:spTgt spid="6145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61460"/>
                                        </p:tgtEl>
                                        <p:attrNameLst>
                                          <p:attrName>style.visibility</p:attrName>
                                        </p:attrNameLst>
                                      </p:cBhvr>
                                      <p:to>
                                        <p:strVal val="visible"/>
                                      </p:to>
                                    </p:set>
                                    <p:animEffect transition="in" filter="wipe(down)">
                                      <p:cBhvr>
                                        <p:cTn id="79" dur="500"/>
                                        <p:tgtEl>
                                          <p:spTgt spid="6146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1455"/>
                                        </p:tgtEl>
                                        <p:attrNameLst>
                                          <p:attrName>style.visibility</p:attrName>
                                        </p:attrNameLst>
                                      </p:cBhvr>
                                      <p:to>
                                        <p:strVal val="visible"/>
                                      </p:to>
                                    </p:set>
                                    <p:animEffect transition="in" filter="wipe(down)">
                                      <p:cBhvr>
                                        <p:cTn id="84" dur="500"/>
                                        <p:tgtEl>
                                          <p:spTgt spid="61455"/>
                                        </p:tgtEl>
                                      </p:cBhvr>
                                    </p:animEffect>
                                  </p:childTnLst>
                                </p:cTn>
                              </p:par>
                              <p:par>
                                <p:cTn id="85" presetID="12" presetClass="entr" presetSubtype="4" fill="hold" nodeType="withEffect">
                                  <p:stCondLst>
                                    <p:cond delay="0"/>
                                  </p:stCondLst>
                                  <p:childTnLst>
                                    <p:set>
                                      <p:cBhvr>
                                        <p:cTn id="86" dur="1" fill="hold">
                                          <p:stCondLst>
                                            <p:cond delay="0"/>
                                          </p:stCondLst>
                                        </p:cTn>
                                        <p:tgtEl>
                                          <p:spTgt spid="61456"/>
                                        </p:tgtEl>
                                        <p:attrNameLst>
                                          <p:attrName>style.visibility</p:attrName>
                                        </p:attrNameLst>
                                      </p:cBhvr>
                                      <p:to>
                                        <p:strVal val="visible"/>
                                      </p:to>
                                    </p:set>
                                    <p:animEffect transition="in" filter="slide(fromBottom)">
                                      <p:cBhvr>
                                        <p:cTn id="87" dur="500"/>
                                        <p:tgtEl>
                                          <p:spTgt spid="6145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61457"/>
                                        </p:tgtEl>
                                        <p:attrNameLst>
                                          <p:attrName>style.visibility</p:attrName>
                                        </p:attrNameLst>
                                      </p:cBhvr>
                                      <p:to>
                                        <p:strVal val="visible"/>
                                      </p:to>
                                    </p:set>
                                    <p:animEffect transition="in" filter="wipe(down)">
                                      <p:cBhvr>
                                        <p:cTn id="90" dur="500"/>
                                        <p:tgtEl>
                                          <p:spTgt spid="61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P spid="61444" grpId="0"/>
      <p:bldP spid="61445" grpId="0"/>
      <p:bldP spid="61446" grpId="0"/>
      <p:bldP spid="61447" grpId="0"/>
      <p:bldP spid="61450" grpId="0"/>
      <p:bldP spid="61451" grpId="0"/>
      <p:bldP spid="61452" grpId="0"/>
      <p:bldP spid="61453" grpId="0"/>
      <p:bldP spid="61454" grpId="0"/>
      <p:bldP spid="61455" grpId="0"/>
      <p:bldP spid="61457" grpId="0"/>
      <p:bldP spid="61458" grpId="0"/>
      <p:bldP spid="61460"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2800" dirty="0"/>
        </a:defPPr>
      </a:lstStyle>
    </a:spDef>
    <a:lnDef>
      <a:spPr>
        <a:ln w="15875">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200" dirty="0" smtClean="0">
            <a:latin typeface="+mj-lt"/>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28736</TotalTime>
  <Words>17118</Words>
  <Application>Microsoft Macintosh PowerPoint</Application>
  <PresentationFormat>全屏显示(4:3)</PresentationFormat>
  <Paragraphs>1208</Paragraphs>
  <Slides>157</Slides>
  <Notes>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157</vt:i4>
      </vt:variant>
    </vt:vector>
  </HeadingPairs>
  <TitlesOfParts>
    <vt:vector size="172" baseType="lpstr">
      <vt:lpstr>Arial Black</vt:lpstr>
      <vt:lpstr>Calibri Light</vt:lpstr>
      <vt:lpstr>Cambria Math</vt:lpstr>
      <vt:lpstr>Helvetica Neue</vt:lpstr>
      <vt:lpstr>Times</vt:lpstr>
      <vt:lpstr>Times New Roman</vt:lpstr>
      <vt:lpstr>Wingdings</vt:lpstr>
      <vt:lpstr>WWPI01</vt:lpstr>
      <vt:lpstr>华文行楷</vt:lpstr>
      <vt:lpstr>华文新魏</vt:lpstr>
      <vt:lpstr>宋体</vt:lpstr>
      <vt:lpstr>微软雅黑</vt:lpstr>
      <vt:lpstr>Arial</vt:lpstr>
      <vt:lpstr>Pixel</vt:lpstr>
      <vt:lpstr>位图图像</vt:lpstr>
      <vt:lpstr>Probability and Statistics</vt:lpstr>
      <vt:lpstr>Main references</vt:lpstr>
      <vt:lpstr>Reading materials </vt:lpstr>
      <vt:lpstr>PowerPoint 演示文稿</vt:lpstr>
      <vt:lpstr>PowerPoint 演示文稿</vt:lpstr>
      <vt:lpstr>                    Chapter. 1  Overview and Descriptive Statistics</vt:lpstr>
      <vt:lpstr>PowerPoint 演示文稿</vt:lpstr>
      <vt:lpstr>PowerPoint 演示文稿</vt:lpstr>
      <vt:lpstr>PowerPoint 演示文稿</vt:lpstr>
      <vt:lpstr>2  Branches of Statistics </vt:lpstr>
      <vt:lpstr>3   Pictorial and tabular methods in descriptive statistics</vt:lpstr>
      <vt:lpstr>4   Stem-and-Leaf Displays </vt:lpstr>
      <vt:lpstr>Example</vt:lpstr>
      <vt:lpstr>5   Dotplots</vt:lpstr>
      <vt:lpstr>Example:</vt:lpstr>
      <vt:lpstr>6  Histograms</vt:lpstr>
      <vt:lpstr>PowerPoint 演示文稿</vt:lpstr>
      <vt:lpstr>a)  Constructing a Histogram for Discrete Data </vt:lpstr>
      <vt:lpstr>PowerPoint 演示文稿</vt:lpstr>
      <vt:lpstr>1. Equal Class Widths </vt:lpstr>
      <vt:lpstr>PowerPoint 演示文稿</vt:lpstr>
      <vt:lpstr>2. Unequal Class Widths </vt:lpstr>
      <vt:lpstr>PowerPoint 演示文稿</vt:lpstr>
      <vt:lpstr>PowerPoint 演示文稿</vt:lpstr>
      <vt:lpstr>Histogram shape</vt:lpstr>
      <vt:lpstr>7   Measures of location (测度)</vt:lpstr>
      <vt:lpstr>PowerPoint 演示文稿</vt:lpstr>
      <vt:lpstr>Other Measures of Location:</vt:lpstr>
      <vt:lpstr>8   Measures of variability</vt:lpstr>
      <vt:lpstr>The rationale (基本原理) for the divisor n-1 in s2</vt:lpstr>
      <vt:lpstr>PowerPoint 演示文稿</vt:lpstr>
      <vt:lpstr>9   Boxplots</vt:lpstr>
      <vt:lpstr>PowerPoint 演示文稿</vt:lpstr>
      <vt:lpstr>How to plot the boxplots?</vt:lpstr>
      <vt:lpstr>Example</vt:lpstr>
      <vt:lpstr>PowerPoint 演示文稿</vt:lpstr>
      <vt:lpstr>Boxplots That Show Outliers </vt:lpstr>
      <vt:lpstr>Example</vt:lpstr>
      <vt:lpstr>PowerPoint 演示文稿</vt:lpstr>
      <vt:lpstr>PowerPoint 演示文稿</vt:lpstr>
      <vt:lpstr>Python codes of histogram and boxplot</vt:lpstr>
      <vt:lpstr>PowerPoint 演示文稿</vt:lpstr>
      <vt:lpstr>10   Inferential statistics. </vt:lpstr>
      <vt:lpstr>    The relationship between probability and inferential statistics </vt:lpstr>
      <vt:lpstr>PowerPoint 演示文稿</vt:lpstr>
      <vt:lpstr>PowerPoint 演示文稿</vt:lpstr>
      <vt:lpstr>11  The Scope of Modern Statistics </vt:lpstr>
      <vt:lpstr>PowerPoint 演示文稿</vt:lpstr>
      <vt:lpstr>12  Enumerative Versus Analytic Studies </vt:lpstr>
      <vt:lpstr>PowerPoint 演示文稿</vt:lpstr>
      <vt:lpstr>13    Collecting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Buffon’s needle (蒲丰投针)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 User</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MS User</dc:creator>
  <cp:lastModifiedBy>Microsoft Office 用户</cp:lastModifiedBy>
  <cp:revision>572</cp:revision>
  <dcterms:created xsi:type="dcterms:W3CDTF">2006-02-21T08:18:43Z</dcterms:created>
  <dcterms:modified xsi:type="dcterms:W3CDTF">2024-02-28T14:18:26Z</dcterms:modified>
</cp:coreProperties>
</file>